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2.xml" ContentType="application/vnd.openxmlformats-officedocument.drawingml.chartshape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81"/>
  </p:notesMasterIdLst>
  <p:handoutMasterIdLst>
    <p:handoutMasterId r:id="rId82"/>
  </p:handoutMasterIdLst>
  <p:sldIdLst>
    <p:sldId id="3585" r:id="rId6"/>
    <p:sldId id="3271" r:id="rId7"/>
    <p:sldId id="3273" r:id="rId8"/>
    <p:sldId id="3446" r:id="rId9"/>
    <p:sldId id="3358" r:id="rId10"/>
    <p:sldId id="3652" r:id="rId11"/>
    <p:sldId id="3653" r:id="rId12"/>
    <p:sldId id="3635" r:id="rId13"/>
    <p:sldId id="3636" r:id="rId14"/>
    <p:sldId id="3654" r:id="rId15"/>
    <p:sldId id="3655" r:id="rId16"/>
    <p:sldId id="3659" r:id="rId17"/>
    <p:sldId id="3660" r:id="rId18"/>
    <p:sldId id="3656" r:id="rId19"/>
    <p:sldId id="3657" r:id="rId20"/>
    <p:sldId id="3633" r:id="rId21"/>
    <p:sldId id="3634" r:id="rId22"/>
    <p:sldId id="3642" r:id="rId23"/>
    <p:sldId id="3643" r:id="rId24"/>
    <p:sldId id="3644" r:id="rId25"/>
    <p:sldId id="3645" r:id="rId26"/>
    <p:sldId id="3646" r:id="rId27"/>
    <p:sldId id="3647" r:id="rId28"/>
    <p:sldId id="3648" r:id="rId29"/>
    <p:sldId id="3649" r:id="rId30"/>
    <p:sldId id="3651" r:id="rId31"/>
    <p:sldId id="3650" r:id="rId32"/>
    <p:sldId id="3622" r:id="rId33"/>
    <p:sldId id="3621" r:id="rId34"/>
    <p:sldId id="3624" r:id="rId35"/>
    <p:sldId id="3626" r:id="rId36"/>
    <p:sldId id="3627" r:id="rId37"/>
    <p:sldId id="3632" r:id="rId38"/>
    <p:sldId id="3629" r:id="rId39"/>
    <p:sldId id="3630" r:id="rId40"/>
    <p:sldId id="3631" r:id="rId41"/>
    <p:sldId id="3665" r:id="rId42"/>
    <p:sldId id="3666" r:id="rId43"/>
    <p:sldId id="3667" r:id="rId44"/>
    <p:sldId id="3668" r:id="rId45"/>
    <p:sldId id="3669" r:id="rId46"/>
    <p:sldId id="3670" r:id="rId47"/>
    <p:sldId id="3671" r:id="rId48"/>
    <p:sldId id="3672" r:id="rId49"/>
    <p:sldId id="3675" r:id="rId50"/>
    <p:sldId id="3676" r:id="rId51"/>
    <p:sldId id="3677" r:id="rId52"/>
    <p:sldId id="3686" r:id="rId53"/>
    <p:sldId id="3639" r:id="rId54"/>
    <p:sldId id="3687" r:id="rId55"/>
    <p:sldId id="3688" r:id="rId56"/>
    <p:sldId id="3689" r:id="rId57"/>
    <p:sldId id="3690" r:id="rId58"/>
    <p:sldId id="3691" r:id="rId59"/>
    <p:sldId id="3692" r:id="rId60"/>
    <p:sldId id="3658" r:id="rId61"/>
    <p:sldId id="3693" r:id="rId62"/>
    <p:sldId id="3678" r:id="rId63"/>
    <p:sldId id="3679" r:id="rId64"/>
    <p:sldId id="3680" r:id="rId65"/>
    <p:sldId id="3681" r:id="rId66"/>
    <p:sldId id="3682" r:id="rId67"/>
    <p:sldId id="3637" r:id="rId68"/>
    <p:sldId id="3683" r:id="rId69"/>
    <p:sldId id="3684" r:id="rId70"/>
    <p:sldId id="3685" r:id="rId71"/>
    <p:sldId id="3638" r:id="rId72"/>
    <p:sldId id="3694" r:id="rId73"/>
    <p:sldId id="3695" r:id="rId74"/>
    <p:sldId id="3696" r:id="rId75"/>
    <p:sldId id="3697" r:id="rId76"/>
    <p:sldId id="3698" r:id="rId77"/>
    <p:sldId id="3661" r:id="rId78"/>
    <p:sldId id="3663" r:id="rId79"/>
    <p:sldId id="3664" r:id="rId8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08" userDrawn="1">
          <p15:clr>
            <a:srgbClr val="A4A3A4"/>
          </p15:clr>
        </p15:guide>
        <p15:guide id="2" pos="2064" userDrawn="1">
          <p15:clr>
            <a:srgbClr val="A4A3A4"/>
          </p15:clr>
        </p15:guide>
        <p15:guide id="9" pos="589" userDrawn="1">
          <p15:clr>
            <a:srgbClr val="A4A3A4"/>
          </p15:clr>
        </p15:guide>
        <p15:guide id="11" pos="3356" userDrawn="1">
          <p15:clr>
            <a:srgbClr val="A4A3A4"/>
          </p15:clr>
        </p15:guide>
        <p15:guide id="12" orient="horz" pos="2913" userDrawn="1">
          <p15:clr>
            <a:srgbClr val="A4A3A4"/>
          </p15:clr>
        </p15:guide>
        <p15:guide id="13" pos="462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sabel Gibson" initials="IG" lastIdx="44" clrIdx="0">
    <p:extLst>
      <p:ext uri="{19B8F6BF-5375-455C-9EA6-DF929625EA0E}">
        <p15:presenceInfo xmlns:p15="http://schemas.microsoft.com/office/powerpoint/2012/main" userId="S::igibson@isohealth.co.uk::9add4602-4e18-4372-b767-ce98667c3e03" providerId="AD"/>
      </p:ext>
    </p:extLst>
  </p:cmAuthor>
  <p:cmAuthor id="2" name="Davidson, Richard" initials="DR" lastIdx="13" clrIdx="1">
    <p:extLst>
      <p:ext uri="{19B8F6BF-5375-455C-9EA6-DF929625EA0E}">
        <p15:presenceInfo xmlns:p15="http://schemas.microsoft.com/office/powerpoint/2012/main" userId="S-1-5-21-1292428093-776561741-1801674531-1010228" providerId="AD"/>
      </p:ext>
    </p:extLst>
  </p:cmAuthor>
  <p:cmAuthor id="3" name="Author" initials="A" lastIdx="431" clrIdx="2"/>
  <p:cmAuthor id="4" name="Y. Stolze" initials="YS" lastIdx="6" clrIdx="3">
    <p:extLst>
      <p:ext uri="{19B8F6BF-5375-455C-9EA6-DF929625EA0E}">
        <p15:presenceInfo xmlns:p15="http://schemas.microsoft.com/office/powerpoint/2012/main" userId="Y. Stolze" providerId="None"/>
      </p:ext>
    </p:extLst>
  </p:cmAuthor>
  <p:cmAuthor id="5" name="Recker, Regina" initials="RR" lastIdx="2" clrIdx="4">
    <p:extLst>
      <p:ext uri="{19B8F6BF-5375-455C-9EA6-DF929625EA0E}">
        <p15:presenceInfo xmlns:p15="http://schemas.microsoft.com/office/powerpoint/2012/main" userId="Recker, Reg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812"/>
    <a:srgbClr val="26B51B"/>
    <a:srgbClr val="15C915"/>
    <a:srgbClr val="6DC107"/>
    <a:srgbClr val="00877C"/>
    <a:srgbClr val="004D74"/>
    <a:srgbClr val="D8DBDB"/>
    <a:srgbClr val="E7E8EA"/>
    <a:srgbClr val="7F7F7F"/>
    <a:srgbClr val="3F44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75190" autoAdjust="0"/>
  </p:normalViewPr>
  <p:slideViewPr>
    <p:cSldViewPr snapToGrid="0" snapToObjects="1">
      <p:cViewPr varScale="1">
        <p:scale>
          <a:sx n="60" d="100"/>
          <a:sy n="60" d="100"/>
        </p:scale>
        <p:origin x="1296" y="60"/>
      </p:cViewPr>
      <p:guideLst>
        <p:guide orient="horz" pos="3208"/>
        <p:guide pos="2064"/>
        <p:guide pos="589"/>
        <p:guide pos="3356"/>
        <p:guide orient="horz" pos="2913"/>
        <p:guide pos="4626"/>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86" d="100"/>
          <a:sy n="86" d="100"/>
        </p:scale>
        <p:origin x="378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tableStyles" Target="tableStyle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handoutMaster" Target="handoutMasters/handout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2.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291075483266673E-2"/>
          <c:y val="3.161547244091556E-2"/>
          <c:w val="0.8666369589064804"/>
          <c:h val="0.81660568244361909"/>
        </c:manualLayout>
      </c:layout>
      <c:scatterChart>
        <c:scatterStyle val="lineMarker"/>
        <c:varyColors val="0"/>
        <c:ser>
          <c:idx val="0"/>
          <c:order val="0"/>
          <c:tx>
            <c:strRef>
              <c:f>Tabelle1!$B$1</c:f>
              <c:strCache>
                <c:ptCount val="1"/>
                <c:pt idx="0">
                  <c:v>Y-Werte</c:v>
                </c:pt>
              </c:strCache>
            </c:strRef>
          </c:tx>
          <c:spPr>
            <a:ln w="28575" cap="rnd">
              <a:noFill/>
              <a:round/>
            </a:ln>
            <a:effectLst/>
          </c:spPr>
          <c:marker>
            <c:symbol val="circle"/>
            <c:size val="5"/>
            <c:spPr>
              <a:solidFill>
                <a:schemeClr val="accent1"/>
              </a:solidFill>
              <a:ln w="9525">
                <a:solidFill>
                  <a:schemeClr val="accent1"/>
                </a:solidFill>
              </a:ln>
              <a:effectLst/>
            </c:spPr>
          </c:marker>
          <c:xVal>
            <c:numRef>
              <c:f>Tabelle1!$A$2:$A$4</c:f>
              <c:numCache>
                <c:formatCode>General</c:formatCode>
                <c:ptCount val="3"/>
                <c:pt idx="0">
                  <c:v>110</c:v>
                </c:pt>
              </c:numCache>
            </c:numRef>
          </c:xVal>
          <c:yVal>
            <c:numRef>
              <c:f>Tabelle1!$B$2:$B$4</c:f>
              <c:numCache>
                <c:formatCode>General</c:formatCode>
                <c:ptCount val="3"/>
                <c:pt idx="0">
                  <c:v>110</c:v>
                </c:pt>
              </c:numCache>
            </c:numRef>
          </c:yVal>
          <c:smooth val="0"/>
          <c:extLst>
            <c:ext xmlns:c16="http://schemas.microsoft.com/office/drawing/2014/chart" uri="{C3380CC4-5D6E-409C-BE32-E72D297353CC}">
              <c16:uniqueId val="{00000000-6DA4-465B-81D2-B9C1E0F5E497}"/>
            </c:ext>
          </c:extLst>
        </c:ser>
        <c:ser>
          <c:idx val="1"/>
          <c:order val="1"/>
          <c:tx>
            <c:strRef>
              <c:f>Tabelle1!$C$1</c:f>
              <c:strCache>
                <c:ptCount val="1"/>
                <c:pt idx="0">
                  <c:v>Spalte1</c:v>
                </c:pt>
              </c:strCache>
            </c:strRef>
          </c:tx>
          <c:spPr>
            <a:ln w="25400" cap="rnd">
              <a:noFill/>
              <a:round/>
            </a:ln>
            <a:effectLst/>
          </c:spPr>
          <c:marker>
            <c:symbol val="circle"/>
            <c:size val="5"/>
            <c:spPr>
              <a:solidFill>
                <a:schemeClr val="accent2"/>
              </a:solidFill>
              <a:ln w="9525">
                <a:solidFill>
                  <a:schemeClr val="accent2"/>
                </a:solidFill>
              </a:ln>
              <a:effectLst/>
            </c:spPr>
          </c:marker>
          <c:xVal>
            <c:numRef>
              <c:f>Tabelle1!$A$2:$A$4</c:f>
              <c:numCache>
                <c:formatCode>General</c:formatCode>
                <c:ptCount val="3"/>
                <c:pt idx="0">
                  <c:v>110</c:v>
                </c:pt>
              </c:numCache>
            </c:numRef>
          </c:xVal>
          <c:yVal>
            <c:numRef>
              <c:f>Tabelle1!$C$2:$C$4</c:f>
              <c:numCache>
                <c:formatCode>General</c:formatCode>
                <c:ptCount val="3"/>
              </c:numCache>
            </c:numRef>
          </c:yVal>
          <c:smooth val="0"/>
          <c:extLst>
            <c:ext xmlns:c16="http://schemas.microsoft.com/office/drawing/2014/chart" uri="{C3380CC4-5D6E-409C-BE32-E72D297353CC}">
              <c16:uniqueId val="{00000001-6DA4-465B-81D2-B9C1E0F5E497}"/>
            </c:ext>
          </c:extLst>
        </c:ser>
        <c:dLbls>
          <c:showLegendKey val="0"/>
          <c:showVal val="0"/>
          <c:showCatName val="0"/>
          <c:showSerName val="0"/>
          <c:showPercent val="0"/>
          <c:showBubbleSize val="0"/>
        </c:dLbls>
        <c:axId val="522897072"/>
        <c:axId val="522889232"/>
      </c:scatterChart>
      <c:valAx>
        <c:axId val="522897072"/>
        <c:scaling>
          <c:orientation val="minMax"/>
          <c:max val="5"/>
        </c:scaling>
        <c:delete val="0"/>
        <c:axPos val="b"/>
        <c:numFmt formatCode="General" sourceLinked="1"/>
        <c:majorTickMark val="none"/>
        <c:minorTickMark val="none"/>
        <c:tickLblPos val="nextTo"/>
        <c:spPr>
          <a:noFill/>
          <a:ln w="9525" cap="flat" cmpd="sng" algn="ctr">
            <a:solidFill>
              <a:srgbClr val="003865"/>
            </a:solidFill>
            <a:round/>
          </a:ln>
          <a:effectLst/>
        </c:spPr>
        <c:txPr>
          <a:bodyPr rot="-60000000" spcFirstLastPara="1" vertOverflow="ellipsis" vert="horz" wrap="square" anchor="t" anchorCtr="1"/>
          <a:lstStyle/>
          <a:p>
            <a:pPr>
              <a:defRPr sz="800" b="0" i="0" u="none" strike="noStrike" kern="1200" baseline="0">
                <a:solidFill>
                  <a:srgbClr val="003865"/>
                </a:solidFill>
                <a:latin typeface="+mn-lt"/>
                <a:ea typeface="+mn-ea"/>
                <a:cs typeface="+mn-cs"/>
              </a:defRPr>
            </a:pPr>
            <a:endParaRPr lang="de-DE"/>
          </a:p>
        </c:txPr>
        <c:crossAx val="522889232"/>
        <c:crosses val="autoZero"/>
        <c:crossBetween val="midCat"/>
        <c:majorUnit val="1"/>
      </c:valAx>
      <c:valAx>
        <c:axId val="522889232"/>
        <c:scaling>
          <c:orientation val="minMax"/>
          <c:max val="100"/>
        </c:scaling>
        <c:delete val="0"/>
        <c:axPos val="l"/>
        <c:numFmt formatCode="General" sourceLinked="1"/>
        <c:majorTickMark val="none"/>
        <c:minorTickMark val="none"/>
        <c:tickLblPos val="nextTo"/>
        <c:spPr>
          <a:noFill/>
          <a:ln w="9525" cap="flat" cmpd="sng" algn="ctr">
            <a:solidFill>
              <a:srgbClr val="003865"/>
            </a:solidFill>
            <a:round/>
          </a:ln>
          <a:effectLst/>
        </c:spPr>
        <c:txPr>
          <a:bodyPr rot="-60000000" spcFirstLastPara="1" vertOverflow="ellipsis" vert="horz" wrap="square" anchor="ctr" anchorCtr="1"/>
          <a:lstStyle/>
          <a:p>
            <a:pPr>
              <a:defRPr sz="800" b="0" i="0" u="none" strike="noStrike" kern="1200" baseline="0">
                <a:solidFill>
                  <a:srgbClr val="003865"/>
                </a:solidFill>
                <a:latin typeface="+mn-lt"/>
                <a:ea typeface="+mn-ea"/>
                <a:cs typeface="+mn-cs"/>
              </a:defRPr>
            </a:pPr>
            <a:endParaRPr lang="de-DE"/>
          </a:p>
        </c:txPr>
        <c:crossAx val="522897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ctr"/>
          <c:showLegendKey val="0"/>
          <c:showVal val="1"/>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ctr"/>
          <c:showLegendKey val="0"/>
          <c:showVal val="1"/>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544811849258853E-2"/>
          <c:y val="5.9823040356923318E-2"/>
          <c:w val="0.88830063021823868"/>
          <c:h val="0.82122432658874445"/>
        </c:manualLayout>
      </c:layout>
      <c:scatterChart>
        <c:scatterStyle val="lineMarker"/>
        <c:varyColors val="0"/>
        <c:ser>
          <c:idx val="0"/>
          <c:order val="0"/>
          <c:tx>
            <c:strRef>
              <c:f>Tabelle1!$B$1</c:f>
              <c:strCache>
                <c:ptCount val="1"/>
                <c:pt idx="0">
                  <c:v>Y-Werte</c:v>
                </c:pt>
              </c:strCache>
            </c:strRef>
          </c:tx>
          <c:spPr>
            <a:ln w="28575" cap="rnd">
              <a:noFill/>
              <a:round/>
            </a:ln>
            <a:effectLst/>
          </c:spPr>
          <c:marker>
            <c:symbol val="circle"/>
            <c:size val="5"/>
            <c:spPr>
              <a:noFill/>
              <a:ln w="9525">
                <a:noFill/>
              </a:ln>
              <a:effectLst/>
            </c:spPr>
          </c:marker>
          <c:xVal>
            <c:numRef>
              <c:f>Tabelle1!$A$2:$A$4</c:f>
              <c:numCache>
                <c:formatCode>General</c:formatCode>
                <c:ptCount val="3"/>
                <c:pt idx="0">
                  <c:v>0.7</c:v>
                </c:pt>
              </c:numCache>
            </c:numRef>
          </c:xVal>
          <c:yVal>
            <c:numRef>
              <c:f>Tabelle1!$B$2:$B$4</c:f>
              <c:numCache>
                <c:formatCode>General</c:formatCode>
                <c:ptCount val="3"/>
                <c:pt idx="0">
                  <c:v>2.7</c:v>
                </c:pt>
              </c:numCache>
            </c:numRef>
          </c:yVal>
          <c:smooth val="0"/>
          <c:extLst>
            <c:ext xmlns:c16="http://schemas.microsoft.com/office/drawing/2014/chart" uri="{C3380CC4-5D6E-409C-BE32-E72D297353CC}">
              <c16:uniqueId val="{00000000-2A74-4EC6-A979-54A11F1E47C2}"/>
            </c:ext>
          </c:extLst>
        </c:ser>
        <c:dLbls>
          <c:showLegendKey val="0"/>
          <c:showVal val="0"/>
          <c:showCatName val="0"/>
          <c:showSerName val="0"/>
          <c:showPercent val="0"/>
          <c:showBubbleSize val="0"/>
        </c:dLbls>
        <c:axId val="189266176"/>
        <c:axId val="191762816"/>
      </c:scatterChart>
      <c:valAx>
        <c:axId val="189266176"/>
        <c:scaling>
          <c:orientation val="minMax"/>
          <c:max val="16"/>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191762816"/>
        <c:crosses val="autoZero"/>
        <c:crossBetween val="midCat"/>
        <c:majorUnit val="2"/>
      </c:valAx>
      <c:valAx>
        <c:axId val="191762816"/>
        <c:scaling>
          <c:orientation val="minMax"/>
          <c:max val="100"/>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189266176"/>
        <c:crosses val="autoZero"/>
        <c:crossBetween val="midCat"/>
        <c:majorUnit val="2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de-DE"/>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641203969779052E-2"/>
          <c:y val="2.627321139152582E-2"/>
          <c:w val="0.88830063021823868"/>
          <c:h val="0.82122432658874445"/>
        </c:manualLayout>
      </c:layout>
      <c:scatterChart>
        <c:scatterStyle val="lineMarker"/>
        <c:varyColors val="0"/>
        <c:ser>
          <c:idx val="0"/>
          <c:order val="0"/>
          <c:tx>
            <c:strRef>
              <c:f>Tabelle1!$B$1</c:f>
              <c:strCache>
                <c:ptCount val="1"/>
                <c:pt idx="0">
                  <c:v>Y-Werte</c:v>
                </c:pt>
              </c:strCache>
            </c:strRef>
          </c:tx>
          <c:spPr>
            <a:ln w="28575" cap="rnd">
              <a:noFill/>
              <a:round/>
            </a:ln>
            <a:effectLst/>
          </c:spPr>
          <c:marker>
            <c:symbol val="circle"/>
            <c:size val="5"/>
            <c:spPr>
              <a:noFill/>
              <a:ln w="9525">
                <a:noFill/>
              </a:ln>
              <a:effectLst/>
            </c:spPr>
          </c:marker>
          <c:xVal>
            <c:numRef>
              <c:f>Tabelle1!$A$2:$A$4</c:f>
              <c:numCache>
                <c:formatCode>General</c:formatCode>
                <c:ptCount val="3"/>
                <c:pt idx="0">
                  <c:v>0.7</c:v>
                </c:pt>
              </c:numCache>
            </c:numRef>
          </c:xVal>
          <c:yVal>
            <c:numRef>
              <c:f>Tabelle1!$B$2:$B$4</c:f>
              <c:numCache>
                <c:formatCode>General</c:formatCode>
                <c:ptCount val="3"/>
                <c:pt idx="0">
                  <c:v>2.7</c:v>
                </c:pt>
              </c:numCache>
            </c:numRef>
          </c:yVal>
          <c:smooth val="0"/>
          <c:extLst>
            <c:ext xmlns:c16="http://schemas.microsoft.com/office/drawing/2014/chart" uri="{C3380CC4-5D6E-409C-BE32-E72D297353CC}">
              <c16:uniqueId val="{00000000-9616-49D6-A1CD-825FA7493D28}"/>
            </c:ext>
          </c:extLst>
        </c:ser>
        <c:dLbls>
          <c:showLegendKey val="0"/>
          <c:showVal val="0"/>
          <c:showCatName val="0"/>
          <c:showSerName val="0"/>
          <c:showPercent val="0"/>
          <c:showBubbleSize val="0"/>
        </c:dLbls>
        <c:axId val="189266176"/>
        <c:axId val="191762816"/>
      </c:scatterChart>
      <c:valAx>
        <c:axId val="189266176"/>
        <c:scaling>
          <c:orientation val="minMax"/>
          <c:max val="16"/>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191762816"/>
        <c:crosses val="autoZero"/>
        <c:crossBetween val="midCat"/>
        <c:majorUnit val="2"/>
      </c:valAx>
      <c:valAx>
        <c:axId val="191762816"/>
        <c:scaling>
          <c:orientation val="minMax"/>
          <c:max val="100"/>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189266176"/>
        <c:crosses val="autoZero"/>
        <c:crossBetween val="midCat"/>
        <c:majorUnit val="25"/>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de-DE"/>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667411792303131E-2"/>
          <c:y val="3.161522505787432E-2"/>
          <c:w val="0.8666369589064804"/>
          <c:h val="0.81660568244361909"/>
        </c:manualLayout>
      </c:layout>
      <c:scatterChart>
        <c:scatterStyle val="lineMarker"/>
        <c:varyColors val="0"/>
        <c:ser>
          <c:idx val="0"/>
          <c:order val="0"/>
          <c:tx>
            <c:strRef>
              <c:f>Tabelle1!$B$1</c:f>
              <c:strCache>
                <c:ptCount val="1"/>
                <c:pt idx="0">
                  <c:v>Y-Werte</c:v>
                </c:pt>
              </c:strCache>
            </c:strRef>
          </c:tx>
          <c:spPr>
            <a:ln w="28575" cap="rnd">
              <a:noFill/>
              <a:round/>
            </a:ln>
            <a:effectLst/>
          </c:spPr>
          <c:marker>
            <c:symbol val="circle"/>
            <c:size val="5"/>
            <c:spPr>
              <a:solidFill>
                <a:schemeClr val="accent1"/>
              </a:solidFill>
              <a:ln w="9525">
                <a:solidFill>
                  <a:schemeClr val="accent1"/>
                </a:solidFill>
              </a:ln>
              <a:effectLst/>
            </c:spPr>
          </c:marker>
          <c:xVal>
            <c:numRef>
              <c:f>Tabelle1!$A$2:$A$4</c:f>
              <c:numCache>
                <c:formatCode>General</c:formatCode>
                <c:ptCount val="3"/>
                <c:pt idx="0">
                  <c:v>110</c:v>
                </c:pt>
              </c:numCache>
            </c:numRef>
          </c:xVal>
          <c:yVal>
            <c:numRef>
              <c:f>Tabelle1!$B$2:$B$4</c:f>
              <c:numCache>
                <c:formatCode>General</c:formatCode>
                <c:ptCount val="3"/>
                <c:pt idx="0">
                  <c:v>110</c:v>
                </c:pt>
              </c:numCache>
            </c:numRef>
          </c:yVal>
          <c:smooth val="0"/>
          <c:extLst>
            <c:ext xmlns:c16="http://schemas.microsoft.com/office/drawing/2014/chart" uri="{C3380CC4-5D6E-409C-BE32-E72D297353CC}">
              <c16:uniqueId val="{00000000-C995-4998-9458-04484EC192BF}"/>
            </c:ext>
          </c:extLst>
        </c:ser>
        <c:ser>
          <c:idx val="1"/>
          <c:order val="1"/>
          <c:tx>
            <c:strRef>
              <c:f>Tabelle1!$C$1</c:f>
              <c:strCache>
                <c:ptCount val="1"/>
                <c:pt idx="0">
                  <c:v>Spalte1</c:v>
                </c:pt>
              </c:strCache>
            </c:strRef>
          </c:tx>
          <c:spPr>
            <a:ln w="25400" cap="rnd">
              <a:noFill/>
              <a:round/>
            </a:ln>
            <a:effectLst/>
          </c:spPr>
          <c:marker>
            <c:symbol val="circle"/>
            <c:size val="5"/>
            <c:spPr>
              <a:solidFill>
                <a:schemeClr val="accent2"/>
              </a:solidFill>
              <a:ln w="9525">
                <a:solidFill>
                  <a:schemeClr val="accent2"/>
                </a:solidFill>
              </a:ln>
              <a:effectLst/>
            </c:spPr>
          </c:marker>
          <c:xVal>
            <c:numRef>
              <c:f>Tabelle1!$A$2:$A$4</c:f>
              <c:numCache>
                <c:formatCode>General</c:formatCode>
                <c:ptCount val="3"/>
                <c:pt idx="0">
                  <c:v>110</c:v>
                </c:pt>
              </c:numCache>
            </c:numRef>
          </c:xVal>
          <c:yVal>
            <c:numRef>
              <c:f>Tabelle1!$C$2:$C$4</c:f>
              <c:numCache>
                <c:formatCode>General</c:formatCode>
                <c:ptCount val="3"/>
              </c:numCache>
            </c:numRef>
          </c:yVal>
          <c:smooth val="0"/>
          <c:extLst>
            <c:ext xmlns:c16="http://schemas.microsoft.com/office/drawing/2014/chart" uri="{C3380CC4-5D6E-409C-BE32-E72D297353CC}">
              <c16:uniqueId val="{00000001-C995-4998-9458-04484EC192BF}"/>
            </c:ext>
          </c:extLst>
        </c:ser>
        <c:dLbls>
          <c:showLegendKey val="0"/>
          <c:showVal val="0"/>
          <c:showCatName val="0"/>
          <c:showSerName val="0"/>
          <c:showPercent val="0"/>
          <c:showBubbleSize val="0"/>
        </c:dLbls>
        <c:axId val="175290712"/>
        <c:axId val="175294632"/>
      </c:scatterChart>
      <c:valAx>
        <c:axId val="175290712"/>
        <c:scaling>
          <c:orientation val="minMax"/>
          <c:max val="20"/>
          <c:min val="1"/>
        </c:scaling>
        <c:delete val="1"/>
        <c:axPos val="b"/>
        <c:numFmt formatCode="General" sourceLinked="1"/>
        <c:majorTickMark val="out"/>
        <c:minorTickMark val="none"/>
        <c:tickLblPos val="nextTo"/>
        <c:crossAx val="175294632"/>
        <c:crosses val="autoZero"/>
        <c:crossBetween val="midCat"/>
        <c:majorUnit val="1"/>
      </c:valAx>
      <c:valAx>
        <c:axId val="175294632"/>
        <c:scaling>
          <c:orientation val="minMax"/>
          <c:max val="1"/>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de-DE"/>
          </a:p>
        </c:txPr>
        <c:crossAx val="175290712"/>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sz="700">
          <a:solidFill>
            <a:schemeClr val="tx1"/>
          </a:solidFill>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667411792303131E-2"/>
          <c:y val="3.161522505787432E-2"/>
          <c:w val="0.8666369589064804"/>
          <c:h val="0.81660568244361909"/>
        </c:manualLayout>
      </c:layout>
      <c:scatterChart>
        <c:scatterStyle val="lineMarker"/>
        <c:varyColors val="0"/>
        <c:ser>
          <c:idx val="0"/>
          <c:order val="0"/>
          <c:tx>
            <c:strRef>
              <c:f>Tabelle1!$B$1</c:f>
              <c:strCache>
                <c:ptCount val="1"/>
                <c:pt idx="0">
                  <c:v>Y-Werte</c:v>
                </c:pt>
              </c:strCache>
            </c:strRef>
          </c:tx>
          <c:spPr>
            <a:ln w="28575" cap="rnd">
              <a:noFill/>
              <a:round/>
            </a:ln>
            <a:effectLst/>
          </c:spPr>
          <c:marker>
            <c:symbol val="circle"/>
            <c:size val="5"/>
            <c:spPr>
              <a:solidFill>
                <a:schemeClr val="accent1"/>
              </a:solidFill>
              <a:ln w="9525">
                <a:solidFill>
                  <a:schemeClr val="accent1"/>
                </a:solidFill>
              </a:ln>
              <a:effectLst/>
            </c:spPr>
          </c:marker>
          <c:xVal>
            <c:numRef>
              <c:f>Tabelle1!$A$2:$A$4</c:f>
              <c:numCache>
                <c:formatCode>General</c:formatCode>
                <c:ptCount val="3"/>
                <c:pt idx="0">
                  <c:v>110</c:v>
                </c:pt>
              </c:numCache>
            </c:numRef>
          </c:xVal>
          <c:yVal>
            <c:numRef>
              <c:f>Tabelle1!$B$2:$B$4</c:f>
              <c:numCache>
                <c:formatCode>General</c:formatCode>
                <c:ptCount val="3"/>
                <c:pt idx="0">
                  <c:v>110</c:v>
                </c:pt>
              </c:numCache>
            </c:numRef>
          </c:yVal>
          <c:smooth val="0"/>
          <c:extLst>
            <c:ext xmlns:c16="http://schemas.microsoft.com/office/drawing/2014/chart" uri="{C3380CC4-5D6E-409C-BE32-E72D297353CC}">
              <c16:uniqueId val="{00000000-FC80-40F8-866A-CDAE71700105}"/>
            </c:ext>
          </c:extLst>
        </c:ser>
        <c:ser>
          <c:idx val="1"/>
          <c:order val="1"/>
          <c:tx>
            <c:strRef>
              <c:f>Tabelle1!$C$1</c:f>
              <c:strCache>
                <c:ptCount val="1"/>
                <c:pt idx="0">
                  <c:v>Spalte1</c:v>
                </c:pt>
              </c:strCache>
            </c:strRef>
          </c:tx>
          <c:spPr>
            <a:ln w="25400" cap="rnd">
              <a:noFill/>
              <a:round/>
            </a:ln>
            <a:effectLst/>
          </c:spPr>
          <c:marker>
            <c:symbol val="circle"/>
            <c:size val="5"/>
            <c:spPr>
              <a:solidFill>
                <a:schemeClr val="accent2"/>
              </a:solidFill>
              <a:ln w="9525">
                <a:solidFill>
                  <a:schemeClr val="accent2"/>
                </a:solidFill>
              </a:ln>
              <a:effectLst/>
            </c:spPr>
          </c:marker>
          <c:xVal>
            <c:numRef>
              <c:f>Tabelle1!$A$2:$A$4</c:f>
              <c:numCache>
                <c:formatCode>General</c:formatCode>
                <c:ptCount val="3"/>
                <c:pt idx="0">
                  <c:v>110</c:v>
                </c:pt>
              </c:numCache>
            </c:numRef>
          </c:xVal>
          <c:yVal>
            <c:numRef>
              <c:f>Tabelle1!$C$2:$C$4</c:f>
              <c:numCache>
                <c:formatCode>General</c:formatCode>
                <c:ptCount val="3"/>
              </c:numCache>
            </c:numRef>
          </c:yVal>
          <c:smooth val="0"/>
          <c:extLst>
            <c:ext xmlns:c16="http://schemas.microsoft.com/office/drawing/2014/chart" uri="{C3380CC4-5D6E-409C-BE32-E72D297353CC}">
              <c16:uniqueId val="{00000001-FC80-40F8-866A-CDAE71700105}"/>
            </c:ext>
          </c:extLst>
        </c:ser>
        <c:dLbls>
          <c:showLegendKey val="0"/>
          <c:showVal val="0"/>
          <c:showCatName val="0"/>
          <c:showSerName val="0"/>
          <c:showPercent val="0"/>
          <c:showBubbleSize val="0"/>
        </c:dLbls>
        <c:axId val="311475464"/>
        <c:axId val="311481736"/>
      </c:scatterChart>
      <c:valAx>
        <c:axId val="311475464"/>
        <c:scaling>
          <c:orientation val="minMax"/>
          <c:max val="20"/>
          <c:min val="1"/>
        </c:scaling>
        <c:delete val="1"/>
        <c:axPos val="b"/>
        <c:numFmt formatCode="General" sourceLinked="1"/>
        <c:majorTickMark val="out"/>
        <c:minorTickMark val="none"/>
        <c:tickLblPos val="nextTo"/>
        <c:crossAx val="311481736"/>
        <c:crosses val="autoZero"/>
        <c:crossBetween val="midCat"/>
        <c:majorUnit val="1"/>
      </c:valAx>
      <c:valAx>
        <c:axId val="311481736"/>
        <c:scaling>
          <c:orientation val="minMax"/>
          <c:max val="1"/>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de-DE"/>
          </a:p>
        </c:txPr>
        <c:crossAx val="311475464"/>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sz="700">
          <a:solidFill>
            <a:schemeClr val="tx1"/>
          </a:solidFill>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291075483266673E-2"/>
          <c:y val="3.161547244091556E-2"/>
          <c:w val="0.8666369589064804"/>
          <c:h val="0.81660568244361909"/>
        </c:manualLayout>
      </c:layout>
      <c:scatterChart>
        <c:scatterStyle val="lineMarker"/>
        <c:varyColors val="0"/>
        <c:ser>
          <c:idx val="0"/>
          <c:order val="0"/>
          <c:tx>
            <c:strRef>
              <c:f>Tabelle1!$B$1</c:f>
              <c:strCache>
                <c:ptCount val="1"/>
                <c:pt idx="0">
                  <c:v>Y-Werte</c:v>
                </c:pt>
              </c:strCache>
            </c:strRef>
          </c:tx>
          <c:spPr>
            <a:ln w="28575" cap="rnd">
              <a:noFill/>
              <a:round/>
            </a:ln>
            <a:effectLst/>
          </c:spPr>
          <c:marker>
            <c:symbol val="circle"/>
            <c:size val="5"/>
            <c:spPr>
              <a:solidFill>
                <a:schemeClr val="accent1"/>
              </a:solidFill>
              <a:ln w="9525">
                <a:solidFill>
                  <a:schemeClr val="accent1"/>
                </a:solidFill>
              </a:ln>
              <a:effectLst/>
            </c:spPr>
          </c:marker>
          <c:xVal>
            <c:numRef>
              <c:f>Tabelle1!$A$2:$A$4</c:f>
              <c:numCache>
                <c:formatCode>General</c:formatCode>
                <c:ptCount val="3"/>
                <c:pt idx="0">
                  <c:v>110</c:v>
                </c:pt>
              </c:numCache>
            </c:numRef>
          </c:xVal>
          <c:yVal>
            <c:numRef>
              <c:f>Tabelle1!$B$2:$B$4</c:f>
              <c:numCache>
                <c:formatCode>General</c:formatCode>
                <c:ptCount val="3"/>
                <c:pt idx="0">
                  <c:v>110</c:v>
                </c:pt>
              </c:numCache>
            </c:numRef>
          </c:yVal>
          <c:smooth val="0"/>
          <c:extLst>
            <c:ext xmlns:c16="http://schemas.microsoft.com/office/drawing/2014/chart" uri="{C3380CC4-5D6E-409C-BE32-E72D297353CC}">
              <c16:uniqueId val="{00000000-0B87-4C13-A8F5-3226F8817FCE}"/>
            </c:ext>
          </c:extLst>
        </c:ser>
        <c:ser>
          <c:idx val="1"/>
          <c:order val="1"/>
          <c:tx>
            <c:strRef>
              <c:f>Tabelle1!$C$1</c:f>
              <c:strCache>
                <c:ptCount val="1"/>
                <c:pt idx="0">
                  <c:v>Spalte1</c:v>
                </c:pt>
              </c:strCache>
            </c:strRef>
          </c:tx>
          <c:spPr>
            <a:ln w="25400" cap="rnd">
              <a:noFill/>
              <a:round/>
            </a:ln>
            <a:effectLst/>
          </c:spPr>
          <c:marker>
            <c:symbol val="circle"/>
            <c:size val="5"/>
            <c:spPr>
              <a:solidFill>
                <a:schemeClr val="accent2"/>
              </a:solidFill>
              <a:ln w="9525">
                <a:solidFill>
                  <a:schemeClr val="accent2"/>
                </a:solidFill>
              </a:ln>
              <a:effectLst/>
            </c:spPr>
          </c:marker>
          <c:xVal>
            <c:numRef>
              <c:f>Tabelle1!$A$2:$A$4</c:f>
              <c:numCache>
                <c:formatCode>General</c:formatCode>
                <c:ptCount val="3"/>
                <c:pt idx="0">
                  <c:v>110</c:v>
                </c:pt>
              </c:numCache>
            </c:numRef>
          </c:xVal>
          <c:yVal>
            <c:numRef>
              <c:f>Tabelle1!$C$2:$C$4</c:f>
              <c:numCache>
                <c:formatCode>General</c:formatCode>
                <c:ptCount val="3"/>
              </c:numCache>
            </c:numRef>
          </c:yVal>
          <c:smooth val="0"/>
          <c:extLst>
            <c:ext xmlns:c16="http://schemas.microsoft.com/office/drawing/2014/chart" uri="{C3380CC4-5D6E-409C-BE32-E72D297353CC}">
              <c16:uniqueId val="{00000001-0B87-4C13-A8F5-3226F8817FCE}"/>
            </c:ext>
          </c:extLst>
        </c:ser>
        <c:dLbls>
          <c:showLegendKey val="0"/>
          <c:showVal val="0"/>
          <c:showCatName val="0"/>
          <c:showSerName val="0"/>
          <c:showPercent val="0"/>
          <c:showBubbleSize val="0"/>
        </c:dLbls>
        <c:axId val="536935072"/>
        <c:axId val="536933112"/>
      </c:scatterChart>
      <c:valAx>
        <c:axId val="536935072"/>
        <c:scaling>
          <c:orientation val="minMax"/>
          <c:max val="5"/>
        </c:scaling>
        <c:delete val="0"/>
        <c:axPos val="b"/>
        <c:numFmt formatCode="General" sourceLinked="1"/>
        <c:majorTickMark val="none"/>
        <c:minorTickMark val="none"/>
        <c:tickLblPos val="nextTo"/>
        <c:spPr>
          <a:noFill/>
          <a:ln w="9525" cap="flat" cmpd="sng" algn="ctr">
            <a:solidFill>
              <a:srgbClr val="003865"/>
            </a:solidFill>
            <a:round/>
          </a:ln>
          <a:effectLst/>
        </c:spPr>
        <c:txPr>
          <a:bodyPr rot="-60000000" spcFirstLastPara="1" vertOverflow="ellipsis" vert="horz" wrap="square" anchor="t" anchorCtr="1"/>
          <a:lstStyle/>
          <a:p>
            <a:pPr>
              <a:defRPr sz="800" b="0" i="0" u="none" strike="noStrike" kern="1200" baseline="0">
                <a:solidFill>
                  <a:srgbClr val="003865"/>
                </a:solidFill>
                <a:latin typeface="+mn-lt"/>
                <a:ea typeface="+mn-ea"/>
                <a:cs typeface="+mn-cs"/>
              </a:defRPr>
            </a:pPr>
            <a:endParaRPr lang="de-DE"/>
          </a:p>
        </c:txPr>
        <c:crossAx val="536933112"/>
        <c:crosses val="autoZero"/>
        <c:crossBetween val="midCat"/>
        <c:majorUnit val="1"/>
      </c:valAx>
      <c:valAx>
        <c:axId val="536933112"/>
        <c:scaling>
          <c:orientation val="minMax"/>
          <c:max val="100"/>
        </c:scaling>
        <c:delete val="0"/>
        <c:axPos val="l"/>
        <c:numFmt formatCode="General" sourceLinked="1"/>
        <c:majorTickMark val="none"/>
        <c:minorTickMark val="none"/>
        <c:tickLblPos val="nextTo"/>
        <c:spPr>
          <a:noFill/>
          <a:ln w="9525" cap="flat" cmpd="sng" algn="ctr">
            <a:solidFill>
              <a:srgbClr val="003865"/>
            </a:solidFill>
            <a:round/>
          </a:ln>
          <a:effectLst/>
        </c:spPr>
        <c:txPr>
          <a:bodyPr rot="-60000000" spcFirstLastPara="1" vertOverflow="ellipsis" vert="horz" wrap="square" anchor="ctr" anchorCtr="1"/>
          <a:lstStyle/>
          <a:p>
            <a:pPr>
              <a:defRPr sz="800" b="0" i="0" u="none" strike="noStrike" kern="1200" baseline="0">
                <a:solidFill>
                  <a:srgbClr val="003865"/>
                </a:solidFill>
                <a:latin typeface="+mn-lt"/>
                <a:ea typeface="+mn-ea"/>
                <a:cs typeface="+mn-cs"/>
              </a:defRPr>
            </a:pPr>
            <a:endParaRPr lang="de-DE"/>
          </a:p>
        </c:txPr>
        <c:crossAx val="5369350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56417358669692E-2"/>
          <c:y val="2.8777121999518793E-2"/>
          <c:w val="0.88830063021823868"/>
          <c:h val="0.82122432658874445"/>
        </c:manualLayout>
      </c:layout>
      <c:scatterChart>
        <c:scatterStyle val="lineMarker"/>
        <c:varyColors val="0"/>
        <c:ser>
          <c:idx val="0"/>
          <c:order val="0"/>
          <c:tx>
            <c:strRef>
              <c:f>Tabelle1!$B$1</c:f>
              <c:strCache>
                <c:ptCount val="1"/>
                <c:pt idx="0">
                  <c:v>Y-Werte</c:v>
                </c:pt>
              </c:strCache>
            </c:strRef>
          </c:tx>
          <c:spPr>
            <a:ln w="28575" cap="rnd">
              <a:noFill/>
              <a:round/>
            </a:ln>
            <a:effectLst/>
          </c:spPr>
          <c:marker>
            <c:symbol val="circle"/>
            <c:size val="5"/>
            <c:spPr>
              <a:noFill/>
              <a:ln w="9525">
                <a:noFill/>
              </a:ln>
              <a:effectLst/>
            </c:spPr>
          </c:marker>
          <c:xVal>
            <c:numRef>
              <c:f>Tabelle1!$A$2:$A$4</c:f>
              <c:numCache>
                <c:formatCode>General</c:formatCode>
                <c:ptCount val="3"/>
                <c:pt idx="0">
                  <c:v>0.7</c:v>
                </c:pt>
              </c:numCache>
            </c:numRef>
          </c:xVal>
          <c:yVal>
            <c:numRef>
              <c:f>Tabelle1!$B$2:$B$4</c:f>
              <c:numCache>
                <c:formatCode>General</c:formatCode>
                <c:ptCount val="3"/>
                <c:pt idx="0">
                  <c:v>2.7</c:v>
                </c:pt>
              </c:numCache>
            </c:numRef>
          </c:yVal>
          <c:smooth val="0"/>
          <c:extLst>
            <c:ext xmlns:c16="http://schemas.microsoft.com/office/drawing/2014/chart" uri="{C3380CC4-5D6E-409C-BE32-E72D297353CC}">
              <c16:uniqueId val="{00000000-FA95-450B-BB25-C4683B4E9715}"/>
            </c:ext>
          </c:extLst>
        </c:ser>
        <c:dLbls>
          <c:showLegendKey val="0"/>
          <c:showVal val="0"/>
          <c:showCatName val="0"/>
          <c:showSerName val="0"/>
          <c:showPercent val="0"/>
          <c:showBubbleSize val="0"/>
        </c:dLbls>
        <c:axId val="492773472"/>
        <c:axId val="492773864"/>
      </c:scatterChart>
      <c:valAx>
        <c:axId val="492773472"/>
        <c:scaling>
          <c:orientation val="minMax"/>
          <c:max val="66"/>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92773864"/>
        <c:crosses val="autoZero"/>
        <c:crossBetween val="midCat"/>
        <c:majorUnit val="6"/>
        <c:minorUnit val="6"/>
      </c:valAx>
      <c:valAx>
        <c:axId val="492773864"/>
        <c:scaling>
          <c:orientation val="minMax"/>
          <c:max val="1"/>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92773472"/>
        <c:crosses val="autoZero"/>
        <c:crossBetween val="midCat"/>
        <c:majorUnit val="0.2"/>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56417358669692E-2"/>
          <c:y val="2.8777121999518793E-2"/>
          <c:w val="0.88830063021823868"/>
          <c:h val="0.82122432658874445"/>
        </c:manualLayout>
      </c:layout>
      <c:scatterChart>
        <c:scatterStyle val="lineMarker"/>
        <c:varyColors val="0"/>
        <c:ser>
          <c:idx val="0"/>
          <c:order val="0"/>
          <c:tx>
            <c:strRef>
              <c:f>Tabelle1!$B$1</c:f>
              <c:strCache>
                <c:ptCount val="1"/>
                <c:pt idx="0">
                  <c:v>Y-Werte</c:v>
                </c:pt>
              </c:strCache>
            </c:strRef>
          </c:tx>
          <c:spPr>
            <a:ln w="28575" cap="rnd">
              <a:noFill/>
              <a:round/>
            </a:ln>
            <a:effectLst/>
          </c:spPr>
          <c:marker>
            <c:symbol val="circle"/>
            <c:size val="5"/>
            <c:spPr>
              <a:noFill/>
              <a:ln w="9525">
                <a:noFill/>
              </a:ln>
              <a:effectLst/>
            </c:spPr>
          </c:marker>
          <c:xVal>
            <c:numRef>
              <c:f>Tabelle1!$A$2:$A$4</c:f>
              <c:numCache>
                <c:formatCode>General</c:formatCode>
                <c:ptCount val="3"/>
                <c:pt idx="0">
                  <c:v>0.7</c:v>
                </c:pt>
              </c:numCache>
            </c:numRef>
          </c:xVal>
          <c:yVal>
            <c:numRef>
              <c:f>Tabelle1!$B$2:$B$4</c:f>
              <c:numCache>
                <c:formatCode>General</c:formatCode>
                <c:ptCount val="3"/>
                <c:pt idx="0">
                  <c:v>2.7</c:v>
                </c:pt>
              </c:numCache>
            </c:numRef>
          </c:yVal>
          <c:smooth val="0"/>
          <c:extLst>
            <c:ext xmlns:c16="http://schemas.microsoft.com/office/drawing/2014/chart" uri="{C3380CC4-5D6E-409C-BE32-E72D297353CC}">
              <c16:uniqueId val="{00000000-010F-44AE-BF96-1A04E8F1DFAC}"/>
            </c:ext>
          </c:extLst>
        </c:ser>
        <c:dLbls>
          <c:showLegendKey val="0"/>
          <c:showVal val="0"/>
          <c:showCatName val="0"/>
          <c:showSerName val="0"/>
          <c:showPercent val="0"/>
          <c:showBubbleSize val="0"/>
        </c:dLbls>
        <c:axId val="492773472"/>
        <c:axId val="492773864"/>
      </c:scatterChart>
      <c:valAx>
        <c:axId val="492773472"/>
        <c:scaling>
          <c:orientation val="minMax"/>
          <c:max val="66"/>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92773864"/>
        <c:crosses val="autoZero"/>
        <c:crossBetween val="midCat"/>
        <c:majorUnit val="6"/>
        <c:minorUnit val="6"/>
      </c:valAx>
      <c:valAx>
        <c:axId val="492773864"/>
        <c:scaling>
          <c:orientation val="minMax"/>
          <c:max val="1"/>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de-DE"/>
          </a:p>
        </c:txPr>
        <c:crossAx val="492773472"/>
        <c:crosses val="autoZero"/>
        <c:crossBetween val="midCat"/>
        <c:majorUnit val="0.2"/>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Tabelle1!$B$1</c:f>
              <c:strCache>
                <c:ptCount val="1"/>
                <c:pt idx="0">
                  <c:v>Alter</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3-3D3D-4084-99FE-05B5139D3A90}"/>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4-3D3D-4084-99FE-05B5139D3A90}"/>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2-3D3D-4084-99FE-05B5139D3A90}"/>
              </c:ext>
            </c:extLst>
          </c:dPt>
          <c:dLbls>
            <c:dLbl>
              <c:idx val="0"/>
              <c:layout>
                <c:manualLayout>
                  <c:x val="-0.2320333666470889"/>
                  <c:y val="0.14249237028627218"/>
                </c:manualLayout>
              </c:layout>
              <c:tx>
                <c:rich>
                  <a:bodyPr rot="0" spcFirstLastPara="1" vertOverflow="ellipsis" vert="horz" wrap="square" lIns="38100" tIns="19050" rIns="38100" bIns="19050" anchor="ctr" anchorCtr="0">
                    <a:spAutoFit/>
                  </a:bodyPr>
                  <a:lstStyle/>
                  <a:p>
                    <a:pPr algn="ctr">
                      <a:lnSpc>
                        <a:spcPts val="1800"/>
                      </a:lnSpc>
                      <a:defRPr sz="1400" b="1" i="0" u="none" strike="noStrike" kern="1200" baseline="0">
                        <a:solidFill>
                          <a:schemeClr val="bg1"/>
                        </a:solidFill>
                        <a:latin typeface="+mn-lt"/>
                        <a:ea typeface="+mn-ea"/>
                        <a:cs typeface="+mn-cs"/>
                      </a:defRPr>
                    </a:pPr>
                    <a:r>
                      <a:rPr lang="en-US" dirty="0"/>
                      <a:t>&lt;50</a:t>
                    </a:r>
                  </a:p>
                  <a:p>
                    <a:pPr algn="ctr">
                      <a:lnSpc>
                        <a:spcPts val="1800"/>
                      </a:lnSpc>
                      <a:defRPr sz="1400" b="1">
                        <a:solidFill>
                          <a:schemeClr val="bg1"/>
                        </a:solidFill>
                      </a:defRPr>
                    </a:pPr>
                    <a:fld id="{6C1CC073-252B-4590-8DE0-7A62C33D1BCA}" type="VALUE">
                      <a:rPr lang="en-US" smtClean="0"/>
                      <a:pPr algn="ctr">
                        <a:lnSpc>
                          <a:spcPts val="1800"/>
                        </a:lnSpc>
                        <a:defRPr sz="1400" b="1">
                          <a:solidFill>
                            <a:schemeClr val="bg1"/>
                          </a:solidFill>
                        </a:defRPr>
                      </a:pPr>
                      <a:t>[WERT]</a:t>
                    </a:fld>
                    <a:r>
                      <a:rPr lang="en-US" dirty="0"/>
                      <a:t>%</a:t>
                    </a:r>
                  </a:p>
                </c:rich>
              </c:tx>
              <c:spPr>
                <a:noFill/>
                <a:ln>
                  <a:noFill/>
                </a:ln>
                <a:effectLst/>
              </c:spPr>
              <c:txPr>
                <a:bodyPr rot="0" spcFirstLastPara="1" vertOverflow="ellipsis" vert="horz" wrap="square" lIns="38100" tIns="19050" rIns="38100" bIns="19050" anchor="ctr" anchorCtr="0">
                  <a:spAutoFit/>
                </a:bodyPr>
                <a:lstStyle/>
                <a:p>
                  <a:pPr algn="ctr">
                    <a:lnSpc>
                      <a:spcPts val="1800"/>
                    </a:lnSpc>
                    <a:defRPr sz="1400" b="1" i="0" u="none" strike="noStrike" kern="1200" baseline="0">
                      <a:solidFill>
                        <a:schemeClr val="bg1"/>
                      </a:solidFill>
                      <a:latin typeface="+mn-lt"/>
                      <a:ea typeface="+mn-ea"/>
                      <a:cs typeface="+mn-cs"/>
                    </a:defRPr>
                  </a:pPr>
                  <a:endParaRPr lang="de-DE"/>
                </a:p>
              </c:txPr>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D3D-4084-99FE-05B5139D3A90}"/>
                </c:ext>
              </c:extLst>
            </c:dLbl>
            <c:dLbl>
              <c:idx val="1"/>
              <c:layout>
                <c:manualLayout>
                  <c:x val="-0.21597171567420101"/>
                  <c:y val="-0.33559610603131984"/>
                </c:manualLayout>
              </c:layout>
              <c:tx>
                <c:rich>
                  <a:bodyPr rot="0" spcFirstLastPara="1" vertOverflow="ellipsis" vert="horz" wrap="square" lIns="38100" tIns="19050" rIns="38100" bIns="19050" anchor="ctr" anchorCtr="1">
                    <a:spAutoFit/>
                  </a:bodyPr>
                  <a:lstStyle/>
                  <a:p>
                    <a:pPr>
                      <a:lnSpc>
                        <a:spcPts val="1800"/>
                      </a:lnSpc>
                      <a:defRPr sz="1400" b="1" i="0" u="none" strike="noStrike" kern="1200" baseline="0">
                        <a:solidFill>
                          <a:schemeClr val="bg1"/>
                        </a:solidFill>
                        <a:latin typeface="+mn-lt"/>
                        <a:ea typeface="+mn-ea"/>
                        <a:cs typeface="+mn-cs"/>
                      </a:defRPr>
                    </a:pPr>
                    <a:r>
                      <a:rPr lang="en-US" dirty="0"/>
                      <a:t>50-59</a:t>
                    </a:r>
                  </a:p>
                  <a:p>
                    <a:pPr>
                      <a:lnSpc>
                        <a:spcPts val="1800"/>
                      </a:lnSpc>
                      <a:defRPr sz="1400" b="1">
                        <a:solidFill>
                          <a:schemeClr val="bg1"/>
                        </a:solidFill>
                      </a:defRPr>
                    </a:pPr>
                    <a:fld id="{8A2CD90B-EB12-40E9-9702-2B552403CAA5}" type="VALUE">
                      <a:rPr lang="en-US" smtClean="0"/>
                      <a:pPr>
                        <a:lnSpc>
                          <a:spcPts val="1800"/>
                        </a:lnSpc>
                        <a:defRPr sz="1400" b="1">
                          <a:solidFill>
                            <a:schemeClr val="bg1"/>
                          </a:solidFill>
                        </a:defRPr>
                      </a:pPr>
                      <a:t>[WERT]</a:t>
                    </a:fld>
                    <a:r>
                      <a:rPr lang="en-US" dirty="0"/>
                      <a:t>%</a:t>
                    </a:r>
                  </a:p>
                </c:rich>
              </c:tx>
              <c:spPr>
                <a:noFill/>
                <a:ln>
                  <a:noFill/>
                </a:ln>
                <a:effectLst/>
              </c:spPr>
              <c:txPr>
                <a:bodyPr rot="0" spcFirstLastPara="1" vertOverflow="ellipsis" vert="horz" wrap="square" lIns="38100" tIns="19050" rIns="38100" bIns="19050" anchor="ctr" anchorCtr="1">
                  <a:spAutoFit/>
                </a:bodyPr>
                <a:lstStyle/>
                <a:p>
                  <a:pPr>
                    <a:lnSpc>
                      <a:spcPts val="1800"/>
                    </a:lnSpc>
                    <a:defRPr sz="1400" b="1" i="0" u="none" strike="noStrike" kern="1200" baseline="0">
                      <a:solidFill>
                        <a:schemeClr val="bg1"/>
                      </a:solidFill>
                      <a:latin typeface="+mn-lt"/>
                      <a:ea typeface="+mn-ea"/>
                      <a:cs typeface="+mn-cs"/>
                    </a:defRPr>
                  </a:pPr>
                  <a:endParaRPr lang="de-DE"/>
                </a:p>
              </c:txPr>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D3D-4084-99FE-05B5139D3A90}"/>
                </c:ext>
              </c:extLst>
            </c:dLbl>
            <c:dLbl>
              <c:idx val="2"/>
              <c:layout>
                <c:manualLayout>
                  <c:x val="0.14630442299312255"/>
                  <c:y val="9.8065133819721317E-2"/>
                </c:manualLayout>
              </c:layout>
              <c:tx>
                <c:rich>
                  <a:bodyPr rot="0" spcFirstLastPara="1" vertOverflow="ellipsis" vert="horz" wrap="square" lIns="38100" tIns="19050" rIns="38100" bIns="19050" anchor="ctr" anchorCtr="1">
                    <a:spAutoFit/>
                  </a:bodyPr>
                  <a:lstStyle/>
                  <a:p>
                    <a:pPr>
                      <a:lnSpc>
                        <a:spcPts val="1800"/>
                      </a:lnSpc>
                      <a:defRPr sz="1400" b="1" i="0" u="none" strike="noStrike" kern="1200" baseline="0">
                        <a:solidFill>
                          <a:schemeClr val="bg1"/>
                        </a:solidFill>
                        <a:latin typeface="+mn-lt"/>
                        <a:ea typeface="+mn-ea"/>
                        <a:cs typeface="+mn-cs"/>
                      </a:defRPr>
                    </a:pPr>
                    <a:r>
                      <a:rPr lang="en-US" sz="1400" b="1" dirty="0">
                        <a:solidFill>
                          <a:schemeClr val="bg1"/>
                        </a:solidFill>
                      </a:rPr>
                      <a:t>60+</a:t>
                    </a:r>
                  </a:p>
                  <a:p>
                    <a:pPr>
                      <a:lnSpc>
                        <a:spcPts val="1800"/>
                      </a:lnSpc>
                      <a:defRPr sz="1400" b="1">
                        <a:solidFill>
                          <a:schemeClr val="bg1"/>
                        </a:solidFill>
                      </a:defRPr>
                    </a:pPr>
                    <a:fld id="{48621C2E-4B3B-4BC3-BA42-0454232C1759}" type="VALUE">
                      <a:rPr lang="en-US" sz="1400" b="1" smtClean="0">
                        <a:solidFill>
                          <a:schemeClr val="bg1"/>
                        </a:solidFill>
                      </a:rPr>
                      <a:pPr>
                        <a:lnSpc>
                          <a:spcPts val="1800"/>
                        </a:lnSpc>
                        <a:defRPr sz="1400" b="1">
                          <a:solidFill>
                            <a:schemeClr val="bg1"/>
                          </a:solidFill>
                        </a:defRPr>
                      </a:pPr>
                      <a:t>[WERT]</a:t>
                    </a:fld>
                    <a:r>
                      <a:rPr lang="en-US" sz="1400" b="1" dirty="0">
                        <a:solidFill>
                          <a:schemeClr val="bg1"/>
                        </a:solidFill>
                      </a:rPr>
                      <a:t>%</a:t>
                    </a:r>
                  </a:p>
                </c:rich>
              </c:tx>
              <c:spPr>
                <a:noFill/>
                <a:ln>
                  <a:noFill/>
                </a:ln>
                <a:effectLst/>
              </c:spPr>
              <c:txPr>
                <a:bodyPr rot="0" spcFirstLastPara="1" vertOverflow="ellipsis" vert="horz" wrap="square" lIns="38100" tIns="19050" rIns="38100" bIns="19050" anchor="ctr" anchorCtr="1">
                  <a:spAutoFit/>
                </a:bodyPr>
                <a:lstStyle/>
                <a:p>
                  <a:pPr>
                    <a:lnSpc>
                      <a:spcPts val="1800"/>
                    </a:lnSpc>
                    <a:defRPr sz="1400" b="1" i="0" u="none" strike="noStrike" kern="1200" baseline="0">
                      <a:solidFill>
                        <a:schemeClr val="bg1"/>
                      </a:solidFill>
                      <a:latin typeface="+mn-lt"/>
                      <a:ea typeface="+mn-ea"/>
                      <a:cs typeface="+mn-cs"/>
                    </a:defRPr>
                  </a:pPr>
                  <a:endParaRPr lang="de-DE"/>
                </a:p>
              </c:txPr>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D3D-4084-99FE-05B5139D3A90}"/>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Tabelle1!$A$2:$A$4</c:f>
              <c:strCache>
                <c:ptCount val="3"/>
                <c:pt idx="0">
                  <c:v>&lt;50</c:v>
                </c:pt>
                <c:pt idx="1">
                  <c:v>50-59</c:v>
                </c:pt>
                <c:pt idx="2">
                  <c:v>60+</c:v>
                </c:pt>
              </c:strCache>
            </c:strRef>
          </c:cat>
          <c:val>
            <c:numRef>
              <c:f>Tabelle1!$B$2:$B$4</c:f>
              <c:numCache>
                <c:formatCode>General</c:formatCode>
                <c:ptCount val="3"/>
                <c:pt idx="0">
                  <c:v>21.8</c:v>
                </c:pt>
                <c:pt idx="1">
                  <c:v>40.299999999999997</c:v>
                </c:pt>
                <c:pt idx="2">
                  <c:v>37.799999999999997</c:v>
                </c:pt>
              </c:numCache>
            </c:numRef>
          </c:val>
          <c:extLst>
            <c:ext xmlns:c16="http://schemas.microsoft.com/office/drawing/2014/chart" uri="{C3380CC4-5D6E-409C-BE32-E72D297353CC}">
              <c16:uniqueId val="{00000000-3D3D-4084-99FE-05B5139D3A90}"/>
            </c:ext>
          </c:extLst>
        </c:ser>
        <c:dLbls>
          <c:dLblPos val="ctr"/>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Tabelle1!$B$1</c:f>
              <c:strCache>
                <c:ptCount val="1"/>
                <c:pt idx="0">
                  <c:v>geplante Hormontherapie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AE09-4D10-8F84-70A96B30A4C4}"/>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AE09-4D10-8F84-70A96B30A4C4}"/>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AE09-4D10-8F84-70A96B30A4C4}"/>
              </c:ext>
            </c:extLst>
          </c:dPt>
          <c:dLbls>
            <c:dLbl>
              <c:idx val="0"/>
              <c:layout>
                <c:manualLayout>
                  <c:x val="-0.19443697779503988"/>
                  <c:y val="7.7002740766778655E-2"/>
                </c:manualLayout>
              </c:layout>
              <c:tx>
                <c:rich>
                  <a:bodyPr rot="0" spcFirstLastPara="1" vertOverflow="ellipsis" vert="horz" wrap="square" lIns="38100" tIns="19050" rIns="38100" bIns="19050" anchor="ctr" anchorCtr="0">
                    <a:spAutoFit/>
                  </a:bodyPr>
                  <a:lstStyle/>
                  <a:p>
                    <a:pPr algn="ctr">
                      <a:lnSpc>
                        <a:spcPts val="1800"/>
                      </a:lnSpc>
                      <a:defRPr sz="1400" b="1" i="0" u="none" strike="noStrike" kern="1200" baseline="0">
                        <a:solidFill>
                          <a:schemeClr val="bg1"/>
                        </a:solidFill>
                        <a:latin typeface="+mn-lt"/>
                        <a:ea typeface="+mn-ea"/>
                        <a:cs typeface="+mn-cs"/>
                      </a:defRPr>
                    </a:pPr>
                    <a:r>
                      <a:rPr lang="en-US" dirty="0" err="1"/>
                      <a:t>Nein</a:t>
                    </a:r>
                    <a:endParaRPr lang="en-US" dirty="0"/>
                  </a:p>
                  <a:p>
                    <a:pPr algn="ctr">
                      <a:lnSpc>
                        <a:spcPts val="1800"/>
                      </a:lnSpc>
                      <a:defRPr sz="1400" b="1">
                        <a:solidFill>
                          <a:schemeClr val="bg1"/>
                        </a:solidFill>
                      </a:defRPr>
                    </a:pPr>
                    <a:fld id="{6C1CC073-252B-4590-8DE0-7A62C33D1BCA}" type="VALUE">
                      <a:rPr lang="en-US" smtClean="0"/>
                      <a:pPr algn="ctr">
                        <a:lnSpc>
                          <a:spcPts val="1800"/>
                        </a:lnSpc>
                        <a:defRPr sz="1400" b="1">
                          <a:solidFill>
                            <a:schemeClr val="bg1"/>
                          </a:solidFill>
                        </a:defRPr>
                      </a:pPr>
                      <a:t>[WERT]</a:t>
                    </a:fld>
                    <a:r>
                      <a:rPr lang="en-US" dirty="0"/>
                      <a:t>%</a:t>
                    </a:r>
                  </a:p>
                </c:rich>
              </c:tx>
              <c:spPr>
                <a:noFill/>
                <a:ln>
                  <a:noFill/>
                </a:ln>
                <a:effectLst/>
              </c:spPr>
              <c:txPr>
                <a:bodyPr rot="0" spcFirstLastPara="1" vertOverflow="ellipsis" vert="horz" wrap="square" lIns="38100" tIns="19050" rIns="38100" bIns="19050" anchor="ctr" anchorCtr="0">
                  <a:spAutoFit/>
                </a:bodyPr>
                <a:lstStyle/>
                <a:p>
                  <a:pPr algn="ctr">
                    <a:lnSpc>
                      <a:spcPts val="1800"/>
                    </a:lnSpc>
                    <a:defRPr sz="1400" b="1" i="0" u="none" strike="noStrike" kern="1200" baseline="0">
                      <a:solidFill>
                        <a:schemeClr val="bg1"/>
                      </a:solidFill>
                      <a:latin typeface="+mn-lt"/>
                      <a:ea typeface="+mn-ea"/>
                      <a:cs typeface="+mn-cs"/>
                    </a:defRPr>
                  </a:pPr>
                  <a:endParaRPr lang="de-DE"/>
                </a:p>
              </c:txPr>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E09-4D10-8F84-70A96B30A4C4}"/>
                </c:ext>
              </c:extLst>
            </c:dLbl>
            <c:dLbl>
              <c:idx val="1"/>
              <c:layout>
                <c:manualLayout>
                  <c:x val="0.18798194426024517"/>
                  <c:y val="-0.12275481009296606"/>
                </c:manualLayout>
              </c:layout>
              <c:tx>
                <c:rich>
                  <a:bodyPr rot="0" spcFirstLastPara="1" vertOverflow="ellipsis" vert="horz" wrap="square" lIns="38100" tIns="19050" rIns="38100" bIns="19050" anchor="ctr" anchorCtr="1">
                    <a:spAutoFit/>
                  </a:bodyPr>
                  <a:lstStyle/>
                  <a:p>
                    <a:pPr>
                      <a:lnSpc>
                        <a:spcPts val="1800"/>
                      </a:lnSpc>
                      <a:defRPr sz="1400" b="1" i="0" u="none" strike="noStrike" kern="1200" baseline="0">
                        <a:solidFill>
                          <a:schemeClr val="bg1"/>
                        </a:solidFill>
                        <a:latin typeface="+mn-lt"/>
                        <a:ea typeface="+mn-ea"/>
                        <a:cs typeface="+mn-cs"/>
                      </a:defRPr>
                    </a:pPr>
                    <a:r>
                      <a:rPr lang="en-US" dirty="0"/>
                      <a:t>Ja</a:t>
                    </a:r>
                  </a:p>
                  <a:p>
                    <a:pPr>
                      <a:lnSpc>
                        <a:spcPts val="1800"/>
                      </a:lnSpc>
                      <a:defRPr sz="1400" b="1">
                        <a:solidFill>
                          <a:schemeClr val="bg1"/>
                        </a:solidFill>
                      </a:defRPr>
                    </a:pPr>
                    <a:fld id="{8A2CD90B-EB12-40E9-9702-2B552403CAA5}" type="VALUE">
                      <a:rPr lang="en-US" smtClean="0"/>
                      <a:pPr>
                        <a:lnSpc>
                          <a:spcPts val="1800"/>
                        </a:lnSpc>
                        <a:defRPr sz="1400" b="1">
                          <a:solidFill>
                            <a:schemeClr val="bg1"/>
                          </a:solidFill>
                        </a:defRPr>
                      </a:pPr>
                      <a:t>[WERT]</a:t>
                    </a:fld>
                    <a:r>
                      <a:rPr lang="en-US" dirty="0"/>
                      <a:t>%</a:t>
                    </a:r>
                  </a:p>
                </c:rich>
              </c:tx>
              <c:spPr>
                <a:noFill/>
                <a:ln>
                  <a:noFill/>
                </a:ln>
                <a:effectLst/>
              </c:spPr>
              <c:txPr>
                <a:bodyPr rot="0" spcFirstLastPara="1" vertOverflow="ellipsis" vert="horz" wrap="square" lIns="38100" tIns="19050" rIns="38100" bIns="19050" anchor="ctr" anchorCtr="1">
                  <a:spAutoFit/>
                </a:bodyPr>
                <a:lstStyle/>
                <a:p>
                  <a:pPr>
                    <a:lnSpc>
                      <a:spcPts val="1800"/>
                    </a:lnSpc>
                    <a:defRPr sz="1400" b="1" i="0" u="none" strike="noStrike" kern="1200" baseline="0">
                      <a:solidFill>
                        <a:schemeClr val="bg1"/>
                      </a:solidFill>
                      <a:latin typeface="+mn-lt"/>
                      <a:ea typeface="+mn-ea"/>
                      <a:cs typeface="+mn-cs"/>
                    </a:defRPr>
                  </a:pPr>
                  <a:endParaRPr lang="de-DE"/>
                </a:p>
              </c:txPr>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E09-4D10-8F84-70A96B30A4C4}"/>
                </c:ext>
              </c:extLst>
            </c:dLbl>
            <c:dLbl>
              <c:idx val="2"/>
              <c:layout>
                <c:manualLayout>
                  <c:x val="0.14630442299312255"/>
                  <c:y val="9.8065133819721317E-2"/>
                </c:manualLayout>
              </c:layout>
              <c:tx>
                <c:rich>
                  <a:bodyPr rot="0" spcFirstLastPara="1" vertOverflow="ellipsis" vert="horz" wrap="square" lIns="38100" tIns="19050" rIns="38100" bIns="19050" anchor="ctr" anchorCtr="1">
                    <a:spAutoFit/>
                  </a:bodyPr>
                  <a:lstStyle/>
                  <a:p>
                    <a:pPr>
                      <a:lnSpc>
                        <a:spcPts val="1800"/>
                      </a:lnSpc>
                      <a:defRPr sz="1400" b="1" i="0" u="none" strike="noStrike" kern="1200" baseline="0">
                        <a:solidFill>
                          <a:schemeClr val="bg1"/>
                        </a:solidFill>
                        <a:latin typeface="+mn-lt"/>
                        <a:ea typeface="+mn-ea"/>
                        <a:cs typeface="+mn-cs"/>
                      </a:defRPr>
                    </a:pPr>
                    <a:r>
                      <a:rPr lang="en-US" sz="1400" b="1" dirty="0">
                        <a:solidFill>
                          <a:schemeClr val="bg1"/>
                        </a:solidFill>
                      </a:rPr>
                      <a:t>60+</a:t>
                    </a:r>
                  </a:p>
                  <a:p>
                    <a:pPr>
                      <a:lnSpc>
                        <a:spcPts val="1800"/>
                      </a:lnSpc>
                      <a:defRPr sz="1400" b="1">
                        <a:solidFill>
                          <a:schemeClr val="bg1"/>
                        </a:solidFill>
                      </a:defRPr>
                    </a:pPr>
                    <a:fld id="{48621C2E-4B3B-4BC3-BA42-0454232C1759}" type="VALUE">
                      <a:rPr lang="en-US" sz="1400" b="1" smtClean="0">
                        <a:solidFill>
                          <a:schemeClr val="bg1"/>
                        </a:solidFill>
                      </a:rPr>
                      <a:pPr>
                        <a:lnSpc>
                          <a:spcPts val="1800"/>
                        </a:lnSpc>
                        <a:defRPr sz="1400" b="1">
                          <a:solidFill>
                            <a:schemeClr val="bg1"/>
                          </a:solidFill>
                        </a:defRPr>
                      </a:pPr>
                      <a:t>[WERT]</a:t>
                    </a:fld>
                    <a:r>
                      <a:rPr lang="en-US" sz="1400" b="1" dirty="0">
                        <a:solidFill>
                          <a:schemeClr val="bg1"/>
                        </a:solidFill>
                      </a:rPr>
                      <a:t>%</a:t>
                    </a:r>
                  </a:p>
                </c:rich>
              </c:tx>
              <c:spPr>
                <a:noFill/>
                <a:ln>
                  <a:noFill/>
                </a:ln>
                <a:effectLst/>
              </c:spPr>
              <c:txPr>
                <a:bodyPr rot="0" spcFirstLastPara="1" vertOverflow="ellipsis" vert="horz" wrap="square" lIns="38100" tIns="19050" rIns="38100" bIns="19050" anchor="ctr" anchorCtr="1">
                  <a:spAutoFit/>
                </a:bodyPr>
                <a:lstStyle/>
                <a:p>
                  <a:pPr>
                    <a:lnSpc>
                      <a:spcPts val="1800"/>
                    </a:lnSpc>
                    <a:defRPr sz="1400" b="1" i="0" u="none" strike="noStrike" kern="1200" baseline="0">
                      <a:solidFill>
                        <a:schemeClr val="bg1"/>
                      </a:solidFill>
                      <a:latin typeface="+mn-lt"/>
                      <a:ea typeface="+mn-ea"/>
                      <a:cs typeface="+mn-cs"/>
                    </a:defRPr>
                  </a:pPr>
                  <a:endParaRPr lang="de-DE"/>
                </a:p>
              </c:txPr>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AE09-4D10-8F84-70A96B30A4C4}"/>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Tabelle1!$A$2:$A$3</c:f>
              <c:strCache>
                <c:ptCount val="2"/>
                <c:pt idx="0">
                  <c:v>Nein</c:v>
                </c:pt>
                <c:pt idx="1">
                  <c:v>Ja</c:v>
                </c:pt>
              </c:strCache>
            </c:strRef>
          </c:cat>
          <c:val>
            <c:numRef>
              <c:f>Tabelle1!$B$2:$B$3</c:f>
              <c:numCache>
                <c:formatCode>General</c:formatCode>
                <c:ptCount val="2"/>
                <c:pt idx="0">
                  <c:v>43.2</c:v>
                </c:pt>
                <c:pt idx="1">
                  <c:v>56.8</c:v>
                </c:pt>
              </c:numCache>
            </c:numRef>
          </c:val>
          <c:extLst>
            <c:ext xmlns:c16="http://schemas.microsoft.com/office/drawing/2014/chart" uri="{C3380CC4-5D6E-409C-BE32-E72D297353CC}">
              <c16:uniqueId val="{00000006-AE09-4D10-8F84-70A96B30A4C4}"/>
            </c:ext>
          </c:extLst>
        </c:ser>
        <c:dLbls>
          <c:dLblPos val="ctr"/>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ctr"/>
          <c:showLegendKey val="0"/>
          <c:showVal val="1"/>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dLblPos val="ctr"/>
          <c:showLegendKey val="0"/>
          <c:showVal val="1"/>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dPt>
            <c:idx val="0"/>
            <c:invertIfNegative val="0"/>
            <c:bubble3D val="0"/>
            <c:spPr>
              <a:solidFill>
                <a:srgbClr val="404040"/>
              </a:solidFill>
              <a:ln>
                <a:noFill/>
              </a:ln>
              <a:effectLst/>
            </c:spPr>
            <c:extLst>
              <c:ext xmlns:c16="http://schemas.microsoft.com/office/drawing/2014/chart" uri="{C3380CC4-5D6E-409C-BE32-E72D297353CC}">
                <c16:uniqueId val="{00000004-CD61-4BF1-A9A4-671A0F9B2547}"/>
              </c:ext>
            </c:extLst>
          </c:dPt>
          <c:dPt>
            <c:idx val="1"/>
            <c:invertIfNegative val="0"/>
            <c:bubble3D val="0"/>
            <c:spPr>
              <a:solidFill>
                <a:srgbClr val="C00000"/>
              </a:solidFill>
              <a:ln>
                <a:noFill/>
              </a:ln>
              <a:effectLst/>
            </c:spPr>
            <c:extLst>
              <c:ext xmlns:c16="http://schemas.microsoft.com/office/drawing/2014/chart" uri="{C3380CC4-5D6E-409C-BE32-E72D297353CC}">
                <c16:uniqueId val="{00000003-CD61-4BF1-A9A4-671A0F9B2547}"/>
              </c:ext>
            </c:extLst>
          </c:dPt>
          <c:cat>
            <c:strRef>
              <c:f>Tabelle1!$A$2:$A$3</c:f>
              <c:strCache>
                <c:ptCount val="2"/>
                <c:pt idx="0">
                  <c:v>RT</c:v>
                </c:pt>
                <c:pt idx="1">
                  <c:v>RT+Trastuzumab</c:v>
                </c:pt>
              </c:strCache>
            </c:strRef>
          </c:cat>
          <c:val>
            <c:numRef>
              <c:f>Tabelle1!$B$2:$B$3</c:f>
              <c:numCache>
                <c:formatCode>General</c:formatCode>
                <c:ptCount val="2"/>
                <c:pt idx="0">
                  <c:v>0.99</c:v>
                </c:pt>
                <c:pt idx="1">
                  <c:v>0.77</c:v>
                </c:pt>
              </c:numCache>
            </c:numRef>
          </c:val>
          <c:extLst>
            <c:ext xmlns:c16="http://schemas.microsoft.com/office/drawing/2014/chart" uri="{C3380CC4-5D6E-409C-BE32-E72D297353CC}">
              <c16:uniqueId val="{00000000-CD61-4BF1-A9A4-671A0F9B2547}"/>
            </c:ext>
          </c:extLst>
        </c:ser>
        <c:dLbls>
          <c:showLegendKey val="0"/>
          <c:showVal val="0"/>
          <c:showCatName val="0"/>
          <c:showSerName val="0"/>
          <c:showPercent val="0"/>
          <c:showBubbleSize val="0"/>
        </c:dLbls>
        <c:gapWidth val="219"/>
        <c:overlap val="-27"/>
        <c:axId val="493931712"/>
        <c:axId val="493928760"/>
      </c:barChart>
      <c:catAx>
        <c:axId val="493931712"/>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93928760"/>
        <c:crosses val="autoZero"/>
        <c:auto val="1"/>
        <c:lblAlgn val="ctr"/>
        <c:lblOffset val="100"/>
        <c:noMultiLvlLbl val="0"/>
      </c:catAx>
      <c:valAx>
        <c:axId val="493928760"/>
        <c:scaling>
          <c:orientation val="minMax"/>
          <c:max val="1.5"/>
        </c:scaling>
        <c:delete val="0"/>
        <c:axPos val="l"/>
        <c:numFmt formatCode="General" sourceLinked="1"/>
        <c:majorTickMark val="out"/>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49393171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0.17844</cdr:x>
      <cdr:y>0.63807</cdr:y>
    </cdr:from>
    <cdr:to>
      <cdr:x>0.88386</cdr:x>
      <cdr:y>1</cdr:y>
    </cdr:to>
    <cdr:sp macro="" textlink="">
      <cdr:nvSpPr>
        <cdr:cNvPr id="2" name="Textfeld 1">
          <a:extLst xmlns:a="http://schemas.openxmlformats.org/drawingml/2006/main">
            <a:ext uri="{FF2B5EF4-FFF2-40B4-BE49-F238E27FC236}">
              <a16:creationId xmlns:a16="http://schemas.microsoft.com/office/drawing/2014/main" id="{F4FE184E-5773-47EE-A431-EBE1F55ECBA1}"/>
            </a:ext>
          </a:extLst>
        </cdr:cNvPr>
        <cdr:cNvSpPr txBox="1"/>
      </cdr:nvSpPr>
      <cdr:spPr>
        <a:xfrm xmlns:a="http://schemas.openxmlformats.org/drawingml/2006/main">
          <a:off x="659762" y="1377916"/>
          <a:ext cx="2608261" cy="78158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de-DE" sz="900" b="1" dirty="0"/>
        </a:p>
      </cdr:txBody>
    </cdr:sp>
  </cdr:relSizeAnchor>
</c:userShapes>
</file>

<file path=ppt/drawings/drawing2.xml><?xml version="1.0" encoding="utf-8"?>
<c:userShapes xmlns:c="http://schemas.openxmlformats.org/drawingml/2006/chart">
  <cdr:relSizeAnchor xmlns:cdr="http://schemas.openxmlformats.org/drawingml/2006/chartDrawing">
    <cdr:from>
      <cdr:x>0.17844</cdr:x>
      <cdr:y>0.63807</cdr:y>
    </cdr:from>
    <cdr:to>
      <cdr:x>0.88386</cdr:x>
      <cdr:y>1</cdr:y>
    </cdr:to>
    <cdr:sp macro="" textlink="">
      <cdr:nvSpPr>
        <cdr:cNvPr id="2" name="Textfeld 1">
          <a:extLst xmlns:a="http://schemas.openxmlformats.org/drawingml/2006/main">
            <a:ext uri="{FF2B5EF4-FFF2-40B4-BE49-F238E27FC236}">
              <a16:creationId xmlns:a16="http://schemas.microsoft.com/office/drawing/2014/main" id="{F4FE184E-5773-47EE-A431-EBE1F55ECBA1}"/>
            </a:ext>
          </a:extLst>
        </cdr:cNvPr>
        <cdr:cNvSpPr txBox="1"/>
      </cdr:nvSpPr>
      <cdr:spPr>
        <a:xfrm xmlns:a="http://schemas.openxmlformats.org/drawingml/2006/main">
          <a:off x="659762" y="1377916"/>
          <a:ext cx="2608261" cy="78158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de-DE" sz="900"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0CFA19-5850-4B43-84BA-8825B7D3282B}" type="datetimeFigureOut">
              <a:rPr lang="en-US" smtClean="0"/>
              <a:t>6/9/2020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8804BC-C4E0-9E40-9640-48F2E22F7053}" type="slidenum">
              <a:rPr lang="en-US" smtClean="0"/>
              <a:t>‹Nr.›</a:t>
            </a:fld>
            <a:endParaRPr lang="en-US"/>
          </a:p>
        </p:txBody>
      </p:sp>
    </p:spTree>
    <p:extLst>
      <p:ext uri="{BB962C8B-B14F-4D97-AF65-F5344CB8AC3E}">
        <p14:creationId xmlns:p14="http://schemas.microsoft.com/office/powerpoint/2010/main" val="8313219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02E6E-A867-8D48-B3FD-AE8B73CEE2BA}" type="slidenum">
              <a:rPr lang="en-US" smtClean="0"/>
              <a:t>‹Nr.›</a:t>
            </a:fld>
            <a:endParaRPr lang="en-US"/>
          </a:p>
        </p:txBody>
      </p:sp>
    </p:spTree>
    <p:extLst>
      <p:ext uri="{BB962C8B-B14F-4D97-AF65-F5344CB8AC3E}">
        <p14:creationId xmlns:p14="http://schemas.microsoft.com/office/powerpoint/2010/main" val="7450666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linicaltrials.gov/show/NCT01966471"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linicaltrials.gov/show/NCT0177247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1</a:t>
            </a:fld>
            <a:endParaRPr lang="en-US"/>
          </a:p>
        </p:txBody>
      </p:sp>
    </p:spTree>
    <p:extLst>
      <p:ext uri="{BB962C8B-B14F-4D97-AF65-F5344CB8AC3E}">
        <p14:creationId xmlns:p14="http://schemas.microsoft.com/office/powerpoint/2010/main" val="580144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10</a:t>
            </a:fld>
            <a:endParaRPr lang="en-US"/>
          </a:p>
        </p:txBody>
      </p:sp>
    </p:spTree>
    <p:extLst>
      <p:ext uri="{BB962C8B-B14F-4D97-AF65-F5344CB8AC3E}">
        <p14:creationId xmlns:p14="http://schemas.microsoft.com/office/powerpoint/2010/main" val="239062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11</a:t>
            </a:fld>
            <a:endParaRPr lang="en-US"/>
          </a:p>
        </p:txBody>
      </p:sp>
    </p:spTree>
    <p:extLst>
      <p:ext uri="{BB962C8B-B14F-4D97-AF65-F5344CB8AC3E}">
        <p14:creationId xmlns:p14="http://schemas.microsoft.com/office/powerpoint/2010/main" val="3828346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12</a:t>
            </a:fld>
            <a:endParaRPr lang="en-US"/>
          </a:p>
        </p:txBody>
      </p:sp>
    </p:spTree>
    <p:extLst>
      <p:ext uri="{BB962C8B-B14F-4D97-AF65-F5344CB8AC3E}">
        <p14:creationId xmlns:p14="http://schemas.microsoft.com/office/powerpoint/2010/main" val="3526885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13</a:t>
            </a:fld>
            <a:endParaRPr lang="en-US"/>
          </a:p>
        </p:txBody>
      </p:sp>
    </p:spTree>
    <p:extLst>
      <p:ext uri="{BB962C8B-B14F-4D97-AF65-F5344CB8AC3E}">
        <p14:creationId xmlns:p14="http://schemas.microsoft.com/office/powerpoint/2010/main" val="137535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14</a:t>
            </a:fld>
            <a:endParaRPr lang="en-US"/>
          </a:p>
        </p:txBody>
      </p:sp>
    </p:spTree>
    <p:extLst>
      <p:ext uri="{BB962C8B-B14F-4D97-AF65-F5344CB8AC3E}">
        <p14:creationId xmlns:p14="http://schemas.microsoft.com/office/powerpoint/2010/main" val="2948623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15</a:t>
            </a:fld>
            <a:endParaRPr lang="en-US"/>
          </a:p>
        </p:txBody>
      </p:sp>
    </p:spTree>
    <p:extLst>
      <p:ext uri="{BB962C8B-B14F-4D97-AF65-F5344CB8AC3E}">
        <p14:creationId xmlns:p14="http://schemas.microsoft.com/office/powerpoint/2010/main" val="1714668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https://meetinglibrary.asco.org/record/184908/abstract</a:t>
            </a:r>
          </a:p>
          <a:p>
            <a:r>
              <a:rPr lang="en-US" sz="1000" b="1" dirty="0"/>
              <a:t>Background: </a:t>
            </a:r>
            <a:r>
              <a:rPr lang="en-US" sz="1000" b="0" dirty="0"/>
              <a:t>The multicenter phase III TRAIN-2 study showed high pathological complete response (pCR) rates after neoadjuvant chemotherapy with and without anthracylines plus dual HER2-blockade in stage II-III HER2-positive breast cancer patients (67% vs 68%, p = 0.95) (NCT01996267). Here we report 3-year efficacy and safety outcomes.</a:t>
            </a:r>
          </a:p>
          <a:p>
            <a:r>
              <a:rPr lang="en-US" sz="1000" b="1" dirty="0"/>
              <a:t>Methods: </a:t>
            </a:r>
            <a:r>
              <a:rPr lang="en-US" sz="1000" b="0" dirty="0"/>
              <a:t>Patients were randomly assigned (1:1) to receive 3 cycles 5-fluoruoracil (500mg/m2), epirubicin (90mg/m2), and cyclophosphamide (500mg/m2) followed by 6 cycles paclitaxel (80mg/m2 day 1 and 8) and carboplatin (AUC = 6mg/ml·min) (FEC-PC) or 9 cycles paclitaxel and carboplatin (PC). Both regimens were combined with trastuzumab (T; 6mg/kg, loading dose 8mg/kg) and pertuzumab (Ptz; 420mg, loading dose 840mg). Patients completed one year of trastuzumab, radiotherapy and endocrine therapy as indicated. The primary endpoint pCR was previously reported. Secondary efficacy endpoints reported here are event-free-survival (EFS) defined as time from randomization to first event (disease progression resulting in inoperability, recurrence [contralateral DCIS excluded], secondary primary malignancies, or death) and overall survival (OS), both in the intention-to-treat population. Safety endpoints are reported for patients treated with at least one dose of study medication.</a:t>
            </a:r>
          </a:p>
          <a:p>
            <a:r>
              <a:rPr lang="en-US" sz="1000" b="1" dirty="0"/>
              <a:t>Results: </a:t>
            </a:r>
            <a:r>
              <a:rPr lang="en-US" sz="1000" b="0" dirty="0"/>
              <a:t>438 patients were randomized (219/arm) and evaluable for long-term efficacy endpoints. After a median follow-up of 48.8 months 23 EFS events occurred in the FECT-PTC-Ptz-arm and 21 in the PTC-Ptz-arm (HR 0.90; 95% CI 0.50-1.63). Three-year EFS estimates were 92.7% (95% CI: 89.3-96.2) for FECT-PTC-Ptz and 93.6% (95% CI: 90.4-96.9) for PTC-Ptz. Three-year OS estimates were 97.7% (95% CI: 95.7-99.7) for FECT-PTC-Ptz and 98.2% (95% CI: 96.4-100) for PTC-Ptz. These results were irrespective of hormone receptor and nodal status. LVEF decline ≥10% from baseline and &lt; 50% was more common in patients who received anthracyclines than in the PTC-Ptz arm (8.6% vs. 3.2%, p = 0.021). Two patients in the FECT-PTC-Ptz arm developed acute leukemia. No other new safety concerns were seen.</a:t>
            </a:r>
          </a:p>
          <a:p>
            <a:r>
              <a:rPr lang="en-US" sz="1000" b="1" dirty="0"/>
              <a:t>Conclusions: </a:t>
            </a:r>
            <a:r>
              <a:rPr lang="en-US" sz="1000" b="0" dirty="0"/>
              <a:t>The 3-year follow-up of the TRAIN-2 study confirms the results of the primary outcome that anthracylines do not improve efficacy and are associated with clinically relevant toxicity. A neoadjuvant carboplatin-taxane based regimen with dual HER2-blockade can be considered in all stage II-III breast cancer patients, regardless of hormone receptor and nodal status. </a:t>
            </a:r>
          </a:p>
          <a:p>
            <a:r>
              <a:rPr lang="en-US" sz="1000" b="1" dirty="0"/>
              <a:t>Clinical trial information: NCT01996267</a:t>
            </a:r>
            <a:endParaRPr lang="en-US" sz="1000" b="1"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FC202E6E-A867-8D48-B3FD-AE8B73CEE2BA}" type="slidenum">
              <a:rPr lang="en-US" smtClean="0"/>
              <a:t>16</a:t>
            </a:fld>
            <a:endParaRPr lang="en-US" dirty="0"/>
          </a:p>
        </p:txBody>
      </p:sp>
    </p:spTree>
    <p:extLst>
      <p:ext uri="{BB962C8B-B14F-4D97-AF65-F5344CB8AC3E}">
        <p14:creationId xmlns:p14="http://schemas.microsoft.com/office/powerpoint/2010/main" val="2539951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17</a:t>
            </a:fld>
            <a:endParaRPr lang="en-US"/>
          </a:p>
        </p:txBody>
      </p:sp>
    </p:spTree>
    <p:extLst>
      <p:ext uri="{BB962C8B-B14F-4D97-AF65-F5344CB8AC3E}">
        <p14:creationId xmlns:p14="http://schemas.microsoft.com/office/powerpoint/2010/main" val="194435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18</a:t>
            </a:fld>
            <a:endParaRPr lang="en-US"/>
          </a:p>
        </p:txBody>
      </p:sp>
    </p:spTree>
    <p:extLst>
      <p:ext uri="{BB962C8B-B14F-4D97-AF65-F5344CB8AC3E}">
        <p14:creationId xmlns:p14="http://schemas.microsoft.com/office/powerpoint/2010/main" val="3020101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19</a:t>
            </a:fld>
            <a:endParaRPr lang="en-US"/>
          </a:p>
        </p:txBody>
      </p:sp>
    </p:spTree>
    <p:extLst>
      <p:ext uri="{BB962C8B-B14F-4D97-AF65-F5344CB8AC3E}">
        <p14:creationId xmlns:p14="http://schemas.microsoft.com/office/powerpoint/2010/main" val="361101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2</a:t>
            </a:fld>
            <a:endParaRPr lang="en-US"/>
          </a:p>
        </p:txBody>
      </p:sp>
    </p:spTree>
    <p:extLst>
      <p:ext uri="{BB962C8B-B14F-4D97-AF65-F5344CB8AC3E}">
        <p14:creationId xmlns:p14="http://schemas.microsoft.com/office/powerpoint/2010/main" val="1505940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20</a:t>
            </a:fld>
            <a:endParaRPr lang="en-US"/>
          </a:p>
        </p:txBody>
      </p:sp>
    </p:spTree>
    <p:extLst>
      <p:ext uri="{BB962C8B-B14F-4D97-AF65-F5344CB8AC3E}">
        <p14:creationId xmlns:p14="http://schemas.microsoft.com/office/powerpoint/2010/main" val="389742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21</a:t>
            </a:fld>
            <a:endParaRPr lang="en-US"/>
          </a:p>
        </p:txBody>
      </p:sp>
    </p:spTree>
    <p:extLst>
      <p:ext uri="{BB962C8B-B14F-4D97-AF65-F5344CB8AC3E}">
        <p14:creationId xmlns:p14="http://schemas.microsoft.com/office/powerpoint/2010/main" val="3300331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22</a:t>
            </a:fld>
            <a:endParaRPr lang="en-US"/>
          </a:p>
        </p:txBody>
      </p:sp>
    </p:spTree>
    <p:extLst>
      <p:ext uri="{BB962C8B-B14F-4D97-AF65-F5344CB8AC3E}">
        <p14:creationId xmlns:p14="http://schemas.microsoft.com/office/powerpoint/2010/main" val="1257332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23</a:t>
            </a:fld>
            <a:endParaRPr lang="en-US"/>
          </a:p>
        </p:txBody>
      </p:sp>
    </p:spTree>
    <p:extLst>
      <p:ext uri="{BB962C8B-B14F-4D97-AF65-F5344CB8AC3E}">
        <p14:creationId xmlns:p14="http://schemas.microsoft.com/office/powerpoint/2010/main" val="4022356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24</a:t>
            </a:fld>
            <a:endParaRPr lang="en-US"/>
          </a:p>
        </p:txBody>
      </p:sp>
    </p:spTree>
    <p:extLst>
      <p:ext uri="{BB962C8B-B14F-4D97-AF65-F5344CB8AC3E}">
        <p14:creationId xmlns:p14="http://schemas.microsoft.com/office/powerpoint/2010/main" val="3408325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25</a:t>
            </a:fld>
            <a:endParaRPr lang="en-US"/>
          </a:p>
        </p:txBody>
      </p:sp>
    </p:spTree>
    <p:extLst>
      <p:ext uri="{BB962C8B-B14F-4D97-AF65-F5344CB8AC3E}">
        <p14:creationId xmlns:p14="http://schemas.microsoft.com/office/powerpoint/2010/main" val="358105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26</a:t>
            </a:fld>
            <a:endParaRPr lang="en-US"/>
          </a:p>
        </p:txBody>
      </p:sp>
    </p:spTree>
    <p:extLst>
      <p:ext uri="{BB962C8B-B14F-4D97-AF65-F5344CB8AC3E}">
        <p14:creationId xmlns:p14="http://schemas.microsoft.com/office/powerpoint/2010/main" val="1026183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27</a:t>
            </a:fld>
            <a:endParaRPr lang="en-US" dirty="0"/>
          </a:p>
        </p:txBody>
      </p:sp>
    </p:spTree>
    <p:extLst>
      <p:ext uri="{BB962C8B-B14F-4D97-AF65-F5344CB8AC3E}">
        <p14:creationId xmlns:p14="http://schemas.microsoft.com/office/powerpoint/2010/main" val="4108269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https://meetinglibrary.asco.org/record/184902/abstract</a:t>
            </a:r>
          </a:p>
          <a:p>
            <a:r>
              <a:rPr lang="en-US" sz="1000" b="1" dirty="0"/>
              <a:t>Background:</a:t>
            </a:r>
            <a:r>
              <a:rPr lang="en-US" sz="1000" dirty="0"/>
              <a:t> The standard of care for HER2-positive EBC is chemotherapy plus one year of HER2-directed therapy. However, recurrence—particularly in high-risk populations—remains a problem, as does systemic chemotherapy-associated toxicity. In KAITLIN, we aimed to improve efficacy and reduce toxicity by replacing </a:t>
            </a:r>
            <a:r>
              <a:rPr lang="en-US" sz="1000" dirty="0" err="1"/>
              <a:t>taxanes</a:t>
            </a:r>
            <a:r>
              <a:rPr lang="en-US" sz="1000" dirty="0"/>
              <a:t> and trastuzumab with T-DM1. </a:t>
            </a:r>
          </a:p>
          <a:p>
            <a:r>
              <a:rPr lang="en-US" sz="1000" b="1" dirty="0"/>
              <a:t>Methods:</a:t>
            </a:r>
            <a:r>
              <a:rPr lang="en-US" sz="1000" dirty="0"/>
              <a:t> KAITLIN (NCT01966471) is a phase 3, randomized, open-label study that enrolled 1846 patients with adequately excised, centrally confirmed HER2-positive EBC either node-positive (LN+); or node-negative, HR-negative, and tumor size &gt; 2.0 cm. Within 9 weeks of surgery, patients were randomized 1:1 to 3-4 cycles of anthracycline-based chemotherapy followed by 18 cycles of T-DM1 3.6 mg/kg + </a:t>
            </a:r>
            <a:r>
              <a:rPr lang="en-US" sz="1000" dirty="0" err="1"/>
              <a:t>pertuzumab</a:t>
            </a:r>
            <a:r>
              <a:rPr lang="en-US" sz="1000" dirty="0"/>
              <a:t> 420 mg q3w (loading dose [LD] 840 mg) (AC-KP) or </a:t>
            </a:r>
            <a:r>
              <a:rPr lang="en-US" sz="1000" dirty="0" err="1"/>
              <a:t>taxane</a:t>
            </a:r>
            <a:r>
              <a:rPr lang="en-US" sz="1000" dirty="0"/>
              <a:t> (3-4 cycles) + concurrent trastuzumab 6 mg/kg (LD 8 mg/kg) + </a:t>
            </a:r>
            <a:r>
              <a:rPr lang="en-US" sz="1000" dirty="0" err="1"/>
              <a:t>pertuzumab</a:t>
            </a:r>
            <a:r>
              <a:rPr lang="en-US" sz="1000" dirty="0"/>
              <a:t> 420 mg q3w (LD 840 mg) (AC-THP). Patients were stratified by world region, nodal status, HR status, and anthracycline type. Adjuvant radiotherapy and/or endocrine therapy was administered after 4 cycles of HER2-targeted therapy when indicated. The co-primary endpoints were invasive disease-free survival (IDFS) in the LN+ and in the ITT populations applying a hierarchical testing procedure. Secondary endpoints included overall survival (OS), patient-reported outcomes (PROs), and safety. </a:t>
            </a:r>
          </a:p>
          <a:p>
            <a:r>
              <a:rPr lang="en-US" sz="1000" b="1" dirty="0"/>
              <a:t>Results:</a:t>
            </a:r>
            <a:r>
              <a:rPr lang="en-US" sz="1000" dirty="0"/>
              <a:t> KAITLIN did not meet its co-primary endpoints. In LN+ patients (n = 1658), there was no significant difference between arms in IDFS event risk (stratified hazard ratio = 0.97; 95%CI 0.71–1.32). Three-year IDFS was 94.1% with AC-THP and 92.7% with AC-KP. Results were similar in the ITT population (stratified hazard ratio = 0.98; 95%CI 0.72–1.32; 3-year IDFS: 94.2% vs 93.1%). OS data are immature with an event rate of ~4%–5% in each arm. During the study overall, there was a similar incidence of grade ≥3 AEs (55.4% vs 51.8%) and SAEs (23.3% vs 21.4%) with AC-THP and AC-KP, respectively. More patients receiving AC-KP than AC-THP discontinued T-DM1 or trastuzumab, respectively, because of AEs (26.8% vs 4.0%). PRO data will be presented. </a:t>
            </a:r>
          </a:p>
          <a:p>
            <a:r>
              <a:rPr lang="en-US" sz="1000" b="1" dirty="0"/>
              <a:t>Conclusions:</a:t>
            </a:r>
            <a:r>
              <a:rPr lang="en-US" sz="1000" dirty="0"/>
              <a:t> Replacing adjuvant </a:t>
            </a:r>
            <a:r>
              <a:rPr lang="en-US" sz="1000" dirty="0" err="1"/>
              <a:t>taxane</a:t>
            </a:r>
            <a:r>
              <a:rPr lang="en-US" sz="1000" dirty="0"/>
              <a:t> and trastuzumab with T-DM1 did not result in significantly improved efficacy or overall safety. Nonetheless, in this high-risk population, a favorable IDFS outcome was achieved in both study arms. HP + chemotherapy remains the standard of care for patients with high-risk HER2-positive EBC. </a:t>
            </a:r>
          </a:p>
          <a:p>
            <a:r>
              <a:rPr lang="en-US" sz="1000" b="1" dirty="0"/>
              <a:t>Clinical trial information: </a:t>
            </a:r>
            <a:r>
              <a:rPr lang="en-US" sz="1000" b="1" dirty="0">
                <a:hlinkClick r:id="rId3"/>
              </a:rPr>
              <a:t>NCT01966471</a:t>
            </a:r>
            <a:r>
              <a:rPr lang="en-US" sz="1000" b="1" dirty="0"/>
              <a:t>.</a:t>
            </a:r>
            <a:r>
              <a:rPr lang="en-US" sz="1000" b="1" dirty="0">
                <a:latin typeface="Arial" panose="020B0604020202020204" pitchFamily="34" charset="0"/>
                <a:cs typeface="Arial" panose="020B0604020202020204" pitchFamily="34" charset="0"/>
              </a:rPr>
              <a:t> </a:t>
            </a:r>
          </a:p>
        </p:txBody>
      </p:sp>
      <p:sp>
        <p:nvSpPr>
          <p:cNvPr id="4" name="Foliennummernplatzhalter 3"/>
          <p:cNvSpPr>
            <a:spLocks noGrp="1"/>
          </p:cNvSpPr>
          <p:nvPr>
            <p:ph type="sldNum" sz="quarter" idx="5"/>
          </p:nvPr>
        </p:nvSpPr>
        <p:spPr/>
        <p:txBody>
          <a:bodyPr/>
          <a:lstStyle/>
          <a:p>
            <a:fld id="{FC202E6E-A867-8D48-B3FD-AE8B73CEE2BA}" type="slidenum">
              <a:rPr lang="en-US" smtClean="0"/>
              <a:t>28</a:t>
            </a:fld>
            <a:endParaRPr lang="en-US"/>
          </a:p>
        </p:txBody>
      </p:sp>
    </p:spTree>
    <p:extLst>
      <p:ext uri="{BB962C8B-B14F-4D97-AF65-F5344CB8AC3E}">
        <p14:creationId xmlns:p14="http://schemas.microsoft.com/office/powerpoint/2010/main" val="2539951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29</a:t>
            </a:fld>
            <a:endParaRPr lang="en-US"/>
          </a:p>
        </p:txBody>
      </p:sp>
    </p:spTree>
    <p:extLst>
      <p:ext uri="{BB962C8B-B14F-4D97-AF65-F5344CB8AC3E}">
        <p14:creationId xmlns:p14="http://schemas.microsoft.com/office/powerpoint/2010/main" val="194435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C202E6E-A867-8D48-B3FD-AE8B73CEE2BA}" type="slidenum">
              <a:rPr lang="en-US" smtClean="0"/>
              <a:t>3</a:t>
            </a:fld>
            <a:endParaRPr lang="en-US"/>
          </a:p>
        </p:txBody>
      </p:sp>
    </p:spTree>
    <p:extLst>
      <p:ext uri="{BB962C8B-B14F-4D97-AF65-F5344CB8AC3E}">
        <p14:creationId xmlns:p14="http://schemas.microsoft.com/office/powerpoint/2010/main" val="1377902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30</a:t>
            </a:fld>
            <a:endParaRPr lang="en-US"/>
          </a:p>
        </p:txBody>
      </p:sp>
    </p:spTree>
    <p:extLst>
      <p:ext uri="{BB962C8B-B14F-4D97-AF65-F5344CB8AC3E}">
        <p14:creationId xmlns:p14="http://schemas.microsoft.com/office/powerpoint/2010/main" val="3166325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31</a:t>
            </a:fld>
            <a:endParaRPr lang="en-US"/>
          </a:p>
        </p:txBody>
      </p:sp>
    </p:spTree>
    <p:extLst>
      <p:ext uri="{BB962C8B-B14F-4D97-AF65-F5344CB8AC3E}">
        <p14:creationId xmlns:p14="http://schemas.microsoft.com/office/powerpoint/2010/main" val="2517365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Dieses Neon hellgrün ist bei einer Präsentation nicht zu lesen. Bitte Farbe anpassen.</a:t>
            </a:r>
          </a:p>
        </p:txBody>
      </p:sp>
      <p:sp>
        <p:nvSpPr>
          <p:cNvPr id="4" name="Foliennummernplatzhalter 3"/>
          <p:cNvSpPr>
            <a:spLocks noGrp="1"/>
          </p:cNvSpPr>
          <p:nvPr>
            <p:ph type="sldNum" sz="quarter" idx="5"/>
          </p:nvPr>
        </p:nvSpPr>
        <p:spPr/>
        <p:txBody>
          <a:bodyPr/>
          <a:lstStyle/>
          <a:p>
            <a:fld id="{FC202E6E-A867-8D48-B3FD-AE8B73CEE2BA}" type="slidenum">
              <a:rPr lang="en-US" smtClean="0"/>
              <a:t>32</a:t>
            </a:fld>
            <a:endParaRPr lang="en-US"/>
          </a:p>
        </p:txBody>
      </p:sp>
    </p:spTree>
    <p:extLst>
      <p:ext uri="{BB962C8B-B14F-4D97-AF65-F5344CB8AC3E}">
        <p14:creationId xmlns:p14="http://schemas.microsoft.com/office/powerpoint/2010/main" val="2896828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Folie ist nicht in der Vorlage. Siehe Oralpräsentation und </a:t>
            </a:r>
            <a:r>
              <a:rPr lang="de-DE" dirty="0" err="1"/>
              <a:t>Posterüberblick</a:t>
            </a:r>
            <a:r>
              <a:rPr lang="de-DE" dirty="0"/>
              <a:t>. Erste Studie Nummer 500 Folie 1-7</a:t>
            </a:r>
          </a:p>
        </p:txBody>
      </p:sp>
      <p:sp>
        <p:nvSpPr>
          <p:cNvPr id="4" name="Foliennummernplatzhalter 3"/>
          <p:cNvSpPr>
            <a:spLocks noGrp="1"/>
          </p:cNvSpPr>
          <p:nvPr>
            <p:ph type="sldNum" sz="quarter" idx="5"/>
          </p:nvPr>
        </p:nvSpPr>
        <p:spPr/>
        <p:txBody>
          <a:bodyPr/>
          <a:lstStyle/>
          <a:p>
            <a:fld id="{FC202E6E-A867-8D48-B3FD-AE8B73CEE2BA}" type="slidenum">
              <a:rPr lang="en-US" smtClean="0"/>
              <a:t>33</a:t>
            </a:fld>
            <a:endParaRPr lang="en-US"/>
          </a:p>
        </p:txBody>
      </p:sp>
    </p:spTree>
    <p:extLst>
      <p:ext uri="{BB962C8B-B14F-4D97-AF65-F5344CB8AC3E}">
        <p14:creationId xmlns:p14="http://schemas.microsoft.com/office/powerpoint/2010/main" val="2829125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Folie war nicht ausgewählt. Siehe Datei Oral Präsentation und Übersicht. Erste Studie 500 Folie 1-7</a:t>
            </a:r>
          </a:p>
        </p:txBody>
      </p:sp>
      <p:sp>
        <p:nvSpPr>
          <p:cNvPr id="4" name="Foliennummernplatzhalter 3"/>
          <p:cNvSpPr>
            <a:spLocks noGrp="1"/>
          </p:cNvSpPr>
          <p:nvPr>
            <p:ph type="sldNum" sz="quarter" idx="5"/>
          </p:nvPr>
        </p:nvSpPr>
        <p:spPr/>
        <p:txBody>
          <a:bodyPr/>
          <a:lstStyle/>
          <a:p>
            <a:fld id="{FC202E6E-A867-8D48-B3FD-AE8B73CEE2BA}" type="slidenum">
              <a:rPr lang="en-US" smtClean="0"/>
              <a:t>34</a:t>
            </a:fld>
            <a:endParaRPr lang="en-US"/>
          </a:p>
        </p:txBody>
      </p:sp>
    </p:spTree>
    <p:extLst>
      <p:ext uri="{BB962C8B-B14F-4D97-AF65-F5344CB8AC3E}">
        <p14:creationId xmlns:p14="http://schemas.microsoft.com/office/powerpoint/2010/main" val="885410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35</a:t>
            </a:fld>
            <a:endParaRPr lang="en-US"/>
          </a:p>
        </p:txBody>
      </p:sp>
    </p:spTree>
    <p:extLst>
      <p:ext uri="{BB962C8B-B14F-4D97-AF65-F5344CB8AC3E}">
        <p14:creationId xmlns:p14="http://schemas.microsoft.com/office/powerpoint/2010/main" val="130719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36</a:t>
            </a:fld>
            <a:endParaRPr lang="en-US"/>
          </a:p>
        </p:txBody>
      </p:sp>
    </p:spTree>
    <p:extLst>
      <p:ext uri="{BB962C8B-B14F-4D97-AF65-F5344CB8AC3E}">
        <p14:creationId xmlns:p14="http://schemas.microsoft.com/office/powerpoint/2010/main" val="513445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https://meetinglibrary.asco.org/record/184894/abstract</a:t>
            </a:r>
          </a:p>
          <a:p>
            <a:r>
              <a:rPr lang="en-US" sz="1000" b="1" dirty="0"/>
              <a:t>Background:</a:t>
            </a:r>
            <a:r>
              <a:rPr lang="en-US" sz="1000" dirty="0"/>
              <a:t> Preclinical studies report that T can boost RT effectiveness. The primary aim of this trial assessed the efficacy of concurrent T + RT vs RT alone in preventing recurrence of ipsilateral breast cancer, ipsilateral skin cancer, or ipsilateral DCIS (IBTR) in women with DCIS. </a:t>
            </a:r>
          </a:p>
          <a:p>
            <a:r>
              <a:rPr lang="en-US" sz="1000" b="1" dirty="0"/>
              <a:t>Methods:</a:t>
            </a:r>
            <a:r>
              <a:rPr lang="en-US" sz="1000" dirty="0"/>
              <a:t> Eligibility: Women ≥18 </a:t>
            </a:r>
            <a:r>
              <a:rPr lang="en-US" sz="1000" dirty="0" err="1"/>
              <a:t>yrs</a:t>
            </a:r>
            <a:r>
              <a:rPr lang="en-US" sz="1000" dirty="0"/>
              <a:t>, ECOG performance status 0 or 1, DCIS resected by lumpectomy, and clear margins. Whole-breast RT after randomization was with 25+ fractions or accelerated with 16-17 fractions. RT boost was allowed. Centralized HER2 testing and ER and/or PR were required before entry. Stratification was by menopausal status, adjuvant endocrine therapy plan, and nuclear grade. T was given at 8 mg/kg IV within 1 </a:t>
            </a:r>
            <a:r>
              <a:rPr lang="en-US" sz="1000" dirty="0" err="1"/>
              <a:t>wk</a:t>
            </a:r>
            <a:r>
              <a:rPr lang="en-US" sz="1000" dirty="0"/>
              <a:t> before and 5 days after RT began (Dose 1) and at 6 mg/kg IV 3 </a:t>
            </a:r>
            <a:r>
              <a:rPr lang="en-US" sz="1000" dirty="0" err="1"/>
              <a:t>wks</a:t>
            </a:r>
            <a:r>
              <a:rPr lang="en-US" sz="1000" dirty="0"/>
              <a:t> after Dose 1 (Dose 2). Definitive intent-to-treat primary analysis was to be conducted when either 163 IBTR events were recorded or when all accrued pts were on study for ≥5 yrs. </a:t>
            </a:r>
          </a:p>
          <a:p>
            <a:r>
              <a:rPr lang="en-US" sz="1000" b="1" dirty="0"/>
              <a:t>Results:</a:t>
            </a:r>
            <a:r>
              <a:rPr lang="en-US" sz="1000" dirty="0"/>
              <a:t> 2014 pts were randomized (11/9/08 to 12/8/14);1998 (99.2%) had follow-up information. Median follow-up time on 12/31/19 was 79.2 mos. 2001 pts had RT information, 1965 (98.2%) completed RT: 988 (98.3%) in the RT arm and 977 (98.1%) in the RT+T arm. 996 pts had T compliance information in the RT+T arm, 939 (94.3%) completed two doses of T, 25 (2.5%) had one dose of T, and 32 (3.2%) did not receive T. At primary definitive analysis, 114 IBTR events occurred: 63 in the RT arm and 51 in the RT+T arm (HR = 0.81 [95% CI: 0.56-1.17], p-value = 0.26). 38 were invasive: 18 in the RT arm and 20 in the RT+T arm (HR = 1.11 [95% CI: 0.59-2.10], p-value = 0.74). 76 were DCIS: 45 in the RT arm and 31 in the RT+T arm (HR = 0.68 [95% CI: 0.43-1.08], p-value = 0.10). Annual IBTR event rates were 0.99%/</a:t>
            </a:r>
            <a:r>
              <a:rPr lang="en-US" sz="1000" dirty="0" err="1"/>
              <a:t>yr</a:t>
            </a:r>
            <a:r>
              <a:rPr lang="en-US" sz="1000" dirty="0"/>
              <a:t> in the RT group and 0.80%/</a:t>
            </a:r>
            <a:r>
              <a:rPr lang="en-US" sz="1000" dirty="0" err="1"/>
              <a:t>yr</a:t>
            </a:r>
            <a:r>
              <a:rPr lang="en-US" sz="1000" dirty="0"/>
              <a:t> in the RT+T group. There were 288 events of any kind [</a:t>
            </a:r>
            <a:r>
              <a:rPr lang="en-US" sz="1000" dirty="0" err="1"/>
              <a:t>iDFS</a:t>
            </a:r>
            <a:r>
              <a:rPr lang="en-US" sz="1000" dirty="0"/>
              <a:t>-DCIS] (DFS): 155 in the RT arm and 133 in the RT+T arm (HR = 0.84 [95% CI: 0.66-1.05], p-value = 0.13) and 48 deaths: 26 in the RT arm and 22 in the RT+T arm (OS HR = 0.85 [95% CI: 0.48-1.51], p = 0.59). The study did not reach the 163 protocol-specified events, so the definitive analysis was triggered by all pts having been on study for ≥5 years. </a:t>
            </a:r>
          </a:p>
          <a:p>
            <a:r>
              <a:rPr lang="en-US" sz="1000" b="1" dirty="0"/>
              <a:t>Conclusions:</a:t>
            </a:r>
            <a:r>
              <a:rPr lang="en-US" sz="1000" dirty="0"/>
              <a:t> The addition of T to RT did not achieve the protocol objective of 36% reduction in the IBTR rate but did achieve a modest, statistically non-significant reduction of 19%. Support: U10-180868, -180822, UG1-189867; Genentech. The authors thank Elaina Harper and Marlon Jones for data management. </a:t>
            </a:r>
          </a:p>
          <a:p>
            <a:r>
              <a:rPr lang="en-US" sz="1000" b="1" dirty="0"/>
              <a:t>Clinical trial information: NCT00769379</a:t>
            </a:r>
          </a:p>
          <a:p>
            <a:endParaRPr lang="en-US" sz="1000" b="1"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FC202E6E-A867-8D48-B3FD-AE8B73CEE2BA}" type="slidenum">
              <a:rPr lang="en-US" smtClean="0"/>
              <a:t>37</a:t>
            </a:fld>
            <a:endParaRPr lang="en-US"/>
          </a:p>
        </p:txBody>
      </p:sp>
    </p:spTree>
    <p:extLst>
      <p:ext uri="{BB962C8B-B14F-4D97-AF65-F5344CB8AC3E}">
        <p14:creationId xmlns:p14="http://schemas.microsoft.com/office/powerpoint/2010/main" val="3455510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38</a:t>
            </a:fld>
            <a:endParaRPr lang="en-US"/>
          </a:p>
        </p:txBody>
      </p:sp>
    </p:spTree>
    <p:extLst>
      <p:ext uri="{BB962C8B-B14F-4D97-AF65-F5344CB8AC3E}">
        <p14:creationId xmlns:p14="http://schemas.microsoft.com/office/powerpoint/2010/main" val="1265688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39</a:t>
            </a:fld>
            <a:endParaRPr lang="en-US"/>
          </a:p>
        </p:txBody>
      </p:sp>
    </p:spTree>
    <p:extLst>
      <p:ext uri="{BB962C8B-B14F-4D97-AF65-F5344CB8AC3E}">
        <p14:creationId xmlns:p14="http://schemas.microsoft.com/office/powerpoint/2010/main" val="211036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C202E6E-A867-8D48-B3FD-AE8B73CEE2BA}" type="slidenum">
              <a:rPr lang="en-US" smtClean="0"/>
              <a:t>4</a:t>
            </a:fld>
            <a:endParaRPr lang="en-US"/>
          </a:p>
        </p:txBody>
      </p:sp>
    </p:spTree>
    <p:extLst>
      <p:ext uri="{BB962C8B-B14F-4D97-AF65-F5344CB8AC3E}">
        <p14:creationId xmlns:p14="http://schemas.microsoft.com/office/powerpoint/2010/main" val="3195172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40</a:t>
            </a:fld>
            <a:endParaRPr lang="en-US"/>
          </a:p>
        </p:txBody>
      </p:sp>
    </p:spTree>
    <p:extLst>
      <p:ext uri="{BB962C8B-B14F-4D97-AF65-F5344CB8AC3E}">
        <p14:creationId xmlns:p14="http://schemas.microsoft.com/office/powerpoint/2010/main" val="3491681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41</a:t>
            </a:fld>
            <a:endParaRPr lang="en-US"/>
          </a:p>
        </p:txBody>
      </p:sp>
    </p:spTree>
    <p:extLst>
      <p:ext uri="{BB962C8B-B14F-4D97-AF65-F5344CB8AC3E}">
        <p14:creationId xmlns:p14="http://schemas.microsoft.com/office/powerpoint/2010/main" val="2247106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42</a:t>
            </a:fld>
            <a:endParaRPr lang="en-US"/>
          </a:p>
        </p:txBody>
      </p:sp>
    </p:spTree>
    <p:extLst>
      <p:ext uri="{BB962C8B-B14F-4D97-AF65-F5344CB8AC3E}">
        <p14:creationId xmlns:p14="http://schemas.microsoft.com/office/powerpoint/2010/main" val="2418863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43</a:t>
            </a:fld>
            <a:endParaRPr lang="en-US"/>
          </a:p>
        </p:txBody>
      </p:sp>
    </p:spTree>
    <p:extLst>
      <p:ext uri="{BB962C8B-B14F-4D97-AF65-F5344CB8AC3E}">
        <p14:creationId xmlns:p14="http://schemas.microsoft.com/office/powerpoint/2010/main" val="2013451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44</a:t>
            </a:fld>
            <a:endParaRPr lang="en-US"/>
          </a:p>
        </p:txBody>
      </p:sp>
    </p:spTree>
    <p:extLst>
      <p:ext uri="{BB962C8B-B14F-4D97-AF65-F5344CB8AC3E}">
        <p14:creationId xmlns:p14="http://schemas.microsoft.com/office/powerpoint/2010/main" val="2174784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45</a:t>
            </a:fld>
            <a:endParaRPr lang="en-US"/>
          </a:p>
        </p:txBody>
      </p:sp>
    </p:spTree>
    <p:extLst>
      <p:ext uri="{BB962C8B-B14F-4D97-AF65-F5344CB8AC3E}">
        <p14:creationId xmlns:p14="http://schemas.microsoft.com/office/powerpoint/2010/main" val="2889921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46</a:t>
            </a:fld>
            <a:endParaRPr lang="en-US"/>
          </a:p>
        </p:txBody>
      </p:sp>
    </p:spTree>
    <p:extLst>
      <p:ext uri="{BB962C8B-B14F-4D97-AF65-F5344CB8AC3E}">
        <p14:creationId xmlns:p14="http://schemas.microsoft.com/office/powerpoint/2010/main" val="632595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C202E6E-A867-8D48-B3FD-AE8B73CEE2BA}" type="slidenum">
              <a:rPr lang="en-US" smtClean="0"/>
              <a:t>47</a:t>
            </a:fld>
            <a:endParaRPr lang="en-US"/>
          </a:p>
        </p:txBody>
      </p:sp>
    </p:spTree>
    <p:extLst>
      <p:ext uri="{BB962C8B-B14F-4D97-AF65-F5344CB8AC3E}">
        <p14:creationId xmlns:p14="http://schemas.microsoft.com/office/powerpoint/2010/main" val="35668742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https://meetinglibrary.asco.org/record/184810/abstract</a:t>
            </a:r>
          </a:p>
          <a:p>
            <a:r>
              <a:rPr lang="en-US" sz="1000" b="1" dirty="0"/>
              <a:t>Background:</a:t>
            </a:r>
            <a:endParaRPr lang="en-US" sz="1000" b="0" dirty="0"/>
          </a:p>
          <a:p>
            <a:r>
              <a:rPr lang="en-US" sz="1000" b="0" dirty="0" err="1"/>
              <a:t>Pyrotinib</a:t>
            </a:r>
            <a:r>
              <a:rPr lang="en-US" sz="1000" b="0" dirty="0"/>
              <a:t> (an irreversible pan-</a:t>
            </a:r>
            <a:r>
              <a:rPr lang="en-US" sz="1000" b="0" dirty="0" err="1"/>
              <a:t>ErbB</a:t>
            </a:r>
            <a:r>
              <a:rPr lang="en-US" sz="1000" b="0" dirty="0"/>
              <a:t> inhibitor) plus capecitabine showed clinically meaningful benefits and acceptable tolerability in patients (pts) with HER2+ metastatic breast cancer (MBC) in phase 1 and 2 studies.</a:t>
            </a:r>
          </a:p>
          <a:p>
            <a:r>
              <a:rPr lang="en-US" sz="1000" b="1" dirty="0"/>
              <a:t>Methods:</a:t>
            </a:r>
          </a:p>
          <a:p>
            <a:r>
              <a:rPr lang="en-US" sz="1000" b="0" dirty="0"/>
              <a:t>This open-label, multicenter, randomized phase 3 study enrolled HER2+ MBC pts after trastuzumab and </a:t>
            </a:r>
            <a:r>
              <a:rPr lang="en-US" sz="1000" b="0" dirty="0" err="1"/>
              <a:t>taxanes</a:t>
            </a:r>
            <a:r>
              <a:rPr lang="en-US" sz="1000" b="0" dirty="0"/>
              <a:t>, and/or anthracyclines. Up to two prior lines of chemotherapy (chemo) for metastatic disease were allowed. Pts were randomly assigned (1:1) to receive </a:t>
            </a:r>
            <a:r>
              <a:rPr lang="en-US" sz="1000" b="0" dirty="0" err="1"/>
              <a:t>pyrotinib</a:t>
            </a:r>
            <a:r>
              <a:rPr lang="en-US" sz="1000" b="0" dirty="0"/>
              <a:t> 400 mg or lapatinib 1250 mg </a:t>
            </a:r>
            <a:r>
              <a:rPr lang="en-US" sz="1000" b="0" dirty="0" err="1"/>
              <a:t>qd</a:t>
            </a:r>
            <a:r>
              <a:rPr lang="en-US" sz="1000" b="0" dirty="0"/>
              <a:t> continuously plus capecitabine 1000 mg/m2 bid on days 1–14 of 21-day cycles. The primary endpoint was progression-free survival (PFS) per blinded independent central review.</a:t>
            </a:r>
          </a:p>
          <a:p>
            <a:r>
              <a:rPr lang="en-US" sz="1000" b="1" dirty="0"/>
              <a:t>Results:</a:t>
            </a:r>
          </a:p>
          <a:p>
            <a:r>
              <a:rPr lang="en-US" sz="1000" b="0" dirty="0"/>
              <a:t>From Jul 2017 to Oct 2018, 267 pts were randomized to the </a:t>
            </a:r>
            <a:r>
              <a:rPr lang="en-US" sz="1000" b="0" dirty="0" err="1"/>
              <a:t>pyrotinib</a:t>
            </a:r>
            <a:r>
              <a:rPr lang="en-US" sz="1000" b="0" dirty="0"/>
              <a:t> (n=134) or lapatinib (n=133) arm. One </a:t>
            </a:r>
            <a:r>
              <a:rPr lang="en-US" sz="1000" b="0" dirty="0" err="1"/>
              <a:t>pt</a:t>
            </a:r>
            <a:r>
              <a:rPr lang="en-US" sz="1000" b="0" dirty="0"/>
              <a:t> in the lapatinib arm did not receive study treatment and was excluded from analyses. 42.5% and 34.8% of pts in the </a:t>
            </a:r>
            <a:r>
              <a:rPr lang="en-US" sz="1000" b="0" dirty="0" err="1"/>
              <a:t>pyrotinib</a:t>
            </a:r>
            <a:r>
              <a:rPr lang="en-US" sz="1000" b="0" dirty="0"/>
              <a:t> and lapatinib arm had no prior chemo for metastatic disease, 41.8% and 49.2% had one prior line, and 15.7% and 15.9% had two lines. At the planned interim analysis, the median PFS was 12.5 months (95% CI 9.7–not reached) with </a:t>
            </a:r>
            <a:r>
              <a:rPr lang="en-US" sz="1000" b="0" dirty="0" err="1"/>
              <a:t>pyrotinib</a:t>
            </a:r>
            <a:r>
              <a:rPr lang="en-US" sz="1000" b="0" dirty="0"/>
              <a:t> plus capecitabine vs 6.8 months (95% CI 5.4–8.1) with lapatinib plus capecitabine (HR 0.39 [95% CI 0.27–0.56]; P&lt;0.0001), which met the criterion for statistical significance (≤0.0066). Among trastuzumab-resistant pts, prolonged PFS with </a:t>
            </a:r>
            <a:r>
              <a:rPr lang="en-US" sz="1000" b="0" dirty="0" err="1"/>
              <a:t>pyrotinib</a:t>
            </a:r>
            <a:r>
              <a:rPr lang="en-US" sz="1000" b="0" dirty="0"/>
              <a:t> plus capecitabine was also observed (12.5 months [95% CI 6.9 to not reached] vs 6.9 months [95% CI 5.4 to not reached]; HR 0.60 [95% CI 0.29 to 1.21]). Benefits in objective response rate, clinical benefit rate, and duration of response with </a:t>
            </a:r>
            <a:r>
              <a:rPr lang="en-US" sz="1000" b="0" dirty="0" err="1"/>
              <a:t>pyrotinib</a:t>
            </a:r>
            <a:r>
              <a:rPr lang="en-US" sz="1000" b="0" dirty="0"/>
              <a:t> plus capecitabine were also indicated (Table). The most common grade ≥3 adverse events were diarrhea (30.6% vs 8.3% in the </a:t>
            </a:r>
            <a:r>
              <a:rPr lang="en-US" sz="1000" b="0" dirty="0" err="1"/>
              <a:t>pyrotinib</a:t>
            </a:r>
            <a:r>
              <a:rPr lang="en-US" sz="1000" b="0" dirty="0"/>
              <a:t> vs lapatinib arm) and hand-foot syndrome (16.4% vs 15.2%).</a:t>
            </a:r>
          </a:p>
          <a:p>
            <a:r>
              <a:rPr lang="en-US" sz="1000" b="1" dirty="0"/>
              <a:t>Conclusions:</a:t>
            </a:r>
          </a:p>
          <a:p>
            <a:r>
              <a:rPr lang="en-US" sz="1000" b="0" dirty="0"/>
              <a:t>In pts with HER2+ MBC after trastuzumab and chemo, </a:t>
            </a:r>
            <a:r>
              <a:rPr lang="en-US" sz="1000" b="0" dirty="0" err="1"/>
              <a:t>pyrotinib</a:t>
            </a:r>
            <a:r>
              <a:rPr lang="en-US" sz="1000" b="0" dirty="0"/>
              <a:t> plus capecitabine achieved a significant better PFS than lapatinib plus capecitabine, with manageable toxicity, verifying the phase 2 findings.</a:t>
            </a:r>
            <a:r>
              <a:rPr lang="en-US" sz="1000" b="1" dirty="0"/>
              <a:t> </a:t>
            </a:r>
          </a:p>
          <a:p>
            <a:r>
              <a:rPr lang="en-US" sz="1000" b="1" dirty="0"/>
              <a:t>Clinical trial information: NCT03080805. </a:t>
            </a:r>
            <a:endParaRPr lang="en-US" sz="1000" b="1" dirty="0">
              <a:latin typeface="Arial" panose="020B0604020202020204" pitchFamily="34" charset="0"/>
              <a:cs typeface="Arial" panose="020B0604020202020204" pitchFamily="34" charset="0"/>
            </a:endParaRPr>
          </a:p>
        </p:txBody>
      </p:sp>
      <p:sp>
        <p:nvSpPr>
          <p:cNvPr id="4" name="Foliennummernplatzhalter 3"/>
          <p:cNvSpPr>
            <a:spLocks noGrp="1"/>
          </p:cNvSpPr>
          <p:nvPr>
            <p:ph type="sldNum" sz="quarter" idx="5"/>
          </p:nvPr>
        </p:nvSpPr>
        <p:spPr/>
        <p:txBody>
          <a:bodyPr/>
          <a:lstStyle/>
          <a:p>
            <a:fld id="{FC202E6E-A867-8D48-B3FD-AE8B73CEE2BA}" type="slidenum">
              <a:rPr lang="en-US" smtClean="0"/>
              <a:t>48</a:t>
            </a:fld>
            <a:endParaRPr lang="en-US"/>
          </a:p>
        </p:txBody>
      </p:sp>
    </p:spTree>
    <p:extLst>
      <p:ext uri="{BB962C8B-B14F-4D97-AF65-F5344CB8AC3E}">
        <p14:creationId xmlns:p14="http://schemas.microsoft.com/office/powerpoint/2010/main" val="2539951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49</a:t>
            </a:fld>
            <a:endParaRPr lang="en-US"/>
          </a:p>
        </p:txBody>
      </p:sp>
    </p:spTree>
    <p:extLst>
      <p:ext uri="{BB962C8B-B14F-4D97-AF65-F5344CB8AC3E}">
        <p14:creationId xmlns:p14="http://schemas.microsoft.com/office/powerpoint/2010/main" val="279674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C202E6E-A867-8D48-B3FD-AE8B73CEE2BA}" type="slidenum">
              <a:rPr lang="en-US" smtClean="0"/>
              <a:t>5</a:t>
            </a:fld>
            <a:endParaRPr lang="en-US"/>
          </a:p>
        </p:txBody>
      </p:sp>
    </p:spTree>
    <p:extLst>
      <p:ext uri="{BB962C8B-B14F-4D97-AF65-F5344CB8AC3E}">
        <p14:creationId xmlns:p14="http://schemas.microsoft.com/office/powerpoint/2010/main" val="3928636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50</a:t>
            </a:fld>
            <a:endParaRPr lang="en-US"/>
          </a:p>
        </p:txBody>
      </p:sp>
    </p:spTree>
    <p:extLst>
      <p:ext uri="{BB962C8B-B14F-4D97-AF65-F5344CB8AC3E}">
        <p14:creationId xmlns:p14="http://schemas.microsoft.com/office/powerpoint/2010/main" val="97166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51</a:t>
            </a:fld>
            <a:endParaRPr lang="en-US"/>
          </a:p>
        </p:txBody>
      </p:sp>
    </p:spTree>
    <p:extLst>
      <p:ext uri="{BB962C8B-B14F-4D97-AF65-F5344CB8AC3E}">
        <p14:creationId xmlns:p14="http://schemas.microsoft.com/office/powerpoint/2010/main" val="3654387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52</a:t>
            </a:fld>
            <a:endParaRPr lang="en-US"/>
          </a:p>
        </p:txBody>
      </p:sp>
    </p:spTree>
    <p:extLst>
      <p:ext uri="{BB962C8B-B14F-4D97-AF65-F5344CB8AC3E}">
        <p14:creationId xmlns:p14="http://schemas.microsoft.com/office/powerpoint/2010/main" val="2981438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53</a:t>
            </a:fld>
            <a:endParaRPr lang="en-US"/>
          </a:p>
        </p:txBody>
      </p:sp>
    </p:spTree>
    <p:extLst>
      <p:ext uri="{BB962C8B-B14F-4D97-AF65-F5344CB8AC3E}">
        <p14:creationId xmlns:p14="http://schemas.microsoft.com/office/powerpoint/2010/main" val="2038941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54</a:t>
            </a:fld>
            <a:endParaRPr lang="en-US"/>
          </a:p>
        </p:txBody>
      </p:sp>
    </p:spTree>
    <p:extLst>
      <p:ext uri="{BB962C8B-B14F-4D97-AF65-F5344CB8AC3E}">
        <p14:creationId xmlns:p14="http://schemas.microsoft.com/office/powerpoint/2010/main" val="30648290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55</a:t>
            </a:fld>
            <a:endParaRPr lang="en-US"/>
          </a:p>
        </p:txBody>
      </p:sp>
    </p:spTree>
    <p:extLst>
      <p:ext uri="{BB962C8B-B14F-4D97-AF65-F5344CB8AC3E}">
        <p14:creationId xmlns:p14="http://schemas.microsoft.com/office/powerpoint/2010/main" val="2391572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56</a:t>
            </a:fld>
            <a:endParaRPr lang="en-US"/>
          </a:p>
        </p:txBody>
      </p:sp>
    </p:spTree>
    <p:extLst>
      <p:ext uri="{BB962C8B-B14F-4D97-AF65-F5344CB8AC3E}">
        <p14:creationId xmlns:p14="http://schemas.microsoft.com/office/powerpoint/2010/main" val="361275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57</a:t>
            </a:fld>
            <a:endParaRPr lang="en-US"/>
          </a:p>
        </p:txBody>
      </p:sp>
    </p:spTree>
    <p:extLst>
      <p:ext uri="{BB962C8B-B14F-4D97-AF65-F5344CB8AC3E}">
        <p14:creationId xmlns:p14="http://schemas.microsoft.com/office/powerpoint/2010/main" val="16303915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https://meetinglibrary.asco.org/record/185141/abstract</a:t>
            </a:r>
          </a:p>
          <a:p>
            <a:r>
              <a:rPr lang="en-US" sz="1000" b="1" dirty="0"/>
              <a:t>Background:</a:t>
            </a:r>
            <a:r>
              <a:rPr lang="en-US" sz="1000" dirty="0"/>
              <a:t> Tucatinib (TUC) is an investigational, highly selective HER2 kinase inhibitor. HER2CLIMB (NCT02614794) showed clinically meaningful and statistically significant improvements in overall survival (OS) and progression free survival (PFS) in all pts, prolongation of PFS in pts with brain metastases (BM), and objective response rate (ORR) when TUC was added to trastuzumab (T) and capecitabine (C). Primary methods and outcomes have been reported previously (Murthy NEJM 2019). We report the results of exploratory efficacy analyses in pts with BM. </a:t>
            </a:r>
          </a:p>
          <a:p>
            <a:r>
              <a:rPr lang="en-US" sz="1000" b="1" dirty="0"/>
              <a:t>Methods:</a:t>
            </a:r>
            <a:r>
              <a:rPr lang="en-US" sz="1000" dirty="0"/>
              <a:t> All pts with HER2+ metastatic breast cancer (MBC) enrolled in HER2CLIMB had a baseline brain MRI. Pts with BM were eligible and classified as untreated, treated stable, or treated and progressing. Pts were randomized 2:1 to receive TUC or placebo, in combination with T and C. Efficacy analyses in pts with BM at baseline were performed by applying RECIST 1.1 to the brain based on investigator evaluation. CNS-PFS (progression in the brain or death) and OS were evaluated in BM pts overall. Intracranial (IC) confirmed ORR (ORR-IC) and IC duration of response (DOR-IC) were evaluated in BM pts with measurable IC disease. After isolated brain progression, pts could continue study therapy after local treatment until second progression, and time from randomization to second progression or death was evaluated. </a:t>
            </a:r>
          </a:p>
          <a:p>
            <a:r>
              <a:rPr lang="en-US" sz="1000" b="1" dirty="0"/>
              <a:t>Results:</a:t>
            </a:r>
            <a:r>
              <a:rPr lang="en-US" sz="1000" dirty="0"/>
              <a:t> Overall, 291 pts (48%) had BM at baseline: 198 (48%) in the TUC arm and 93 (46%) in the control arm. There was a 68% reduction in risk of CNS-PFS in the TUC arm (HR: 0.32; 95% CI: 0.22, 0.48; P &lt; 0.0001). Median CNS-PFS was 9.9 </a:t>
            </a:r>
            <a:r>
              <a:rPr lang="en-US" sz="1000" dirty="0" err="1"/>
              <a:t>mo</a:t>
            </a:r>
            <a:r>
              <a:rPr lang="en-US" sz="1000" dirty="0"/>
              <a:t> in the TUC arm vs 4.2 </a:t>
            </a:r>
            <a:r>
              <a:rPr lang="en-US" sz="1000" dirty="0" err="1"/>
              <a:t>mo</a:t>
            </a:r>
            <a:r>
              <a:rPr lang="en-US" sz="1000" dirty="0"/>
              <a:t> in the control arm. Risk of death overall was reduced by 42% in the TUC arm (OS HR: 0.58; 95% CI: 0.40, 0.85; P = 0.005). Median OS was 18.1 </a:t>
            </a:r>
            <a:r>
              <a:rPr lang="en-US" sz="1000" dirty="0" err="1"/>
              <a:t>mo</a:t>
            </a:r>
            <a:r>
              <a:rPr lang="en-US" sz="1000" dirty="0"/>
              <a:t> vs 12.0 mo. ORR-IC was higher in the TUC arm (47.3%; 95% CI: 33.7, 61.2) vs the control arm (20.0%; 95% CI: 5.7, 43.7). Median DOR-IC was 6.8 </a:t>
            </a:r>
            <a:r>
              <a:rPr lang="en-US" sz="1000" dirty="0" err="1"/>
              <a:t>mo</a:t>
            </a:r>
            <a:r>
              <a:rPr lang="en-US" sz="1000" dirty="0"/>
              <a:t> (95% CI: 5.5, 16.4) vs 3.0 </a:t>
            </a:r>
            <a:r>
              <a:rPr lang="en-US" sz="1000" dirty="0" err="1"/>
              <a:t>mo</a:t>
            </a:r>
            <a:r>
              <a:rPr lang="en-US" sz="1000" dirty="0"/>
              <a:t> (95% CI: 3.0, 10.3). In pts with isolated brain progression who continued study therapy after local treatment (n = 30), risk of second progression or death was reduced by 67% (HR: 0.33; 95% CI: 0.11, 1.02), and median PFS from randomization was 15.9 </a:t>
            </a:r>
            <a:r>
              <a:rPr lang="en-US" sz="1000" dirty="0" err="1"/>
              <a:t>mo</a:t>
            </a:r>
            <a:r>
              <a:rPr lang="en-US" sz="1000" dirty="0"/>
              <a:t> vs 9.7 </a:t>
            </a:r>
            <a:r>
              <a:rPr lang="en-US" sz="1000" dirty="0" err="1"/>
              <a:t>mo</a:t>
            </a:r>
            <a:r>
              <a:rPr lang="en-US" sz="1000" dirty="0"/>
              <a:t>, favoring the TUC arm. </a:t>
            </a:r>
          </a:p>
          <a:p>
            <a:r>
              <a:rPr lang="en-US" sz="1000" b="1" dirty="0"/>
              <a:t>Conclusions:</a:t>
            </a:r>
            <a:r>
              <a:rPr lang="en-US" sz="1000" dirty="0"/>
              <a:t> In pts with heavily previously treated HER2+ MBC with BM, TUC in combination with T and C doubled the ORR-IC, reduced risk of IC progression or death by two thirds and reduced risk of death by nearly half. If approved, TUC in combination with T and C has the potential to become a new standard of care in pts with HER2+ MBC with and without BM. </a:t>
            </a:r>
          </a:p>
          <a:p>
            <a:r>
              <a:rPr lang="en-US" sz="1000" b="1" dirty="0"/>
              <a:t>Clinical trial information: NCT02614794.</a:t>
            </a:r>
            <a:r>
              <a:rPr lang="en-US" sz="1000" b="1" dirty="0">
                <a:latin typeface="Arial" panose="020B0604020202020204" pitchFamily="34" charset="0"/>
                <a:cs typeface="Arial" panose="020B0604020202020204" pitchFamily="34" charset="0"/>
              </a:rPr>
              <a:t> </a:t>
            </a:r>
          </a:p>
        </p:txBody>
      </p:sp>
      <p:sp>
        <p:nvSpPr>
          <p:cNvPr id="4" name="Foliennummernplatzhalter 3"/>
          <p:cNvSpPr>
            <a:spLocks noGrp="1"/>
          </p:cNvSpPr>
          <p:nvPr>
            <p:ph type="sldNum" sz="quarter" idx="5"/>
          </p:nvPr>
        </p:nvSpPr>
        <p:spPr/>
        <p:txBody>
          <a:bodyPr/>
          <a:lstStyle/>
          <a:p>
            <a:fld id="{FC202E6E-A867-8D48-B3FD-AE8B73CEE2BA}" type="slidenum">
              <a:rPr lang="en-US" smtClean="0"/>
              <a:t>58</a:t>
            </a:fld>
            <a:endParaRPr lang="en-US"/>
          </a:p>
        </p:txBody>
      </p:sp>
    </p:spTree>
    <p:extLst>
      <p:ext uri="{BB962C8B-B14F-4D97-AF65-F5344CB8AC3E}">
        <p14:creationId xmlns:p14="http://schemas.microsoft.com/office/powerpoint/2010/main" val="25399512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59</a:t>
            </a:fld>
            <a:endParaRPr lang="en-US"/>
          </a:p>
        </p:txBody>
      </p:sp>
    </p:spTree>
    <p:extLst>
      <p:ext uri="{BB962C8B-B14F-4D97-AF65-F5344CB8AC3E}">
        <p14:creationId xmlns:p14="http://schemas.microsoft.com/office/powerpoint/2010/main" val="1497276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https://meetinglibrary.asco.org/record/184910/abstract</a:t>
            </a:r>
          </a:p>
          <a:p>
            <a:r>
              <a:rPr lang="en-US" sz="1000" b="1" dirty="0"/>
              <a:t>Background:</a:t>
            </a:r>
            <a:r>
              <a:rPr lang="en-US" sz="1000" dirty="0"/>
              <a:t> The phase 3 KATHERINE study (NCT01772472) compared adjuvant T-DM1 versus H in patients with residual invasive breast cancer after neoadjuvant chemotherapy plus HER2-targeted therapy. Here we report exploratory analyses of the relationship between invasive disease-free survival (IDFS) and biomarkers potentially related to response. </a:t>
            </a:r>
          </a:p>
          <a:p>
            <a:r>
              <a:rPr lang="en-US" sz="1000" b="1" dirty="0"/>
              <a:t>Methods:</a:t>
            </a:r>
            <a:r>
              <a:rPr lang="en-US" sz="1000" dirty="0"/>
              <a:t> Formalin fixed paraffin-embedded tissue samples were collected before neoadjuvant treatment and/or at surgery. Surgical samples were used for analyses, except when only pre-treatment samples were available (~20% of cases). DNA was derived to identify </a:t>
            </a:r>
            <a:r>
              <a:rPr lang="en-US" sz="1000" i="1" dirty="0"/>
              <a:t>PIK3CA</a:t>
            </a:r>
            <a:r>
              <a:rPr lang="en-US" sz="1000" dirty="0"/>
              <a:t> hotspot mutations and gene expression (RNA) analysis was used to detect HER2, PD-L1, CD8 and predefined immune signatures including 3-gene, 5-gene, </a:t>
            </a:r>
            <a:r>
              <a:rPr lang="en-US" sz="1000" dirty="0" err="1"/>
              <a:t>Teffector</a:t>
            </a:r>
            <a:r>
              <a:rPr lang="en-US" sz="1000" dirty="0"/>
              <a:t>, chemokine signaling, and checkpoint inhibitor signatures. RNA analysis was adjusted for tumor content and expression levels were dichotomized at the median into low (≤) and high (&gt;) groups. The effect of treatment and biomarkers on IDFS was assessed. </a:t>
            </a:r>
          </a:p>
          <a:p>
            <a:r>
              <a:rPr lang="en-US" sz="1000" b="1" dirty="0"/>
              <a:t>Results:</a:t>
            </a:r>
            <a:r>
              <a:rPr lang="en-US" sz="1000" dirty="0"/>
              <a:t> </a:t>
            </a:r>
            <a:r>
              <a:rPr lang="en-US" sz="1000" i="1" dirty="0"/>
              <a:t>PIK3CA</a:t>
            </a:r>
            <a:r>
              <a:rPr lang="en-US" sz="1000" dirty="0"/>
              <a:t> mutation (mut) status was available from 1363 (91.7%) patients. T-DM1 IDFS benefit was independent of </a:t>
            </a:r>
            <a:r>
              <a:rPr lang="en-US" sz="1000" i="1" dirty="0"/>
              <a:t>PIK3CA</a:t>
            </a:r>
            <a:r>
              <a:rPr lang="en-US" sz="1000" dirty="0"/>
              <a:t> mut status (mut: HR 0.54; 95%CI 0.23–0.90; non-mut: HR 0.48; 95%CI 0.35–0.65) and no impact of </a:t>
            </a:r>
            <a:r>
              <a:rPr lang="en-US" sz="1000" i="1" dirty="0"/>
              <a:t>PIK3CA</a:t>
            </a:r>
            <a:r>
              <a:rPr lang="en-US" sz="1000" dirty="0"/>
              <a:t> mut was observed within either treatment arm. Gene expression data were available from 1059 (71.3%) patients. Similar gene expression levels were observed between treatment arms, but, unlike the surgical samples (n = 815), the pre-treatment samples (n = 244) were not representative of the ITT population. Thus, subsequent analyses were based on surgical samples (H n = 398; T-DM1 n = 417). Consistent treatment benefit with T-DM1 vs H was observed across the single-gene and immune gene-signature subgroups as in the ITT population. High vs low HER2 expression was associated with worse outcome (HR 2.02; 95% CI 1.32–3.11) within the H arm, but not within the T-DM1 arm (HR 1.01; 95% CI 0.56–1.83). High vs low PD-L1 expression was associated with better outcome within the H arm (HR 0.66; 95% CI 0.44–1.00) but not within the T-DM1 arm (HR 1.05; 95% CI 0.59–1.87). Similar trends were observed in the checkpoint inhibitor subgroups. </a:t>
            </a:r>
          </a:p>
          <a:p>
            <a:r>
              <a:rPr lang="en-US" sz="1000" b="1" dirty="0"/>
              <a:t>Conclusions:</a:t>
            </a:r>
            <a:r>
              <a:rPr lang="en-US" sz="1000" dirty="0"/>
              <a:t> These exploratory analyses provide the first data on the relationship between biomarker expression in residual disease after HER2-targeted therapy and outcomes. </a:t>
            </a:r>
            <a:r>
              <a:rPr lang="en-US" sz="1000" i="1" dirty="0"/>
              <a:t>PIK3CA</a:t>
            </a:r>
            <a:r>
              <a:rPr lang="en-US" sz="1000" dirty="0"/>
              <a:t> mut status did not influence outcomes with H or T-DM1. T-DM1 benefit appeared to be independent of all biomarkers assessed. </a:t>
            </a:r>
          </a:p>
          <a:p>
            <a:r>
              <a:rPr lang="en-US" sz="1000" b="1" dirty="0"/>
              <a:t>Clinical trial information: </a:t>
            </a:r>
            <a:r>
              <a:rPr lang="en-US" sz="1000" b="1" dirty="0">
                <a:hlinkClick r:id="rId3"/>
              </a:rPr>
              <a:t>NCT01772472</a:t>
            </a:r>
            <a:r>
              <a:rPr lang="en-US" sz="1000" b="1" dirty="0"/>
              <a:t>.</a:t>
            </a:r>
            <a:r>
              <a:rPr lang="en-US" sz="1000" b="1" dirty="0">
                <a:latin typeface="Arial" panose="020B0604020202020204" pitchFamily="34" charset="0"/>
                <a:cs typeface="Arial" panose="020B0604020202020204" pitchFamily="34" charset="0"/>
              </a:rPr>
              <a:t> </a:t>
            </a:r>
          </a:p>
        </p:txBody>
      </p:sp>
      <p:sp>
        <p:nvSpPr>
          <p:cNvPr id="4" name="Foliennummernplatzhalter 3"/>
          <p:cNvSpPr>
            <a:spLocks noGrp="1"/>
          </p:cNvSpPr>
          <p:nvPr>
            <p:ph type="sldNum" sz="quarter" idx="5"/>
          </p:nvPr>
        </p:nvSpPr>
        <p:spPr/>
        <p:txBody>
          <a:bodyPr/>
          <a:lstStyle/>
          <a:p>
            <a:fld id="{FC202E6E-A867-8D48-B3FD-AE8B73CEE2BA}" type="slidenum">
              <a:rPr lang="en-US" smtClean="0"/>
              <a:t>6</a:t>
            </a:fld>
            <a:endParaRPr lang="en-US"/>
          </a:p>
        </p:txBody>
      </p:sp>
    </p:spTree>
    <p:extLst>
      <p:ext uri="{BB962C8B-B14F-4D97-AF65-F5344CB8AC3E}">
        <p14:creationId xmlns:p14="http://schemas.microsoft.com/office/powerpoint/2010/main" val="39983840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60</a:t>
            </a:fld>
            <a:endParaRPr lang="en-US"/>
          </a:p>
        </p:txBody>
      </p:sp>
    </p:spTree>
    <p:extLst>
      <p:ext uri="{BB962C8B-B14F-4D97-AF65-F5344CB8AC3E}">
        <p14:creationId xmlns:p14="http://schemas.microsoft.com/office/powerpoint/2010/main" val="25022121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Wenn die linke Grafik überarbeitet wird, bitte untere Achse korrigieren</a:t>
            </a:r>
          </a:p>
        </p:txBody>
      </p:sp>
      <p:sp>
        <p:nvSpPr>
          <p:cNvPr id="4" name="Foliennummernplatzhalter 3"/>
          <p:cNvSpPr>
            <a:spLocks noGrp="1"/>
          </p:cNvSpPr>
          <p:nvPr>
            <p:ph type="sldNum" sz="quarter" idx="5"/>
          </p:nvPr>
        </p:nvSpPr>
        <p:spPr/>
        <p:txBody>
          <a:bodyPr/>
          <a:lstStyle/>
          <a:p>
            <a:fld id="{FC202E6E-A867-8D48-B3FD-AE8B73CEE2BA}" type="slidenum">
              <a:rPr lang="en-US" smtClean="0"/>
              <a:t>61</a:t>
            </a:fld>
            <a:endParaRPr lang="en-US"/>
          </a:p>
        </p:txBody>
      </p:sp>
    </p:spTree>
    <p:extLst>
      <p:ext uri="{BB962C8B-B14F-4D97-AF65-F5344CB8AC3E}">
        <p14:creationId xmlns:p14="http://schemas.microsoft.com/office/powerpoint/2010/main" val="41574719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62</a:t>
            </a:fld>
            <a:endParaRPr lang="en-US"/>
          </a:p>
        </p:txBody>
      </p:sp>
    </p:spTree>
    <p:extLst>
      <p:ext uri="{BB962C8B-B14F-4D97-AF65-F5344CB8AC3E}">
        <p14:creationId xmlns:p14="http://schemas.microsoft.com/office/powerpoint/2010/main" val="2442663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63</a:t>
            </a:fld>
            <a:endParaRPr lang="en-US"/>
          </a:p>
        </p:txBody>
      </p:sp>
    </p:spTree>
    <p:extLst>
      <p:ext uri="{BB962C8B-B14F-4D97-AF65-F5344CB8AC3E}">
        <p14:creationId xmlns:p14="http://schemas.microsoft.com/office/powerpoint/2010/main" val="10743481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64</a:t>
            </a:fld>
            <a:endParaRPr lang="en-US"/>
          </a:p>
        </p:txBody>
      </p:sp>
    </p:spTree>
    <p:extLst>
      <p:ext uri="{BB962C8B-B14F-4D97-AF65-F5344CB8AC3E}">
        <p14:creationId xmlns:p14="http://schemas.microsoft.com/office/powerpoint/2010/main" val="29526275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65</a:t>
            </a:fld>
            <a:endParaRPr lang="en-US"/>
          </a:p>
        </p:txBody>
      </p:sp>
    </p:spTree>
    <p:extLst>
      <p:ext uri="{BB962C8B-B14F-4D97-AF65-F5344CB8AC3E}">
        <p14:creationId xmlns:p14="http://schemas.microsoft.com/office/powerpoint/2010/main" val="30763594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66</a:t>
            </a:fld>
            <a:endParaRPr lang="en-US"/>
          </a:p>
        </p:txBody>
      </p:sp>
    </p:spTree>
    <p:extLst>
      <p:ext uri="{BB962C8B-B14F-4D97-AF65-F5344CB8AC3E}">
        <p14:creationId xmlns:p14="http://schemas.microsoft.com/office/powerpoint/2010/main" val="26366673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67</a:t>
            </a:fld>
            <a:endParaRPr lang="en-US"/>
          </a:p>
        </p:txBody>
      </p:sp>
    </p:spTree>
    <p:extLst>
      <p:ext uri="{BB962C8B-B14F-4D97-AF65-F5344CB8AC3E}">
        <p14:creationId xmlns:p14="http://schemas.microsoft.com/office/powerpoint/2010/main" val="29058519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https://meetinglibrary.asco.org/record/185173/abstract</a:t>
            </a:r>
          </a:p>
          <a:p>
            <a:r>
              <a:rPr lang="en-US" sz="1000" b="1" dirty="0">
                <a:latin typeface="Arial" panose="020B0604020202020204" pitchFamily="34" charset="0"/>
                <a:cs typeface="Arial" panose="020B0604020202020204" pitchFamily="34" charset="0"/>
              </a:rPr>
              <a:t>Background: </a:t>
            </a:r>
            <a:r>
              <a:rPr lang="en-US" sz="1000" b="0" dirty="0" err="1">
                <a:latin typeface="Arial" panose="020B0604020202020204" pitchFamily="34" charset="0"/>
                <a:cs typeface="Arial" panose="020B0604020202020204" pitchFamily="34" charset="0"/>
              </a:rPr>
              <a:t>Trastuzumab</a:t>
            </a:r>
            <a:r>
              <a:rPr lang="en-US" sz="1000" b="0" dirty="0">
                <a:latin typeface="Arial" panose="020B0604020202020204" pitchFamily="34" charset="0"/>
                <a:cs typeface="Arial" panose="020B0604020202020204" pitchFamily="34" charset="0"/>
              </a:rPr>
              <a:t> </a:t>
            </a:r>
            <a:r>
              <a:rPr lang="en-US" sz="1000" b="0" dirty="0" err="1">
                <a:latin typeface="Arial" panose="020B0604020202020204" pitchFamily="34" charset="0"/>
                <a:cs typeface="Arial" panose="020B0604020202020204" pitchFamily="34" charset="0"/>
              </a:rPr>
              <a:t>deruxtecan</a:t>
            </a:r>
            <a:r>
              <a:rPr lang="en-US" sz="1000" b="0" dirty="0">
                <a:latin typeface="Arial" panose="020B0604020202020204" pitchFamily="34" charset="0"/>
                <a:cs typeface="Arial" panose="020B0604020202020204" pitchFamily="34" charset="0"/>
              </a:rPr>
              <a:t> (T-</a:t>
            </a:r>
            <a:r>
              <a:rPr lang="en-US" sz="1000" b="0" dirty="0" err="1">
                <a:latin typeface="Arial" panose="020B0604020202020204" pitchFamily="34" charset="0"/>
                <a:cs typeface="Arial" panose="020B0604020202020204" pitchFamily="34" charset="0"/>
              </a:rPr>
              <a:t>DXd</a:t>
            </a:r>
            <a:r>
              <a:rPr lang="en-US" sz="1000" b="0" dirty="0">
                <a:latin typeface="Arial" panose="020B0604020202020204" pitchFamily="34" charset="0"/>
                <a:cs typeface="Arial" panose="020B0604020202020204" pitchFamily="34" charset="0"/>
              </a:rPr>
              <a:t>; DS-8201) is an antibody-drug conjugate composed of an anti-HER2 antibody, a cleavable linker, and a cytotoxic topoisomerase I inhibitor. In the pivotal DESTINY-Breast01 trial, efficacy of T-</a:t>
            </a:r>
            <a:r>
              <a:rPr lang="en-US" sz="1000" b="0" dirty="0" err="1">
                <a:latin typeface="Arial" panose="020B0604020202020204" pitchFamily="34" charset="0"/>
                <a:cs typeface="Arial" panose="020B0604020202020204" pitchFamily="34" charset="0"/>
              </a:rPr>
              <a:t>DXd</a:t>
            </a:r>
            <a:r>
              <a:rPr lang="en-US" sz="1000" b="0" dirty="0">
                <a:latin typeface="Arial" panose="020B0604020202020204" pitchFamily="34" charset="0"/>
                <a:cs typeface="Arial" panose="020B0604020202020204" pitchFamily="34" charset="0"/>
              </a:rPr>
              <a:t> in HER2-positive metastatic breast cancer (</a:t>
            </a:r>
            <a:r>
              <a:rPr lang="en-US" sz="1000" b="0" dirty="0" err="1">
                <a:latin typeface="Arial" panose="020B0604020202020204" pitchFamily="34" charset="0"/>
                <a:cs typeface="Arial" panose="020B0604020202020204" pitchFamily="34" charset="0"/>
              </a:rPr>
              <a:t>mBC</a:t>
            </a:r>
            <a:r>
              <a:rPr lang="en-US" sz="1000" b="0" dirty="0">
                <a:latin typeface="Arial" panose="020B0604020202020204" pitchFamily="34" charset="0"/>
                <a:cs typeface="Arial" panose="020B0604020202020204" pitchFamily="34" charset="0"/>
              </a:rPr>
              <a:t>) was demonstrated, with an objective response rate (ORR) of 60.9% and median progression-free survival (</a:t>
            </a:r>
            <a:r>
              <a:rPr lang="en-US" sz="1000" b="0" dirty="0" err="1">
                <a:latin typeface="Arial" panose="020B0604020202020204" pitchFamily="34" charset="0"/>
                <a:cs typeface="Arial" panose="020B0604020202020204" pitchFamily="34" charset="0"/>
              </a:rPr>
              <a:t>mPFS</a:t>
            </a:r>
            <a:r>
              <a:rPr lang="en-US" sz="1000" b="0" dirty="0">
                <a:latin typeface="Arial" panose="020B0604020202020204" pitchFamily="34" charset="0"/>
                <a:cs typeface="Arial" panose="020B0604020202020204" pitchFamily="34" charset="0"/>
              </a:rPr>
              <a:t>) of 16.4 months.</a:t>
            </a:r>
          </a:p>
          <a:p>
            <a:r>
              <a:rPr lang="en-US" sz="1000" b="1" dirty="0">
                <a:latin typeface="Arial" panose="020B0604020202020204" pitchFamily="34" charset="0"/>
                <a:cs typeface="Arial" panose="020B0604020202020204" pitchFamily="34" charset="0"/>
              </a:rPr>
              <a:t>Methods: </a:t>
            </a:r>
            <a:r>
              <a:rPr lang="en-US" sz="1000" b="0" dirty="0">
                <a:latin typeface="Arial" panose="020B0604020202020204" pitchFamily="34" charset="0"/>
                <a:cs typeface="Arial" panose="020B0604020202020204" pitchFamily="34" charset="0"/>
              </a:rPr>
              <a:t>DESTINY-Breast01 was a single-group, open-label, multicenter, phase II trial of 184 patients with HER2-positive </a:t>
            </a:r>
            <a:r>
              <a:rPr lang="en-US" sz="1000" b="0" dirty="0" err="1">
                <a:latin typeface="Arial" panose="020B0604020202020204" pitchFamily="34" charset="0"/>
                <a:cs typeface="Arial" panose="020B0604020202020204" pitchFamily="34" charset="0"/>
              </a:rPr>
              <a:t>mBC</a:t>
            </a:r>
            <a:r>
              <a:rPr lang="en-US" sz="1000" b="0" dirty="0">
                <a:latin typeface="Arial" panose="020B0604020202020204" pitchFamily="34" charset="0"/>
                <a:cs typeface="Arial" panose="020B0604020202020204" pitchFamily="34" charset="0"/>
              </a:rPr>
              <a:t> previously treated with </a:t>
            </a:r>
            <a:r>
              <a:rPr lang="en-US" sz="1000" b="0" dirty="0" err="1">
                <a:latin typeface="Arial" panose="020B0604020202020204" pitchFamily="34" charset="0"/>
                <a:cs typeface="Arial" panose="020B0604020202020204" pitchFamily="34" charset="0"/>
              </a:rPr>
              <a:t>trastuzumab</a:t>
            </a:r>
            <a:r>
              <a:rPr lang="en-US" sz="1000" b="0" dirty="0">
                <a:latin typeface="Arial" panose="020B0604020202020204" pitchFamily="34" charset="0"/>
                <a:cs typeface="Arial" panose="020B0604020202020204" pitchFamily="34" charset="0"/>
              </a:rPr>
              <a:t> </a:t>
            </a:r>
            <a:r>
              <a:rPr lang="en-US" sz="1000" b="0" dirty="0" err="1">
                <a:latin typeface="Arial" panose="020B0604020202020204" pitchFamily="34" charset="0"/>
                <a:cs typeface="Arial" panose="020B0604020202020204" pitchFamily="34" charset="0"/>
              </a:rPr>
              <a:t>emtansine</a:t>
            </a:r>
            <a:r>
              <a:rPr lang="en-US" sz="1000" b="0" dirty="0">
                <a:latin typeface="Arial" panose="020B0604020202020204" pitchFamily="34" charset="0"/>
                <a:cs typeface="Arial" panose="020B0604020202020204" pitchFamily="34" charset="0"/>
              </a:rPr>
              <a:t> (T-DM1) who received T-</a:t>
            </a:r>
            <a:r>
              <a:rPr lang="en-US" sz="1000" b="0" dirty="0" err="1">
                <a:latin typeface="Arial" panose="020B0604020202020204" pitchFamily="34" charset="0"/>
                <a:cs typeface="Arial" panose="020B0604020202020204" pitchFamily="34" charset="0"/>
              </a:rPr>
              <a:t>DXd</a:t>
            </a:r>
            <a:r>
              <a:rPr lang="en-US" sz="1000" b="0" dirty="0">
                <a:latin typeface="Arial" panose="020B0604020202020204" pitchFamily="34" charset="0"/>
                <a:cs typeface="Arial" panose="020B0604020202020204" pitchFamily="34" charset="0"/>
              </a:rPr>
              <a:t> at 5.4 mg/kg. Multivariate analysis using logistic regression models (ORR) and Cox proportional hazards models (duration of response [DOR], </a:t>
            </a:r>
            <a:r>
              <a:rPr lang="en-US" sz="1000" b="0" dirty="0" err="1">
                <a:latin typeface="Arial" panose="020B0604020202020204" pitchFamily="34" charset="0"/>
                <a:cs typeface="Arial" panose="020B0604020202020204" pitchFamily="34" charset="0"/>
              </a:rPr>
              <a:t>mPFS</a:t>
            </a:r>
            <a:r>
              <a:rPr lang="en-US" sz="1000" b="0" dirty="0">
                <a:latin typeface="Arial" panose="020B0604020202020204" pitchFamily="34" charset="0"/>
                <a:cs typeface="Arial" panose="020B0604020202020204" pitchFamily="34" charset="0"/>
              </a:rPr>
              <a:t>) explored 15 relevant clinical predictor variables. Circulating tumor DNA (</a:t>
            </a:r>
            <a:r>
              <a:rPr lang="en-US" sz="1000" b="0" dirty="0" err="1">
                <a:latin typeface="Arial" panose="020B0604020202020204" pitchFamily="34" charset="0"/>
                <a:cs typeface="Arial" panose="020B0604020202020204" pitchFamily="34" charset="0"/>
              </a:rPr>
              <a:t>ctDNA</a:t>
            </a:r>
            <a:r>
              <a:rPr lang="en-US" sz="1000" b="0" dirty="0">
                <a:latin typeface="Arial" panose="020B0604020202020204" pitchFamily="34" charset="0"/>
                <a:cs typeface="Arial" panose="020B0604020202020204" pitchFamily="34" charset="0"/>
              </a:rPr>
              <a:t>) was collected prior to the first dose, every 3 cycles of treatment, and at the end of treatment. Sequencing was done via </a:t>
            </a:r>
            <a:r>
              <a:rPr lang="en-US" sz="1000" b="0" dirty="0" err="1">
                <a:latin typeface="Arial" panose="020B0604020202020204" pitchFamily="34" charset="0"/>
                <a:cs typeface="Arial" panose="020B0604020202020204" pitchFamily="34" charset="0"/>
              </a:rPr>
              <a:t>GuardantOMNI</a:t>
            </a:r>
            <a:r>
              <a:rPr lang="en-US" sz="1000" b="0" dirty="0">
                <a:latin typeface="Arial" panose="020B0604020202020204" pitchFamily="34" charset="0"/>
                <a:cs typeface="Arial" panose="020B0604020202020204" pitchFamily="34" charset="0"/>
              </a:rPr>
              <a:t> (Guardant Health) for single-nucleotide variation/insertion and deletion, amplification, and fusion of ≈ 500 genes.</a:t>
            </a:r>
          </a:p>
          <a:p>
            <a:r>
              <a:rPr lang="en-US" sz="1000" b="1" dirty="0">
                <a:latin typeface="Arial" panose="020B0604020202020204" pitchFamily="34" charset="0"/>
                <a:cs typeface="Arial" panose="020B0604020202020204" pitchFamily="34" charset="0"/>
              </a:rPr>
              <a:t>Results: </a:t>
            </a:r>
            <a:r>
              <a:rPr lang="en-US" sz="1000" b="0" dirty="0">
                <a:latin typeface="Arial" panose="020B0604020202020204" pitchFamily="34" charset="0"/>
                <a:cs typeface="Arial" panose="020B0604020202020204" pitchFamily="34" charset="0"/>
              </a:rPr>
              <a:t>Efficacy in all evaluated clinical subgroups was similar to the overall ORR 60.9% and </a:t>
            </a:r>
            <a:r>
              <a:rPr lang="en-US" sz="1000" b="0" dirty="0" err="1">
                <a:latin typeface="Arial" panose="020B0604020202020204" pitchFamily="34" charset="0"/>
                <a:cs typeface="Arial" panose="020B0604020202020204" pitchFamily="34" charset="0"/>
              </a:rPr>
              <a:t>mPFS</a:t>
            </a:r>
            <a:r>
              <a:rPr lang="en-US" sz="1000" b="0" dirty="0">
                <a:latin typeface="Arial" panose="020B0604020202020204" pitchFamily="34" charset="0"/>
                <a:cs typeface="Arial" panose="020B0604020202020204" pitchFamily="34" charset="0"/>
              </a:rPr>
              <a:t> 16.4 months with ranges from ORR 46.4%-74.5% and </a:t>
            </a:r>
            <a:r>
              <a:rPr lang="en-US" sz="1000" b="0" dirty="0" err="1">
                <a:latin typeface="Arial" panose="020B0604020202020204" pitchFamily="34" charset="0"/>
                <a:cs typeface="Arial" panose="020B0604020202020204" pitchFamily="34" charset="0"/>
              </a:rPr>
              <a:t>mPFS</a:t>
            </a:r>
            <a:r>
              <a:rPr lang="en-US" sz="1000" b="0" dirty="0">
                <a:latin typeface="Arial" panose="020B0604020202020204" pitchFamily="34" charset="0"/>
                <a:cs typeface="Arial" panose="020B0604020202020204" pitchFamily="34" charset="0"/>
              </a:rPr>
              <a:t> 12.3-18.1 months. Variables associated with improved ORR, DOR, or </a:t>
            </a:r>
            <a:r>
              <a:rPr lang="en-US" sz="1000" b="0" dirty="0" err="1">
                <a:latin typeface="Arial" panose="020B0604020202020204" pitchFamily="34" charset="0"/>
                <a:cs typeface="Arial" panose="020B0604020202020204" pitchFamily="34" charset="0"/>
              </a:rPr>
              <a:t>mPFS</a:t>
            </a:r>
            <a:r>
              <a:rPr lang="en-US" sz="1000" b="0" dirty="0">
                <a:latin typeface="Arial" panose="020B0604020202020204" pitchFamily="34" charset="0"/>
                <a:cs typeface="Arial" panose="020B0604020202020204" pitchFamily="34" charset="0"/>
              </a:rPr>
              <a:t> included hormone receptor positive status, fewer prior treatment regimens (continuous variable), </a:t>
            </a:r>
            <a:r>
              <a:rPr lang="en-US" sz="1000" b="0" dirty="0" err="1">
                <a:latin typeface="Arial" panose="020B0604020202020204" pitchFamily="34" charset="0"/>
                <a:cs typeface="Arial" panose="020B0604020202020204" pitchFamily="34" charset="0"/>
              </a:rPr>
              <a:t>pertuzumab</a:t>
            </a:r>
            <a:r>
              <a:rPr lang="en-US" sz="1000" b="0" dirty="0">
                <a:latin typeface="Arial" panose="020B0604020202020204" pitchFamily="34" charset="0"/>
                <a:cs typeface="Arial" panose="020B0604020202020204" pitchFamily="34" charset="0"/>
              </a:rPr>
              <a:t> given in the first or second line, and normal renal and hepatic function. Variables that did not impact efficacy outcomes compared to the overall population include age, race, region, ECOG PS, HER2 IHC 3+ status, progesterone receptor status, best response to T-DM1, time since diagnosis, and history of brain metastases. In 48 subjects with progression as of data cut date, metastases were most commonly observed in the liver, lung, and lymph nodes. Only 8% (4 of 48) had progression involvement in the brain upon disease progression. Decrease of ERBB2 copy number in </a:t>
            </a:r>
            <a:r>
              <a:rPr lang="en-US" sz="1000" b="0" dirty="0" err="1">
                <a:latin typeface="Arial" panose="020B0604020202020204" pitchFamily="34" charset="0"/>
                <a:cs typeface="Arial" panose="020B0604020202020204" pitchFamily="34" charset="0"/>
              </a:rPr>
              <a:t>ctDNA</a:t>
            </a:r>
            <a:r>
              <a:rPr lang="en-US" sz="1000" b="0" dirty="0">
                <a:latin typeface="Arial" panose="020B0604020202020204" pitchFamily="34" charset="0"/>
                <a:cs typeface="Arial" panose="020B0604020202020204" pitchFamily="34" charset="0"/>
              </a:rPr>
              <a:t> was seen on treatment and correlated with clinical response. Additional changes in molecular markers on treatment and following progression will be described.</a:t>
            </a:r>
          </a:p>
          <a:p>
            <a:r>
              <a:rPr lang="en-US" sz="1000" b="1" dirty="0">
                <a:latin typeface="Arial" panose="020B0604020202020204" pitchFamily="34" charset="0"/>
                <a:cs typeface="Arial" panose="020B0604020202020204" pitchFamily="34" charset="0"/>
              </a:rPr>
              <a:t>Conclusions: </a:t>
            </a:r>
            <a:r>
              <a:rPr lang="en-US" sz="1000" b="0" dirty="0">
                <a:latin typeface="Arial" panose="020B0604020202020204" pitchFamily="34" charset="0"/>
                <a:cs typeface="Arial" panose="020B0604020202020204" pitchFamily="34" charset="0"/>
              </a:rPr>
              <a:t>T-</a:t>
            </a:r>
            <a:r>
              <a:rPr lang="en-US" sz="1000" b="0" dirty="0" err="1">
                <a:latin typeface="Arial" panose="020B0604020202020204" pitchFamily="34" charset="0"/>
                <a:cs typeface="Arial" panose="020B0604020202020204" pitchFamily="34" charset="0"/>
              </a:rPr>
              <a:t>DXd</a:t>
            </a:r>
            <a:r>
              <a:rPr lang="en-US" sz="1000" b="0" dirty="0">
                <a:latin typeface="Arial" panose="020B0604020202020204" pitchFamily="34" charset="0"/>
                <a:cs typeface="Arial" panose="020B0604020202020204" pitchFamily="34" charset="0"/>
              </a:rPr>
              <a:t> demonstrated strong efficacy in all clinical subgroups analyzed. Further exploration of both clinical and molecular variables to determine biomarkers of efficacy may be warranted.</a:t>
            </a:r>
          </a:p>
          <a:p>
            <a:r>
              <a:rPr lang="en-US" sz="1000" b="1" dirty="0">
                <a:latin typeface="Arial" panose="020B0604020202020204" pitchFamily="34" charset="0"/>
                <a:cs typeface="Arial" panose="020B0604020202020204" pitchFamily="34" charset="0"/>
              </a:rPr>
              <a:t>Clinical trial information: NCT03248492.</a:t>
            </a:r>
          </a:p>
        </p:txBody>
      </p:sp>
      <p:sp>
        <p:nvSpPr>
          <p:cNvPr id="4" name="Foliennummernplatzhalter 3"/>
          <p:cNvSpPr>
            <a:spLocks noGrp="1"/>
          </p:cNvSpPr>
          <p:nvPr>
            <p:ph type="sldNum" sz="quarter" idx="5"/>
          </p:nvPr>
        </p:nvSpPr>
        <p:spPr/>
        <p:txBody>
          <a:bodyPr/>
          <a:lstStyle/>
          <a:p>
            <a:fld id="{FC202E6E-A867-8D48-B3FD-AE8B73CEE2BA}" type="slidenum">
              <a:rPr lang="en-US" smtClean="0"/>
              <a:t>68</a:t>
            </a:fld>
            <a:endParaRPr lang="en-US" dirty="0"/>
          </a:p>
        </p:txBody>
      </p:sp>
    </p:spTree>
    <p:extLst>
      <p:ext uri="{BB962C8B-B14F-4D97-AF65-F5344CB8AC3E}">
        <p14:creationId xmlns:p14="http://schemas.microsoft.com/office/powerpoint/2010/main" val="25399512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69</a:t>
            </a:fld>
            <a:endParaRPr lang="en-US"/>
          </a:p>
        </p:txBody>
      </p:sp>
    </p:spTree>
    <p:extLst>
      <p:ext uri="{BB962C8B-B14F-4D97-AF65-F5344CB8AC3E}">
        <p14:creationId xmlns:p14="http://schemas.microsoft.com/office/powerpoint/2010/main" val="3073921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7</a:t>
            </a:fld>
            <a:endParaRPr lang="en-US"/>
          </a:p>
        </p:txBody>
      </p:sp>
    </p:spTree>
    <p:extLst>
      <p:ext uri="{BB962C8B-B14F-4D97-AF65-F5344CB8AC3E}">
        <p14:creationId xmlns:p14="http://schemas.microsoft.com/office/powerpoint/2010/main" val="25278095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70</a:t>
            </a:fld>
            <a:endParaRPr lang="en-US"/>
          </a:p>
        </p:txBody>
      </p:sp>
    </p:spTree>
    <p:extLst>
      <p:ext uri="{BB962C8B-B14F-4D97-AF65-F5344CB8AC3E}">
        <p14:creationId xmlns:p14="http://schemas.microsoft.com/office/powerpoint/2010/main" val="5842661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71</a:t>
            </a:fld>
            <a:endParaRPr lang="en-US"/>
          </a:p>
        </p:txBody>
      </p:sp>
    </p:spTree>
    <p:extLst>
      <p:ext uri="{BB962C8B-B14F-4D97-AF65-F5344CB8AC3E}">
        <p14:creationId xmlns:p14="http://schemas.microsoft.com/office/powerpoint/2010/main" val="3948901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72</a:t>
            </a:fld>
            <a:endParaRPr lang="en-US"/>
          </a:p>
        </p:txBody>
      </p:sp>
    </p:spTree>
    <p:extLst>
      <p:ext uri="{BB962C8B-B14F-4D97-AF65-F5344CB8AC3E}">
        <p14:creationId xmlns:p14="http://schemas.microsoft.com/office/powerpoint/2010/main" val="28839278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73</a:t>
            </a:fld>
            <a:endParaRPr lang="en-US"/>
          </a:p>
        </p:txBody>
      </p:sp>
    </p:spTree>
    <p:extLst>
      <p:ext uri="{BB962C8B-B14F-4D97-AF65-F5344CB8AC3E}">
        <p14:creationId xmlns:p14="http://schemas.microsoft.com/office/powerpoint/2010/main" val="9140469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74</a:t>
            </a:fld>
            <a:endParaRPr lang="en-US"/>
          </a:p>
        </p:txBody>
      </p:sp>
    </p:spTree>
    <p:extLst>
      <p:ext uri="{BB962C8B-B14F-4D97-AF65-F5344CB8AC3E}">
        <p14:creationId xmlns:p14="http://schemas.microsoft.com/office/powerpoint/2010/main" val="34171531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75</a:t>
            </a:fld>
            <a:endParaRPr lang="en-US"/>
          </a:p>
        </p:txBody>
      </p:sp>
    </p:spTree>
    <p:extLst>
      <p:ext uri="{BB962C8B-B14F-4D97-AF65-F5344CB8AC3E}">
        <p14:creationId xmlns:p14="http://schemas.microsoft.com/office/powerpoint/2010/main" val="1410779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8</a:t>
            </a:fld>
            <a:endParaRPr lang="en-US"/>
          </a:p>
        </p:txBody>
      </p:sp>
    </p:spTree>
    <p:extLst>
      <p:ext uri="{BB962C8B-B14F-4D97-AF65-F5344CB8AC3E}">
        <p14:creationId xmlns:p14="http://schemas.microsoft.com/office/powerpoint/2010/main" val="15793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C202E6E-A867-8D48-B3FD-AE8B73CEE2BA}" type="slidenum">
              <a:rPr lang="en-US" smtClean="0"/>
              <a:t>9</a:t>
            </a:fld>
            <a:endParaRPr lang="en-US"/>
          </a:p>
        </p:txBody>
      </p:sp>
    </p:spTree>
    <p:extLst>
      <p:ext uri="{BB962C8B-B14F-4D97-AF65-F5344CB8AC3E}">
        <p14:creationId xmlns:p14="http://schemas.microsoft.com/office/powerpoint/2010/main" val="2676940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6134" y="273372"/>
            <a:ext cx="8280400" cy="476136"/>
          </a:xfrm>
        </p:spPr>
        <p:txBody>
          <a:bodyPr/>
          <a:lstStyle>
            <a:lvl1pPr>
              <a:defRPr sz="2000"/>
            </a:lvl1pPr>
          </a:lstStyle>
          <a:p>
            <a:r>
              <a:rPr lang="en-US" dirty="0"/>
              <a:t>Click to edit Master title style</a:t>
            </a:r>
          </a:p>
        </p:txBody>
      </p:sp>
      <p:sp>
        <p:nvSpPr>
          <p:cNvPr id="3" name="Content Placeholder 2"/>
          <p:cNvSpPr>
            <a:spLocks noGrp="1"/>
          </p:cNvSpPr>
          <p:nvPr>
            <p:ph idx="1" hasCustomPrompt="1"/>
          </p:nvPr>
        </p:nvSpPr>
        <p:spPr>
          <a:xfrm>
            <a:off x="436134" y="1393248"/>
            <a:ext cx="8280400" cy="3246607"/>
          </a:xfrm>
        </p:spPr>
        <p:txBody>
          <a:bodyPr/>
          <a:lstStyle>
            <a:lvl1pPr>
              <a:spcBef>
                <a:spcPts val="600"/>
              </a:spcBef>
              <a:buClr>
                <a:srgbClr val="197812"/>
              </a:buClr>
              <a:defRPr sz="1400"/>
            </a:lvl1pPr>
            <a:lvl2pPr>
              <a:spcBef>
                <a:spcPts val="600"/>
              </a:spcBef>
              <a:buClr>
                <a:srgbClr val="197812"/>
              </a:buClr>
              <a:defRPr sz="1200"/>
            </a:lvl2pPr>
            <a:lvl3pPr>
              <a:spcBef>
                <a:spcPts val="600"/>
              </a:spcBef>
              <a:buClr>
                <a:srgbClr val="197812"/>
              </a:buClr>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p:txBody>
      </p:sp>
      <p:sp>
        <p:nvSpPr>
          <p:cNvPr id="4" name="Footer Placeholder 3">
            <a:extLst>
              <a:ext uri="{FF2B5EF4-FFF2-40B4-BE49-F238E27FC236}">
                <a16:creationId xmlns:a16="http://schemas.microsoft.com/office/drawing/2014/main" id="{D4937811-B8E5-8345-89BB-216B12A7D2D5}"/>
              </a:ext>
            </a:extLst>
          </p:cNvPr>
          <p:cNvSpPr>
            <a:spLocks noGrp="1"/>
          </p:cNvSpPr>
          <p:nvPr>
            <p:ph type="ftr" sz="quarter" idx="3"/>
          </p:nvPr>
        </p:nvSpPr>
        <p:spPr>
          <a:xfrm>
            <a:off x="435530" y="4843038"/>
            <a:ext cx="8280399" cy="228423"/>
          </a:xfrm>
          <a:prstGeom prst="rect">
            <a:avLst/>
          </a:prstGeom>
        </p:spPr>
        <p:txBody>
          <a:bodyPr vert="horz" lIns="0" tIns="45720" rIns="91440" bIns="45720" rtlCol="0" anchor="t"/>
          <a:lstStyle>
            <a:lvl1pPr algn="l">
              <a:defRPr sz="800">
                <a:solidFill>
                  <a:schemeClr val="tx1"/>
                </a:solidFill>
              </a:defRPr>
            </a:lvl1pPr>
          </a:lstStyle>
          <a:p>
            <a:endParaRPr lang="en-GB" dirty="0"/>
          </a:p>
        </p:txBody>
      </p:sp>
      <p:sp>
        <p:nvSpPr>
          <p:cNvPr id="5" name="Action Button: Home 10">
            <a:hlinkClick r:id="rId2" action="ppaction://hlinksldjump" highlightClick="1"/>
            <a:extLst>
              <a:ext uri="{FF2B5EF4-FFF2-40B4-BE49-F238E27FC236}">
                <a16:creationId xmlns:a16="http://schemas.microsoft.com/office/drawing/2014/main" id="{C3CBB31E-D7DE-4E27-8163-FFA12AFAE982}"/>
              </a:ext>
            </a:extLst>
          </p:cNvPr>
          <p:cNvSpPr/>
          <p:nvPr userDrawn="1"/>
        </p:nvSpPr>
        <p:spPr bwMode="auto">
          <a:xfrm>
            <a:off x="8848103" y="39756"/>
            <a:ext cx="252896" cy="251981"/>
          </a:xfrm>
          <a:prstGeom prst="actionButtonHome">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a:ln>
                <a:noFill/>
              </a:ln>
              <a:solidFill>
                <a:schemeClr val="bg1"/>
              </a:solidFill>
              <a:effectLst/>
              <a:latin typeface="Arial" charset="0"/>
            </a:endParaRPr>
          </a:p>
        </p:txBody>
      </p:sp>
      <p:sp>
        <p:nvSpPr>
          <p:cNvPr id="23" name="Subtitle 2">
            <a:extLst>
              <a:ext uri="{FF2B5EF4-FFF2-40B4-BE49-F238E27FC236}">
                <a16:creationId xmlns:a16="http://schemas.microsoft.com/office/drawing/2014/main" id="{BD37F101-E4FE-4CBC-A1ED-A3086EDE4438}"/>
              </a:ext>
            </a:extLst>
          </p:cNvPr>
          <p:cNvSpPr>
            <a:spLocks noGrp="1"/>
          </p:cNvSpPr>
          <p:nvPr>
            <p:ph type="subTitle" idx="12" hasCustomPrompt="1"/>
          </p:nvPr>
        </p:nvSpPr>
        <p:spPr>
          <a:xfrm>
            <a:off x="436134" y="730053"/>
            <a:ext cx="8280400" cy="353808"/>
          </a:xfrm>
        </p:spPr>
        <p:txBody>
          <a:bodyPr anchor="ctr"/>
          <a:lstStyle>
            <a:lvl1pPr marL="0" indent="0" algn="l">
              <a:buNone/>
              <a:defRPr sz="1800"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Master subtitle style</a:t>
            </a:r>
          </a:p>
        </p:txBody>
      </p:sp>
      <p:sp>
        <p:nvSpPr>
          <p:cNvPr id="24" name="Foliennummernplatzhalter 15">
            <a:extLst>
              <a:ext uri="{FF2B5EF4-FFF2-40B4-BE49-F238E27FC236}">
                <a16:creationId xmlns:a16="http://schemas.microsoft.com/office/drawing/2014/main" id="{E07B8280-920D-4338-8C96-C98934F7A7C6}"/>
              </a:ext>
            </a:extLst>
          </p:cNvPr>
          <p:cNvSpPr>
            <a:spLocks noGrp="1"/>
          </p:cNvSpPr>
          <p:nvPr>
            <p:ph type="sldNum" sz="quarter" idx="4"/>
          </p:nvPr>
        </p:nvSpPr>
        <p:spPr>
          <a:xfrm>
            <a:off x="13525" y="4821432"/>
            <a:ext cx="395999" cy="228423"/>
          </a:xfrm>
          <a:prstGeom prst="rect">
            <a:avLst/>
          </a:prstGeom>
        </p:spPr>
        <p:txBody>
          <a:bodyPr anchor="b"/>
          <a:lstStyle>
            <a:lvl1pPr>
              <a:defRPr sz="800"/>
            </a:lvl1pPr>
          </a:lstStyle>
          <a:p>
            <a:fld id="{3C4F54F3-C349-4609-AFEE-01462D5C7942}" type="slidenum">
              <a:rPr lang="en-GB" smtClean="0"/>
              <a:pPr/>
              <a:t>‹Nr.›</a:t>
            </a:fld>
            <a:endParaRPr lang="en-GB" dirty="0"/>
          </a:p>
        </p:txBody>
      </p:sp>
    </p:spTree>
    <p:extLst>
      <p:ext uri="{BB962C8B-B14F-4D97-AF65-F5344CB8AC3E}">
        <p14:creationId xmlns:p14="http://schemas.microsoft.com/office/powerpoint/2010/main" val="2667310127"/>
      </p:ext>
    </p:extLst>
  </p:cSld>
  <p:clrMapOvr>
    <a:masterClrMapping/>
  </p:clrMapOvr>
  <p:hf hdr="0" dt="0"/>
  <p:extLst>
    <p:ext uri="{DCECCB84-F9BA-43D5-87BE-67443E8EF086}">
      <p15:sldGuideLst xmlns:p15="http://schemas.microsoft.com/office/powerpoint/2012/main">
        <p15:guide id="1" pos="272" userDrawn="1">
          <p15:clr>
            <a:srgbClr val="FBAE40"/>
          </p15:clr>
        </p15:guide>
        <p15:guide id="2" pos="5488" userDrawn="1">
          <p15:clr>
            <a:srgbClr val="FBAE40"/>
          </p15:clr>
        </p15:guide>
        <p15:guide id="3" orient="horz" pos="872" userDrawn="1">
          <p15:clr>
            <a:srgbClr val="FBAE40"/>
          </p15:clr>
        </p15:guide>
        <p15:guide id="4" orient="horz" pos="3049" userDrawn="1">
          <p15:clr>
            <a:srgbClr val="FBAE40"/>
          </p15:clr>
        </p15:guide>
        <p15:guide id="5" orient="horz" pos="622" userDrawn="1">
          <p15:clr>
            <a:srgbClr val="FBAE40"/>
          </p15:clr>
        </p15:guide>
        <p15:guide id="6" orient="horz" pos="37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08000"/>
            <a:ext cx="8856000" cy="4941000"/>
          </a:xfrm>
          <a:prstGeom prst="rect">
            <a:avLst/>
          </a:prstGeom>
          <a:solidFill>
            <a:srgbClr val="004D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13" name="Title 8"/>
          <p:cNvSpPr>
            <a:spLocks noGrp="1"/>
          </p:cNvSpPr>
          <p:nvPr>
            <p:ph type="title" hasCustomPrompt="1"/>
          </p:nvPr>
        </p:nvSpPr>
        <p:spPr>
          <a:xfrm>
            <a:off x="216007" y="144779"/>
            <a:ext cx="8765651" cy="379587"/>
          </a:xfrm>
          <a:prstGeom prst="rect">
            <a:avLst/>
          </a:prstGeom>
        </p:spPr>
        <p:txBody>
          <a:bodyPr vert="horz"/>
          <a:lstStyle>
            <a:lvl1pPr algn="l">
              <a:defRPr sz="1800" b="1" baseline="0">
                <a:solidFill>
                  <a:schemeClr val="bg1"/>
                </a:solidFill>
                <a:latin typeface="Arial" pitchFamily="34" charset="0"/>
                <a:cs typeface="Arial" pitchFamily="34" charset="0"/>
              </a:defRPr>
            </a:lvl1pPr>
          </a:lstStyle>
          <a:p>
            <a:r>
              <a:rPr lang="en-GB" noProof="0" dirty="0"/>
              <a:t>Click to add divider title</a:t>
            </a:r>
          </a:p>
        </p:txBody>
      </p:sp>
    </p:spTree>
    <p:extLst>
      <p:ext uri="{BB962C8B-B14F-4D97-AF65-F5344CB8AC3E}">
        <p14:creationId xmlns:p14="http://schemas.microsoft.com/office/powerpoint/2010/main" val="2347665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08000"/>
            <a:ext cx="8856000" cy="4941000"/>
          </a:xfrm>
          <a:prstGeom prst="rect">
            <a:avLst/>
          </a:prstGeom>
          <a:solidFill>
            <a:srgbClr val="3F44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GB" sz="1350"/>
          </a:p>
        </p:txBody>
      </p:sp>
      <p:sp>
        <p:nvSpPr>
          <p:cNvPr id="13" name="Title 8"/>
          <p:cNvSpPr>
            <a:spLocks noGrp="1"/>
          </p:cNvSpPr>
          <p:nvPr>
            <p:ph type="title" hasCustomPrompt="1"/>
          </p:nvPr>
        </p:nvSpPr>
        <p:spPr>
          <a:xfrm>
            <a:off x="216007" y="144779"/>
            <a:ext cx="8765651" cy="379587"/>
          </a:xfrm>
          <a:prstGeom prst="rect">
            <a:avLst/>
          </a:prstGeom>
        </p:spPr>
        <p:txBody>
          <a:bodyPr vert="horz"/>
          <a:lstStyle>
            <a:lvl1pPr algn="l">
              <a:defRPr sz="2000" b="1" baseline="0">
                <a:solidFill>
                  <a:srgbClr val="FFFFFF"/>
                </a:solidFill>
                <a:latin typeface="Arial" pitchFamily="34" charset="0"/>
                <a:cs typeface="Arial" pitchFamily="34" charset="0"/>
              </a:defRPr>
            </a:lvl1pPr>
          </a:lstStyle>
          <a:p>
            <a:r>
              <a:rPr lang="en-GB" noProof="0" dirty="0"/>
              <a:t>Click to add divider title</a:t>
            </a:r>
          </a:p>
        </p:txBody>
      </p:sp>
      <p:sp>
        <p:nvSpPr>
          <p:cNvPr id="6" name="Subtitle 2"/>
          <p:cNvSpPr>
            <a:spLocks noGrp="1"/>
          </p:cNvSpPr>
          <p:nvPr>
            <p:ph type="subTitle" idx="10" hasCustomPrompt="1"/>
          </p:nvPr>
        </p:nvSpPr>
        <p:spPr>
          <a:xfrm>
            <a:off x="237067" y="720865"/>
            <a:ext cx="8765651" cy="324000"/>
          </a:xfrm>
          <a:prstGeom prst="rect">
            <a:avLst/>
          </a:prstGeom>
        </p:spPr>
        <p:txBody>
          <a:bodyPr/>
          <a:lstStyle>
            <a:lvl1pPr marL="0" indent="0" algn="l">
              <a:lnSpc>
                <a:spcPct val="100000"/>
              </a:lnSpc>
              <a:spcBef>
                <a:spcPts val="0"/>
              </a:spcBef>
              <a:buNone/>
              <a:defRPr sz="1800" b="1">
                <a:solidFill>
                  <a:srgbClr val="FFFFFF"/>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dirty="0"/>
              <a:t>Click to add subtitle</a:t>
            </a:r>
          </a:p>
        </p:txBody>
      </p:sp>
      <p:sp>
        <p:nvSpPr>
          <p:cNvPr id="8" name="Text Placeholder 3"/>
          <p:cNvSpPr>
            <a:spLocks noGrp="1"/>
          </p:cNvSpPr>
          <p:nvPr>
            <p:ph type="body" sz="quarter" idx="11"/>
          </p:nvPr>
        </p:nvSpPr>
        <p:spPr>
          <a:xfrm>
            <a:off x="237600" y="4631312"/>
            <a:ext cx="4086000" cy="291077"/>
          </a:xfrm>
          <a:prstGeom prst="rect">
            <a:avLst/>
          </a:prstGeom>
        </p:spPr>
        <p:txBody>
          <a:bodyPr vert="horz" anchor="ctr"/>
          <a:lstStyle>
            <a:lvl1pPr marL="0" indent="0" algn="l">
              <a:spcBef>
                <a:spcPts val="0"/>
              </a:spcBef>
              <a:buNone/>
              <a:defRPr sz="1050" baseline="0">
                <a:solidFill>
                  <a:srgbClr val="FFFFFF"/>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dirty="0"/>
              <a:t>Click to edit Master text styles</a:t>
            </a:r>
          </a:p>
        </p:txBody>
      </p:sp>
    </p:spTree>
    <p:extLst>
      <p:ext uri="{BB962C8B-B14F-4D97-AF65-F5344CB8AC3E}">
        <p14:creationId xmlns:p14="http://schemas.microsoft.com/office/powerpoint/2010/main" val="127597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86ADEA-4435-4640-9919-7F8AA2322251}"/>
              </a:ext>
            </a:extLst>
          </p:cNvPr>
          <p:cNvSpPr>
            <a:spLocks noGrp="1"/>
          </p:cNvSpPr>
          <p:nvPr>
            <p:ph type="ctrTitle" hasCustomPrompt="1"/>
          </p:nvPr>
        </p:nvSpPr>
        <p:spPr>
          <a:xfrm>
            <a:off x="457199" y="783405"/>
            <a:ext cx="5544589" cy="1102519"/>
          </a:xfrm>
        </p:spPr>
        <p:txBody>
          <a:bodyPr/>
          <a:lstStyle>
            <a:lvl1pPr algn="l">
              <a:defRPr sz="3200" b="1">
                <a:solidFill>
                  <a:schemeClr val="tx1"/>
                </a:solidFill>
              </a:defRPr>
            </a:lvl1pPr>
          </a:lstStyle>
          <a:p>
            <a:r>
              <a:rPr lang="en-US" dirty="0"/>
              <a:t>Master title style</a:t>
            </a:r>
          </a:p>
        </p:txBody>
      </p:sp>
      <p:sp>
        <p:nvSpPr>
          <p:cNvPr id="10" name="Subtitle 2">
            <a:extLst>
              <a:ext uri="{FF2B5EF4-FFF2-40B4-BE49-F238E27FC236}">
                <a16:creationId xmlns:a16="http://schemas.microsoft.com/office/drawing/2014/main" id="{43EC0768-2A25-9046-A05A-47F0485368C6}"/>
              </a:ext>
            </a:extLst>
          </p:cNvPr>
          <p:cNvSpPr>
            <a:spLocks noGrp="1"/>
          </p:cNvSpPr>
          <p:nvPr>
            <p:ph type="subTitle" idx="1" hasCustomPrompt="1"/>
          </p:nvPr>
        </p:nvSpPr>
        <p:spPr>
          <a:xfrm>
            <a:off x="457200" y="1962188"/>
            <a:ext cx="5544588" cy="427052"/>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Master subtitle style</a:t>
            </a:r>
          </a:p>
        </p:txBody>
      </p:sp>
      <p:pic>
        <p:nvPicPr>
          <p:cNvPr id="17" name="Picture 16">
            <a:extLst>
              <a:ext uri="{FF2B5EF4-FFF2-40B4-BE49-F238E27FC236}">
                <a16:creationId xmlns:a16="http://schemas.microsoft.com/office/drawing/2014/main" id="{97ED6794-D12D-6B4D-936D-534971C8156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24002" y="4764414"/>
            <a:ext cx="649117" cy="251460"/>
          </a:xfrm>
          <a:prstGeom prst="rect">
            <a:avLst/>
          </a:prstGeom>
        </p:spPr>
      </p:pic>
      <p:pic>
        <p:nvPicPr>
          <p:cNvPr id="22" name="Picture 21" descr="MSD_AZ_lockup_col.png">
            <a:extLst>
              <a:ext uri="{FF2B5EF4-FFF2-40B4-BE49-F238E27FC236}">
                <a16:creationId xmlns:a16="http://schemas.microsoft.com/office/drawing/2014/main" id="{BA30579B-5A75-7040-81D1-728F256D85CD}"/>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414241" y="4801553"/>
            <a:ext cx="494745" cy="211221"/>
          </a:xfrm>
          <a:prstGeom prst="rect">
            <a:avLst/>
          </a:prstGeom>
        </p:spPr>
      </p:pic>
      <p:pic>
        <p:nvPicPr>
          <p:cNvPr id="23" name="Picture 22" descr="MSD_AZ_lockup_col.png">
            <a:extLst>
              <a:ext uri="{FF2B5EF4-FFF2-40B4-BE49-F238E27FC236}">
                <a16:creationId xmlns:a16="http://schemas.microsoft.com/office/drawing/2014/main" id="{211E57E1-3E2D-7546-A575-C0A723993992}"/>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a:xfrm>
            <a:off x="1125782" y="4776688"/>
            <a:ext cx="800556" cy="23323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B5E23005-D17C-0C40-84E3-59320D9C8B58}"/>
              </a:ext>
            </a:extLst>
          </p:cNvPr>
          <p:cNvSpPr>
            <a:spLocks noGrp="1"/>
          </p:cNvSpPr>
          <p:nvPr>
            <p:ph type="sldNum" sz="quarter" idx="16"/>
          </p:nvPr>
        </p:nvSpPr>
        <p:spPr>
          <a:xfrm>
            <a:off x="8686800" y="45675"/>
            <a:ext cx="457200" cy="274637"/>
          </a:xfrm>
          <a:prstGeom prst="rect">
            <a:avLst/>
          </a:prstGeom>
        </p:spPr>
        <p:txBody>
          <a:bodyPr/>
          <a:lstStyle/>
          <a:p>
            <a:pPr>
              <a:spcBef>
                <a:spcPct val="20000"/>
              </a:spcBef>
              <a:buFont typeface="Arial"/>
              <a:buNone/>
            </a:pPr>
            <a:fld id="{BFE6340D-1CB3-0241-AE50-A895FD466CC9}" type="slidenum">
              <a:rPr lang="en-GB" smtClean="0"/>
              <a:pPr>
                <a:spcBef>
                  <a:spcPct val="20000"/>
                </a:spcBef>
                <a:buFont typeface="Arial"/>
                <a:buNone/>
              </a:pPr>
              <a:t>‹Nr.›</a:t>
            </a:fld>
            <a:endParaRPr lang="en-GB" dirty="0"/>
          </a:p>
        </p:txBody>
      </p:sp>
    </p:spTree>
    <p:extLst>
      <p:ext uri="{BB962C8B-B14F-4D97-AF65-F5344CB8AC3E}">
        <p14:creationId xmlns:p14="http://schemas.microsoft.com/office/powerpoint/2010/main" val="2730347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937811-B8E5-8345-89BB-216B12A7D2D5}"/>
              </a:ext>
            </a:extLst>
          </p:cNvPr>
          <p:cNvSpPr>
            <a:spLocks noGrp="1"/>
          </p:cNvSpPr>
          <p:nvPr>
            <p:ph type="ftr" sz="quarter" idx="3"/>
          </p:nvPr>
        </p:nvSpPr>
        <p:spPr>
          <a:xfrm>
            <a:off x="441298" y="4877710"/>
            <a:ext cx="8275647" cy="228423"/>
          </a:xfrm>
          <a:prstGeom prst="rect">
            <a:avLst/>
          </a:prstGeom>
        </p:spPr>
        <p:txBody>
          <a:bodyPr vert="horz" lIns="0" tIns="45720" rIns="91440" bIns="45720" rtlCol="0" anchor="t"/>
          <a:lstStyle>
            <a:lvl1pPr algn="l">
              <a:defRPr sz="800">
                <a:solidFill>
                  <a:schemeClr val="tx1"/>
                </a:solidFill>
              </a:defRPr>
            </a:lvl1pPr>
          </a:lstStyle>
          <a:p>
            <a:endParaRPr lang="en-GB" dirty="0"/>
          </a:p>
        </p:txBody>
      </p:sp>
      <p:sp>
        <p:nvSpPr>
          <p:cNvPr id="5" name="Action Button: Home 10">
            <a:hlinkClick r:id="rId2" action="ppaction://hlinksldjump" highlightClick="1"/>
            <a:extLst>
              <a:ext uri="{FF2B5EF4-FFF2-40B4-BE49-F238E27FC236}">
                <a16:creationId xmlns:a16="http://schemas.microsoft.com/office/drawing/2014/main" id="{C3CBB31E-D7DE-4E27-8163-FFA12AFAE982}"/>
              </a:ext>
            </a:extLst>
          </p:cNvPr>
          <p:cNvSpPr/>
          <p:nvPr userDrawn="1"/>
        </p:nvSpPr>
        <p:spPr bwMode="auto">
          <a:xfrm>
            <a:off x="8848103" y="39756"/>
            <a:ext cx="252896" cy="251981"/>
          </a:xfrm>
          <a:prstGeom prst="actionButtonHome">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a:ln>
                <a:noFill/>
              </a:ln>
              <a:solidFill>
                <a:schemeClr val="bg1"/>
              </a:solidFill>
              <a:effectLst/>
              <a:latin typeface="Arial" charset="0"/>
            </a:endParaRPr>
          </a:p>
        </p:txBody>
      </p:sp>
      <p:sp>
        <p:nvSpPr>
          <p:cNvPr id="24" name="Foliennummernplatzhalter 15">
            <a:extLst>
              <a:ext uri="{FF2B5EF4-FFF2-40B4-BE49-F238E27FC236}">
                <a16:creationId xmlns:a16="http://schemas.microsoft.com/office/drawing/2014/main" id="{E07B8280-920D-4338-8C96-C98934F7A7C6}"/>
              </a:ext>
            </a:extLst>
          </p:cNvPr>
          <p:cNvSpPr>
            <a:spLocks noGrp="1"/>
          </p:cNvSpPr>
          <p:nvPr>
            <p:ph type="sldNum" sz="quarter" idx="4"/>
          </p:nvPr>
        </p:nvSpPr>
        <p:spPr>
          <a:xfrm>
            <a:off x="41583" y="4851770"/>
            <a:ext cx="395999" cy="228423"/>
          </a:xfrm>
          <a:prstGeom prst="rect">
            <a:avLst/>
          </a:prstGeom>
        </p:spPr>
        <p:txBody>
          <a:bodyPr anchor="b"/>
          <a:lstStyle>
            <a:lvl1pPr>
              <a:defRPr sz="800"/>
            </a:lvl1pPr>
          </a:lstStyle>
          <a:p>
            <a:fld id="{3C4F54F3-C349-4609-AFEE-01462D5C7942}" type="slidenum">
              <a:rPr lang="en-GB" smtClean="0"/>
              <a:pPr/>
              <a:t>‹Nr.›</a:t>
            </a:fld>
            <a:endParaRPr lang="en-GB" dirty="0"/>
          </a:p>
        </p:txBody>
      </p:sp>
    </p:spTree>
    <p:extLst>
      <p:ext uri="{BB962C8B-B14F-4D97-AF65-F5344CB8AC3E}">
        <p14:creationId xmlns:p14="http://schemas.microsoft.com/office/powerpoint/2010/main" val="3107950129"/>
      </p:ext>
    </p:extLst>
  </p:cSld>
  <p:clrMapOvr>
    <a:masterClrMapping/>
  </p:clrMapOvr>
  <p:hf hdr="0" dt="0"/>
  <p:extLst>
    <p:ext uri="{DCECCB84-F9BA-43D5-87BE-67443E8EF086}">
      <p15:sldGuideLst xmlns:p15="http://schemas.microsoft.com/office/powerpoint/2012/main">
        <p15:guide id="1" pos="272">
          <p15:clr>
            <a:srgbClr val="FBAE40"/>
          </p15:clr>
        </p15:guide>
        <p15:guide id="2" pos="5488">
          <p15:clr>
            <a:srgbClr val="FBAE40"/>
          </p15:clr>
        </p15:guide>
        <p15:guide id="3" orient="horz" pos="826" userDrawn="1">
          <p15:clr>
            <a:srgbClr val="FBAE40"/>
          </p15:clr>
        </p15:guide>
        <p15:guide id="4" orient="horz" pos="3072" userDrawn="1">
          <p15:clr>
            <a:srgbClr val="FBAE40"/>
          </p15:clr>
        </p15:guide>
        <p15:guide id="5" orient="horz" pos="2935"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3372"/>
            <a:ext cx="8229600" cy="476136"/>
          </a:xfrm>
          <a:prstGeom prst="rect">
            <a:avLst/>
          </a:prstGeom>
        </p:spPr>
        <p:txBody>
          <a:bodyPr vert="horz" lIns="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236663"/>
            <a:ext cx="8229600" cy="3011487"/>
          </a:xfrm>
          <a:prstGeom prst="rect">
            <a:avLst/>
          </a:prstGeom>
        </p:spPr>
        <p:txBody>
          <a:bodyPr vert="horz" lIns="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6" name="Footer Placeholder 3">
            <a:extLst>
              <a:ext uri="{FF2B5EF4-FFF2-40B4-BE49-F238E27FC236}">
                <a16:creationId xmlns:a16="http://schemas.microsoft.com/office/drawing/2014/main" id="{8E542FE5-D0BF-409E-9989-D227741DC47E}"/>
              </a:ext>
            </a:extLst>
          </p:cNvPr>
          <p:cNvSpPr>
            <a:spLocks noGrp="1"/>
          </p:cNvSpPr>
          <p:nvPr>
            <p:ph type="ftr" sz="quarter" idx="3"/>
          </p:nvPr>
        </p:nvSpPr>
        <p:spPr>
          <a:xfrm>
            <a:off x="457201" y="4490447"/>
            <a:ext cx="8229600" cy="473281"/>
          </a:xfrm>
          <a:prstGeom prst="rect">
            <a:avLst/>
          </a:prstGeom>
        </p:spPr>
        <p:txBody>
          <a:bodyPr vert="horz" lIns="0" tIns="45720" rIns="91440" bIns="45720" rtlCol="0" anchor="t"/>
          <a:lstStyle>
            <a:lvl1pPr algn="l">
              <a:defRPr sz="800">
                <a:solidFill>
                  <a:schemeClr val="tx1"/>
                </a:solidFill>
              </a:defRPr>
            </a:lvl1pPr>
          </a:lstStyle>
          <a:p>
            <a:endParaRPr lang="en-GB" dirty="0"/>
          </a:p>
        </p:txBody>
      </p:sp>
      <p:sp>
        <p:nvSpPr>
          <p:cNvPr id="17" name="Foliennummernplatzhalter 15">
            <a:extLst>
              <a:ext uri="{FF2B5EF4-FFF2-40B4-BE49-F238E27FC236}">
                <a16:creationId xmlns:a16="http://schemas.microsoft.com/office/drawing/2014/main" id="{EBBC4A37-B438-4461-857A-5D06196E1344}"/>
              </a:ext>
            </a:extLst>
          </p:cNvPr>
          <p:cNvSpPr>
            <a:spLocks noGrp="1"/>
          </p:cNvSpPr>
          <p:nvPr>
            <p:ph type="sldNum" sz="quarter" idx="4"/>
          </p:nvPr>
        </p:nvSpPr>
        <p:spPr>
          <a:xfrm>
            <a:off x="61199" y="4747728"/>
            <a:ext cx="395999" cy="216000"/>
          </a:xfrm>
          <a:prstGeom prst="rect">
            <a:avLst/>
          </a:prstGeom>
        </p:spPr>
        <p:txBody>
          <a:bodyPr/>
          <a:lstStyle>
            <a:lvl1pPr>
              <a:defRPr sz="800"/>
            </a:lvl1pPr>
          </a:lstStyle>
          <a:p>
            <a:fld id="{3C4F54F3-C349-4609-AFEE-01462D5C7942}" type="slidenum">
              <a:rPr lang="en-GB" smtClean="0"/>
              <a:pPr/>
              <a:t>‹Nr.›</a:t>
            </a:fld>
            <a:endParaRPr lang="en-GB" dirty="0"/>
          </a:p>
        </p:txBody>
      </p:sp>
    </p:spTree>
    <p:extLst>
      <p:ext uri="{BB962C8B-B14F-4D97-AF65-F5344CB8AC3E}">
        <p14:creationId xmlns:p14="http://schemas.microsoft.com/office/powerpoint/2010/main" val="4029578046"/>
      </p:ext>
    </p:extLst>
  </p:cSld>
  <p:clrMap bg1="lt1" tx1="dk1" bg2="lt2" tx2="dk2" accent1="accent1" accent2="accent2" accent3="accent3" accent4="accent4" accent5="accent5" accent6="accent6" hlink="hlink" folHlink="folHlink"/>
  <p:sldLayoutIdLst>
    <p:sldLayoutId id="2147483650" r:id="rId1"/>
    <p:sldLayoutId id="2147483678" r:id="rId2"/>
    <p:sldLayoutId id="2147483679" r:id="rId3"/>
    <p:sldLayoutId id="2147483657" r:id="rId4"/>
    <p:sldLayoutId id="2147483671" r:id="rId5"/>
    <p:sldLayoutId id="2147483680" r:id="rId6"/>
  </p:sldLayoutIdLst>
  <p:hf sldNum="0" hdr="0" dt="0"/>
  <p:txStyles>
    <p:titleStyle>
      <a:lvl1pPr algn="l" defTabSz="457200" rtl="0" eaLnBrk="1" latinLnBrk="0" hangingPunct="1">
        <a:lnSpc>
          <a:spcPct val="90000"/>
        </a:lnSpc>
        <a:spcBef>
          <a:spcPct val="0"/>
        </a:spcBef>
        <a:buNone/>
        <a:defRPr sz="2000" b="1" kern="1200">
          <a:solidFill>
            <a:schemeClr val="tx1"/>
          </a:solidFill>
          <a:latin typeface="+mn-lt"/>
          <a:ea typeface="+mj-ea"/>
          <a:cs typeface="Open Sans"/>
        </a:defRPr>
      </a:lvl1pPr>
    </p:titleStyle>
    <p:bodyStyle>
      <a:lvl1pPr marL="228600" indent="-228600" algn="l" defTabSz="457200" rtl="0" eaLnBrk="1" latinLnBrk="0" hangingPunct="1">
        <a:spcBef>
          <a:spcPts val="600"/>
        </a:spcBef>
        <a:buClr>
          <a:srgbClr val="197812"/>
        </a:buClr>
        <a:buFont typeface="Arial"/>
        <a:buChar char="•"/>
        <a:defRPr sz="1400" b="0" kern="1200">
          <a:solidFill>
            <a:schemeClr val="tx1"/>
          </a:solidFill>
          <a:latin typeface="+mn-lt"/>
          <a:ea typeface="+mn-ea"/>
          <a:cs typeface="Open Sans"/>
        </a:defRPr>
      </a:lvl1pPr>
      <a:lvl2pPr marL="685800" indent="-228600" algn="l" defTabSz="457200" rtl="0" eaLnBrk="1" latinLnBrk="0" hangingPunct="1">
        <a:spcBef>
          <a:spcPts val="600"/>
        </a:spcBef>
        <a:buClr>
          <a:srgbClr val="197812"/>
        </a:buClr>
        <a:buFont typeface="Arial"/>
        <a:buChar char="–"/>
        <a:defRPr sz="1200" kern="1200">
          <a:solidFill>
            <a:schemeClr val="tx1"/>
          </a:solidFill>
          <a:latin typeface="+mn-lt"/>
          <a:ea typeface="+mn-ea"/>
          <a:cs typeface="Open Sans Light"/>
        </a:defRPr>
      </a:lvl2pPr>
      <a:lvl3pPr marL="1051560" indent="-137160" algn="l" defTabSz="457200" rtl="0" eaLnBrk="1" latinLnBrk="0" hangingPunct="1">
        <a:spcBef>
          <a:spcPts val="600"/>
        </a:spcBef>
        <a:buClr>
          <a:srgbClr val="197812"/>
        </a:buClr>
        <a:buFont typeface="Arial"/>
        <a:buChar char="•"/>
        <a:defRPr sz="1000" kern="1200">
          <a:solidFill>
            <a:schemeClr val="tx1"/>
          </a:solidFill>
          <a:latin typeface="+mn-lt"/>
          <a:ea typeface="+mn-ea"/>
          <a:cs typeface="Open Sans Light"/>
        </a:defRPr>
      </a:lvl3pPr>
      <a:lvl4pPr marL="1508760" indent="-137160" algn="l" defTabSz="457200" rtl="0" eaLnBrk="1" latinLnBrk="0" hangingPunct="1">
        <a:spcBef>
          <a:spcPts val="600"/>
        </a:spcBef>
        <a:buClr>
          <a:schemeClr val="accent2"/>
        </a:buClr>
        <a:buFont typeface="Arial"/>
        <a:buChar char="–"/>
        <a:defRPr sz="1100" kern="1200">
          <a:solidFill>
            <a:schemeClr val="tx1"/>
          </a:solidFill>
          <a:latin typeface="+mn-lt"/>
          <a:ea typeface="+mn-ea"/>
          <a:cs typeface="Open Sans Light"/>
        </a:defRPr>
      </a:lvl4pPr>
      <a:lvl5pPr marL="1965960" indent="-137160" algn="l" defTabSz="457200" rtl="0" eaLnBrk="1" latinLnBrk="0" hangingPunct="1">
        <a:spcBef>
          <a:spcPts val="600"/>
        </a:spcBef>
        <a:buClr>
          <a:schemeClr val="accent2"/>
        </a:buClr>
        <a:buFont typeface="Arial"/>
        <a:buChar char="»"/>
        <a:defRPr sz="1100" kern="1200">
          <a:solidFill>
            <a:schemeClr val="tx1"/>
          </a:solidFill>
          <a:latin typeface="+mn-l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image" Target="../media/image20.jpeg"/><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4.xml"/><Relationship Id="rId7" Type="http://schemas.openxmlformats.org/officeDocument/2006/relationships/slide" Target="slide48.xml"/><Relationship Id="rId12" Type="http://schemas.openxmlformats.org/officeDocument/2006/relationships/slide" Target="slide37.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slide" Target="slide6.xml"/><Relationship Id="rId11" Type="http://schemas.openxmlformats.org/officeDocument/2006/relationships/slide" Target="slide68.xml"/><Relationship Id="rId5" Type="http://schemas.openxmlformats.org/officeDocument/2006/relationships/slide" Target="slide47.xml"/><Relationship Id="rId10" Type="http://schemas.openxmlformats.org/officeDocument/2006/relationships/slide" Target="slide28.xml"/><Relationship Id="rId4" Type="http://schemas.openxmlformats.org/officeDocument/2006/relationships/slide" Target="slide5.xml"/><Relationship Id="rId9" Type="http://schemas.openxmlformats.org/officeDocument/2006/relationships/slide" Target="slide5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chart" Target="../charts/chart6.xml"/></Relationships>
</file>

<file path=ppt/slides/_rels/slide4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chart" Target="../charts/chart9.xml"/><Relationship Id="rId4" Type="http://schemas.openxmlformats.org/officeDocument/2006/relationships/chart" Target="../charts/chart8.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4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5.jpg"/></Relationships>
</file>

<file path=ppt/slides/_rels/slide4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chart" Target="../charts/char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6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6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chart" Target="../charts/chart15.xml"/><Relationship Id="rId4" Type="http://schemas.openxmlformats.org/officeDocument/2006/relationships/chart" Target="../charts/char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0755C6B-2B06-4AF1-B6B9-864FB93CC9EB}"/>
              </a:ext>
            </a:extLst>
          </p:cNvPr>
          <p:cNvSpPr>
            <a:spLocks noGrp="1"/>
          </p:cNvSpPr>
          <p:nvPr>
            <p:ph type="ctrTitle"/>
          </p:nvPr>
        </p:nvSpPr>
        <p:spPr>
          <a:xfrm>
            <a:off x="457199" y="783405"/>
            <a:ext cx="7185805" cy="1102519"/>
          </a:xfrm>
        </p:spPr>
        <p:txBody>
          <a:bodyPr/>
          <a:lstStyle/>
          <a:p>
            <a:r>
              <a:rPr lang="de-DE" dirty="0"/>
              <a:t>ASCO 2020 – </a:t>
            </a:r>
            <a:br>
              <a:rPr lang="de-DE" dirty="0"/>
            </a:br>
            <a:r>
              <a:rPr lang="de-DE" dirty="0"/>
              <a:t>HER2-positives Mammakarzinom</a:t>
            </a:r>
          </a:p>
        </p:txBody>
      </p:sp>
      <p:sp>
        <p:nvSpPr>
          <p:cNvPr id="6" name="Untertitel 5">
            <a:extLst>
              <a:ext uri="{FF2B5EF4-FFF2-40B4-BE49-F238E27FC236}">
                <a16:creationId xmlns:a16="http://schemas.microsoft.com/office/drawing/2014/main" id="{F3E82905-DC1D-4520-88C7-3F47AB139760}"/>
              </a:ext>
            </a:extLst>
          </p:cNvPr>
          <p:cNvSpPr>
            <a:spLocks noGrp="1"/>
          </p:cNvSpPr>
          <p:nvPr>
            <p:ph type="subTitle" idx="1"/>
          </p:nvPr>
        </p:nvSpPr>
        <p:spPr>
          <a:xfrm>
            <a:off x="457200" y="1771510"/>
            <a:ext cx="5544588" cy="427052"/>
          </a:xfrm>
        </p:spPr>
        <p:txBody>
          <a:bodyPr/>
          <a:lstStyle/>
          <a:p>
            <a:r>
              <a:rPr lang="de-DE" dirty="0"/>
              <a:t>Kongress-Highlights</a:t>
            </a:r>
          </a:p>
        </p:txBody>
      </p:sp>
      <p:sp>
        <p:nvSpPr>
          <p:cNvPr id="10" name="Rechteck 9"/>
          <p:cNvSpPr/>
          <p:nvPr/>
        </p:nvSpPr>
        <p:spPr>
          <a:xfrm>
            <a:off x="443160" y="2965489"/>
            <a:ext cx="8270018" cy="2002172"/>
          </a:xfrm>
          <a:prstGeom prst="rect">
            <a:avLst/>
          </a:prstGeom>
          <a:solidFill>
            <a:srgbClr val="004D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lang="de-DE" sz="800" dirty="0"/>
              <a:t>	29. -31. Mai 2020 • ASCO20 Virtual Scientific </a:t>
            </a:r>
            <a:r>
              <a:rPr lang="de-DE" sz="800" dirty="0" err="1"/>
              <a:t>Program</a:t>
            </a:r>
            <a:r>
              <a:rPr lang="de-DE" sz="800" dirty="0"/>
              <a:t> </a:t>
            </a:r>
          </a:p>
          <a:p>
            <a:pPr>
              <a:lnSpc>
                <a:spcPct val="150000"/>
              </a:lnSpc>
            </a:pPr>
            <a:r>
              <a:rPr lang="de-DE" b="1" dirty="0"/>
              <a:t>	2020 ASCO Annual Meeting </a:t>
            </a:r>
          </a:p>
          <a:p>
            <a:pPr>
              <a:lnSpc>
                <a:spcPct val="150000"/>
              </a:lnSpc>
            </a:pPr>
            <a:r>
              <a:rPr lang="de-DE" sz="800" dirty="0"/>
              <a:t>	</a:t>
            </a:r>
            <a:r>
              <a:rPr lang="de-DE" sz="800" dirty="0" err="1"/>
              <a:t>Caring</a:t>
            </a:r>
            <a:r>
              <a:rPr lang="de-DE" sz="800" dirty="0"/>
              <a:t> </a:t>
            </a:r>
            <a:r>
              <a:rPr lang="de-DE" sz="800" dirty="0" err="1"/>
              <a:t>for</a:t>
            </a:r>
            <a:r>
              <a:rPr lang="de-DE" sz="800" dirty="0"/>
              <a:t> Every Patient, Learning </a:t>
            </a:r>
            <a:r>
              <a:rPr lang="de-DE" sz="800" dirty="0" err="1"/>
              <a:t>from</a:t>
            </a:r>
            <a:r>
              <a:rPr lang="de-DE" sz="800" dirty="0"/>
              <a:t> Every Patient </a:t>
            </a:r>
            <a:r>
              <a:rPr lang="de-DE" sz="800" dirty="0">
                <a:cs typeface="Arial" panose="020B0604020202020204" pitchFamily="34" charset="0"/>
              </a:rPr>
              <a:t>I #ASCO20</a:t>
            </a:r>
            <a:r>
              <a:rPr lang="de-DE" sz="800" dirty="0"/>
              <a:t> </a:t>
            </a:r>
          </a:p>
        </p:txBody>
      </p:sp>
      <p:pic>
        <p:nvPicPr>
          <p:cNvPr id="13" name="Picture 1" descr="page_04_AST109_TCell_Cancer_Cell_Lipid_Layer_10K_01_screen.jpg">
            <a:extLst>
              <a:ext uri="{FF2B5EF4-FFF2-40B4-BE49-F238E27FC236}">
                <a16:creationId xmlns:a16="http://schemas.microsoft.com/office/drawing/2014/main" id="{1E31D3EA-A072-4AF0-A325-93383696612B}"/>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4584591" y="3147014"/>
            <a:ext cx="3949200" cy="1659600"/>
          </a:xfrm>
          <a:prstGeom prst="rect">
            <a:avLst/>
          </a:prstGeom>
        </p:spPr>
      </p:pic>
      <p:sp>
        <p:nvSpPr>
          <p:cNvPr id="2" name="Textfeld 1">
            <a:extLst>
              <a:ext uri="{FF2B5EF4-FFF2-40B4-BE49-F238E27FC236}">
                <a16:creationId xmlns:a16="http://schemas.microsoft.com/office/drawing/2014/main" id="{FA284537-32D7-4445-BE79-2C0BCA108B57}"/>
              </a:ext>
            </a:extLst>
          </p:cNvPr>
          <p:cNvSpPr txBox="1"/>
          <p:nvPr/>
        </p:nvSpPr>
        <p:spPr>
          <a:xfrm>
            <a:off x="376983" y="2175714"/>
            <a:ext cx="6343878" cy="646331"/>
          </a:xfrm>
          <a:prstGeom prst="rect">
            <a:avLst/>
          </a:prstGeom>
          <a:noFill/>
        </p:spPr>
        <p:txBody>
          <a:bodyPr wrap="square" rtlCol="0">
            <a:spAutoFit/>
          </a:bodyPr>
          <a:lstStyle/>
          <a:p>
            <a:pPr>
              <a:spcAft>
                <a:spcPts val="0"/>
              </a:spcAft>
            </a:pPr>
            <a:r>
              <a:rPr lang="de-DE" sz="1200" dirty="0">
                <a:ea typeface="Calibri" panose="020F0502020204030204" pitchFamily="34" charset="0"/>
              </a:rPr>
              <a:t>Das Slidekit wurde erstellt unter Mitarbeit von</a:t>
            </a:r>
          </a:p>
          <a:p>
            <a:pPr>
              <a:spcAft>
                <a:spcPts val="0"/>
              </a:spcAft>
            </a:pPr>
            <a:r>
              <a:rPr lang="de-DE" sz="1200" dirty="0">
                <a:ea typeface="Calibri" panose="020F0502020204030204" pitchFamily="34" charset="0"/>
              </a:rPr>
              <a:t>Herrn Prof. Jens-Uwe Blohmer (Berlin)</a:t>
            </a:r>
          </a:p>
          <a:p>
            <a:pPr>
              <a:spcAft>
                <a:spcPts val="0"/>
              </a:spcAft>
            </a:pPr>
            <a:r>
              <a:rPr lang="de-DE" sz="1200" dirty="0">
                <a:ea typeface="Calibri" panose="020F0502020204030204" pitchFamily="34" charset="0"/>
              </a:rPr>
              <a:t>Herrn Prof. Hans Tesch (Frankfurt)</a:t>
            </a:r>
            <a:endParaRPr lang="de-DE" sz="1200" dirty="0"/>
          </a:p>
        </p:txBody>
      </p:sp>
      <p:pic>
        <p:nvPicPr>
          <p:cNvPr id="9" name="Picture 9" descr="DSI-AZ-hor-COLOR.png">
            <a:extLst>
              <a:ext uri="{FF2B5EF4-FFF2-40B4-BE49-F238E27FC236}">
                <a16:creationId xmlns:a16="http://schemas.microsoft.com/office/drawing/2014/main" id="{EF42BE93-9848-4D2B-9C5F-3DFD72BDAAE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96640" y="128212"/>
            <a:ext cx="3294269" cy="655193"/>
          </a:xfrm>
          <a:prstGeom prst="rect">
            <a:avLst/>
          </a:prstGeom>
        </p:spPr>
      </p:pic>
    </p:spTree>
    <p:extLst>
      <p:ext uri="{BB962C8B-B14F-4D97-AF65-F5344CB8AC3E}">
        <p14:creationId xmlns:p14="http://schemas.microsoft.com/office/powerpoint/2010/main" val="4238653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KATHERINE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Denkert</a:t>
            </a:r>
            <a:r>
              <a:rPr lang="de-DE" dirty="0"/>
              <a:t> </a:t>
            </a:r>
            <a:r>
              <a:rPr lang="en-US" kern="0" dirty="0"/>
              <a:t>et al. | 2020 ASCO Annual Meeting | J Clin Oncol 38: 2020 (suppl; </a:t>
            </a:r>
            <a:r>
              <a:rPr lang="en-US" kern="0" dirty="0" err="1"/>
              <a:t>abstr</a:t>
            </a:r>
            <a:r>
              <a:rPr lang="en-US" kern="0" dirty="0"/>
              <a:t> 502)</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2751566" cy="353808"/>
          </a:xfrm>
        </p:spPr>
        <p:txBody>
          <a:bodyPr/>
          <a:lstStyle/>
          <a:p>
            <a:r>
              <a:rPr lang="de-DE" dirty="0">
                <a:solidFill>
                  <a:srgbClr val="003865"/>
                </a:solidFill>
              </a:rPr>
              <a:t>T-DM1 IDFS-Benefit</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10</a:t>
            </a:fld>
            <a:endParaRPr lang="en-GB" dirty="0"/>
          </a:p>
        </p:txBody>
      </p:sp>
      <p:sp>
        <p:nvSpPr>
          <p:cNvPr id="38" name="Inhaltsplatzhalter 2">
            <a:extLst>
              <a:ext uri="{FF2B5EF4-FFF2-40B4-BE49-F238E27FC236}">
                <a16:creationId xmlns:a16="http://schemas.microsoft.com/office/drawing/2014/main" id="{C25FD955-7B8A-462A-903B-3FC9530813B5}"/>
              </a:ext>
            </a:extLst>
          </p:cNvPr>
          <p:cNvSpPr>
            <a:spLocks noGrp="1"/>
          </p:cNvSpPr>
          <p:nvPr>
            <p:ph idx="1"/>
          </p:nvPr>
        </p:nvSpPr>
        <p:spPr>
          <a:xfrm>
            <a:off x="456314" y="1129514"/>
            <a:ext cx="3879213" cy="417129"/>
          </a:xfrm>
          <a:solidFill>
            <a:srgbClr val="E7E9EC"/>
          </a:solidFill>
        </p:spPr>
        <p:txBody>
          <a:bodyPr lIns="36000" tIns="36000" rIns="36000" bIns="36000"/>
          <a:lstStyle/>
          <a:p>
            <a:pPr marL="92075" indent="-92075"/>
            <a:r>
              <a:rPr lang="de-DE" sz="900" dirty="0">
                <a:solidFill>
                  <a:srgbClr val="003865"/>
                </a:solidFill>
              </a:rPr>
              <a:t>Der T-DM1 IDFS-Benefit war unabhängig vom PIK3CA-Mutationsstatus.</a:t>
            </a:r>
          </a:p>
          <a:p>
            <a:pPr marL="92075" indent="-92075"/>
            <a:r>
              <a:rPr lang="de-DE" sz="900" dirty="0">
                <a:solidFill>
                  <a:srgbClr val="003865"/>
                </a:solidFill>
              </a:rPr>
              <a:t>Der PIK3CA-Mutationsstatus war insgesamt kein prognostischer Faktor. </a:t>
            </a:r>
            <a:endParaRPr lang="de-DE" sz="900" dirty="0"/>
          </a:p>
        </p:txBody>
      </p:sp>
      <p:graphicFrame>
        <p:nvGraphicFramePr>
          <p:cNvPr id="39" name="Tabelle 38">
            <a:extLst>
              <a:ext uri="{FF2B5EF4-FFF2-40B4-BE49-F238E27FC236}">
                <a16:creationId xmlns:a16="http://schemas.microsoft.com/office/drawing/2014/main" id="{240EBD07-018D-4753-85B5-8E6D3E172A06}"/>
              </a:ext>
            </a:extLst>
          </p:cNvPr>
          <p:cNvGraphicFramePr>
            <a:graphicFrameLocks noGrp="1"/>
          </p:cNvGraphicFramePr>
          <p:nvPr/>
        </p:nvGraphicFramePr>
        <p:xfrm>
          <a:off x="447206" y="1843836"/>
          <a:ext cx="3699492" cy="839520"/>
        </p:xfrm>
        <a:graphic>
          <a:graphicData uri="http://schemas.openxmlformats.org/drawingml/2006/table">
            <a:tbl>
              <a:tblPr firstRow="1" bandRow="1">
                <a:tableStyleId>{5C22544A-7EE6-4342-B048-85BDC9FD1C3A}</a:tableStyleId>
              </a:tblPr>
              <a:tblGrid>
                <a:gridCol w="779721">
                  <a:extLst>
                    <a:ext uri="{9D8B030D-6E8A-4147-A177-3AD203B41FA5}">
                      <a16:colId xmlns:a16="http://schemas.microsoft.com/office/drawing/2014/main" val="803611838"/>
                    </a:ext>
                  </a:extLst>
                </a:gridCol>
                <a:gridCol w="382905">
                  <a:extLst>
                    <a:ext uri="{9D8B030D-6E8A-4147-A177-3AD203B41FA5}">
                      <a16:colId xmlns:a16="http://schemas.microsoft.com/office/drawing/2014/main" val="3926207950"/>
                    </a:ext>
                  </a:extLst>
                </a:gridCol>
                <a:gridCol w="588335">
                  <a:extLst>
                    <a:ext uri="{9D8B030D-6E8A-4147-A177-3AD203B41FA5}">
                      <a16:colId xmlns:a16="http://schemas.microsoft.com/office/drawing/2014/main" val="2123663556"/>
                    </a:ext>
                  </a:extLst>
                </a:gridCol>
                <a:gridCol w="382905">
                  <a:extLst>
                    <a:ext uri="{9D8B030D-6E8A-4147-A177-3AD203B41FA5}">
                      <a16:colId xmlns:a16="http://schemas.microsoft.com/office/drawing/2014/main" val="3761206704"/>
                    </a:ext>
                  </a:extLst>
                </a:gridCol>
                <a:gridCol w="595424">
                  <a:extLst>
                    <a:ext uri="{9D8B030D-6E8A-4147-A177-3AD203B41FA5}">
                      <a16:colId xmlns:a16="http://schemas.microsoft.com/office/drawing/2014/main" val="1391295617"/>
                    </a:ext>
                  </a:extLst>
                </a:gridCol>
                <a:gridCol w="970202">
                  <a:extLst>
                    <a:ext uri="{9D8B030D-6E8A-4147-A177-3AD203B41FA5}">
                      <a16:colId xmlns:a16="http://schemas.microsoft.com/office/drawing/2014/main" val="2372799425"/>
                    </a:ext>
                  </a:extLst>
                </a:gridCol>
              </a:tblGrid>
              <a:tr h="101619">
                <a:tc rowSpan="2">
                  <a:txBody>
                    <a:bodyPr/>
                    <a:lstStyle/>
                    <a:p>
                      <a:r>
                        <a:rPr lang="de-DE" sz="800" dirty="0"/>
                        <a:t>PIK3CA-Mutations-status</a:t>
                      </a:r>
                    </a:p>
                  </a:txBody>
                  <a:tcPr marL="72000" marR="72000" marT="0"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lang="de-DE" sz="800" dirty="0" err="1"/>
                        <a:t>Trastuzumab</a:t>
                      </a:r>
                      <a:endParaRPr lang="de-DE" sz="800" dirty="0"/>
                    </a:p>
                  </a:txBody>
                  <a:tcPr marL="72000" marR="72000" marT="0"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FF9934"/>
                    </a:solidFill>
                  </a:tcPr>
                </a:tc>
                <a:tc hMerge="1">
                  <a:txBody>
                    <a:bodyPr/>
                    <a:lstStyle/>
                    <a:p>
                      <a:pPr algn="ctr"/>
                      <a:endParaRPr lang="de-DE" sz="1000" dirty="0"/>
                    </a:p>
                  </a:txBody>
                  <a:tcPr>
                    <a:lnB w="12700" cap="flat" cmpd="sng" algn="ctr">
                      <a:solidFill>
                        <a:schemeClr val="bg1"/>
                      </a:solidFill>
                      <a:prstDash val="solid"/>
                      <a:round/>
                      <a:headEnd type="none" w="med" len="med"/>
                      <a:tailEnd type="none" w="med" len="med"/>
                    </a:lnB>
                  </a:tcPr>
                </a:tc>
                <a:tc gridSpan="2">
                  <a:txBody>
                    <a:bodyPr/>
                    <a:lstStyle/>
                    <a:p>
                      <a:pPr algn="ctr"/>
                      <a:r>
                        <a:rPr lang="de-DE" sz="800" dirty="0"/>
                        <a:t>T-DM1</a:t>
                      </a:r>
                    </a:p>
                  </a:txBody>
                  <a:tcPr marL="72000" marR="72000" marT="0" marB="0" anchor="ctr">
                    <a:lnB w="12700" cap="flat" cmpd="sng" algn="ctr">
                      <a:solidFill>
                        <a:schemeClr val="bg1"/>
                      </a:solidFill>
                      <a:prstDash val="solid"/>
                      <a:round/>
                      <a:headEnd type="none" w="med" len="med"/>
                      <a:tailEnd type="none" w="med" len="med"/>
                    </a:lnB>
                    <a:solidFill>
                      <a:srgbClr val="367ADD"/>
                    </a:solidFill>
                  </a:tcPr>
                </a:tc>
                <a:tc hMerge="1">
                  <a:txBody>
                    <a:bodyPr/>
                    <a:lstStyle/>
                    <a:p>
                      <a:pPr algn="ctr"/>
                      <a:endParaRPr lang="de-DE" sz="1000" dirty="0"/>
                    </a:p>
                  </a:txBody>
                  <a:tcPr>
                    <a:lnB w="12700" cap="flat" cmpd="sng" algn="ctr">
                      <a:solidFill>
                        <a:schemeClr val="bg1"/>
                      </a:solidFill>
                      <a:prstDash val="solid"/>
                      <a:round/>
                      <a:headEnd type="none" w="med" len="med"/>
                      <a:tailEnd type="none" w="med" len="med"/>
                    </a:lnB>
                  </a:tcPr>
                </a:tc>
                <a:tc rowSpan="2">
                  <a:txBody>
                    <a:bodyPr/>
                    <a:lstStyle/>
                    <a:p>
                      <a:pPr algn="ctr"/>
                      <a:r>
                        <a:rPr lang="de-DE" sz="800" dirty="0"/>
                        <a:t>HR</a:t>
                      </a:r>
                    </a:p>
                    <a:p>
                      <a:pPr algn="ctr"/>
                      <a:r>
                        <a:rPr lang="de-DE" sz="800" dirty="0"/>
                        <a:t> (95% KI)</a:t>
                      </a:r>
                    </a:p>
                  </a:txBody>
                  <a:tcPr marL="0" marR="0" marT="0" marB="0"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853978"/>
                  </a:ext>
                </a:extLst>
              </a:tr>
              <a:tr h="203239">
                <a:tc vMerge="1">
                  <a:txBody>
                    <a:bodyPr/>
                    <a:lstStyle/>
                    <a:p>
                      <a:endParaRPr lang="de-DE"/>
                    </a:p>
                  </a:txBody>
                  <a:tcPr/>
                </a:tc>
                <a:tc>
                  <a:txBody>
                    <a:bodyPr/>
                    <a:lstStyle/>
                    <a:p>
                      <a:pPr algn="ctr"/>
                      <a:r>
                        <a:rPr lang="de-DE" sz="800" dirty="0">
                          <a:solidFill>
                            <a:schemeClr val="bg1"/>
                          </a:solidFill>
                        </a:rPr>
                        <a:t>n</a:t>
                      </a:r>
                    </a:p>
                  </a:txBody>
                  <a:tcPr marL="72000" marR="72000" marT="3600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de-DE" sz="800" dirty="0">
                          <a:solidFill>
                            <a:schemeClr val="bg1"/>
                          </a:solidFill>
                        </a:rPr>
                        <a:t>3-Jahres-IDFS (%)</a:t>
                      </a:r>
                    </a:p>
                  </a:txBody>
                  <a:tcPr marL="72000" marR="72000" marT="0" marB="0" anchor="ctr">
                    <a:lnT w="12700" cap="flat" cmpd="sng" algn="ctr">
                      <a:solidFill>
                        <a:schemeClr val="bg1"/>
                      </a:solidFill>
                      <a:prstDash val="solid"/>
                      <a:round/>
                      <a:headEnd type="none" w="med" len="med"/>
                      <a:tailEnd type="none" w="med" len="med"/>
                    </a:lnT>
                    <a:solidFill>
                      <a:schemeClr val="accent1"/>
                    </a:solidFill>
                  </a:tcPr>
                </a:tc>
                <a:tc>
                  <a:txBody>
                    <a:bodyPr/>
                    <a:lstStyle/>
                    <a:p>
                      <a:pPr algn="ctr"/>
                      <a:r>
                        <a:rPr lang="de-DE" sz="800" dirty="0">
                          <a:solidFill>
                            <a:schemeClr val="bg1"/>
                          </a:solidFill>
                        </a:rPr>
                        <a:t>n</a:t>
                      </a:r>
                    </a:p>
                  </a:txBody>
                  <a:tcPr marL="72000" marR="72000" marT="0" marB="0" anchor="ctr">
                    <a:lnT w="12700" cap="flat" cmpd="sng" algn="ctr">
                      <a:solidFill>
                        <a:schemeClr val="bg1"/>
                      </a:solidFill>
                      <a:prstDash val="solid"/>
                      <a:round/>
                      <a:headEnd type="none" w="med" len="med"/>
                      <a:tailEnd type="none" w="med" len="med"/>
                    </a:lnT>
                    <a:solidFill>
                      <a:schemeClr val="accent1"/>
                    </a:solidFill>
                  </a:tcPr>
                </a:tc>
                <a:tc>
                  <a:txBody>
                    <a:bodyPr/>
                    <a:lstStyle/>
                    <a:p>
                      <a:pPr algn="ctr"/>
                      <a:r>
                        <a:rPr lang="de-DE" sz="800" dirty="0">
                          <a:solidFill>
                            <a:schemeClr val="bg1"/>
                          </a:solidFill>
                        </a:rPr>
                        <a:t>3-Jahres-IDFS (%)</a:t>
                      </a:r>
                    </a:p>
                  </a:txBody>
                  <a:tcPr marL="72000" marR="7200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accent1"/>
                    </a:solidFill>
                  </a:tcPr>
                </a:tc>
                <a:tc vMerge="1">
                  <a:txBody>
                    <a:bodyPr/>
                    <a:lstStyle/>
                    <a:p>
                      <a:pPr algn="ctr"/>
                      <a:endParaRPr lang="de-DE" sz="1000" dirty="0">
                        <a:solidFill>
                          <a:schemeClr val="bg1"/>
                        </a:solidFill>
                      </a:endParaRPr>
                    </a:p>
                  </a:txBody>
                  <a:tcPr marL="72000" marR="72000" marT="36000" marB="36000">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1483771193"/>
                  </a:ext>
                </a:extLst>
              </a:tr>
              <a:tr h="131625">
                <a:tc>
                  <a:txBody>
                    <a:bodyPr/>
                    <a:lstStyle/>
                    <a:p>
                      <a:pPr>
                        <a:tabLst>
                          <a:tab pos="182563" algn="l"/>
                        </a:tabLst>
                      </a:pPr>
                      <a:r>
                        <a:rPr lang="de-DE" sz="800" b="0" dirty="0">
                          <a:latin typeface="+mn-lt"/>
                          <a:ea typeface="Verdana" panose="020B0604030504040204" pitchFamily="34" charset="0"/>
                        </a:rPr>
                        <a:t>ITT</a:t>
                      </a:r>
                      <a:endParaRPr lang="de-DE" sz="800" b="0" dirty="0">
                        <a:latin typeface="+mn-lt"/>
                      </a:endParaRPr>
                    </a:p>
                  </a:txBody>
                  <a:tcPr marT="0" marB="0" anchor="ctr">
                    <a:lnT w="12700" cap="flat" cmpd="sng" algn="ctr">
                      <a:solidFill>
                        <a:schemeClr val="bg1"/>
                      </a:solidFill>
                      <a:prstDash val="solid"/>
                      <a:round/>
                      <a:headEnd type="none" w="med" len="med"/>
                      <a:tailEnd type="none" w="med" len="med"/>
                    </a:lnT>
                  </a:tcPr>
                </a:tc>
                <a:tc>
                  <a:txBody>
                    <a:bodyPr/>
                    <a:lstStyle/>
                    <a:p>
                      <a:pPr algn="ctr"/>
                      <a:r>
                        <a:rPr lang="de-DE" sz="800" b="0" dirty="0">
                          <a:latin typeface="+mn-lt"/>
                        </a:rPr>
                        <a:t>743</a:t>
                      </a:r>
                    </a:p>
                  </a:txBody>
                  <a:tcPr marT="36000" marB="0" anchor="ctr">
                    <a:lnT w="12700" cap="flat" cmpd="sng" algn="ctr">
                      <a:solidFill>
                        <a:schemeClr val="bg1"/>
                      </a:solidFill>
                      <a:prstDash val="solid"/>
                      <a:round/>
                      <a:headEnd type="none" w="med" len="med"/>
                      <a:tailEnd type="none" w="med" len="med"/>
                    </a:lnT>
                  </a:tcPr>
                </a:tc>
                <a:tc>
                  <a:txBody>
                    <a:bodyPr/>
                    <a:lstStyle/>
                    <a:p>
                      <a:pPr algn="ctr"/>
                      <a:r>
                        <a:rPr lang="de-DE" sz="800" b="0" dirty="0">
                          <a:latin typeface="+mn-lt"/>
                        </a:rPr>
                        <a:t>77,0</a:t>
                      </a:r>
                    </a:p>
                  </a:txBody>
                  <a:tcPr marT="0" marB="0" anchor="ctr"/>
                </a:tc>
                <a:tc>
                  <a:txBody>
                    <a:bodyPr/>
                    <a:lstStyle/>
                    <a:p>
                      <a:pPr algn="ctr"/>
                      <a:r>
                        <a:rPr lang="de-DE" sz="800" b="0" dirty="0">
                          <a:latin typeface="+mn-lt"/>
                        </a:rPr>
                        <a:t>743</a:t>
                      </a:r>
                    </a:p>
                  </a:txBody>
                  <a:tcPr marT="0" marB="0" anchor="ctr"/>
                </a:tc>
                <a:tc>
                  <a:txBody>
                    <a:bodyPr/>
                    <a:lstStyle/>
                    <a:p>
                      <a:pPr algn="ctr"/>
                      <a:r>
                        <a:rPr lang="de-DE" sz="800" b="0" dirty="0">
                          <a:latin typeface="+mn-lt"/>
                        </a:rPr>
                        <a:t>88,3</a:t>
                      </a:r>
                    </a:p>
                  </a:txBody>
                  <a:tcPr marT="0" marB="0" anchor="ctr"/>
                </a:tc>
                <a:tc>
                  <a:txBody>
                    <a:bodyPr/>
                    <a:lstStyle/>
                    <a:p>
                      <a:pPr algn="ctr"/>
                      <a:r>
                        <a:rPr lang="de-DE" sz="800" b="0" dirty="0">
                          <a:latin typeface="+mn-lt"/>
                        </a:rPr>
                        <a:t>0,50 (0,39; 0,64)</a:t>
                      </a:r>
                    </a:p>
                  </a:txBody>
                  <a:tcPr marL="0" marR="0" marT="0" marB="0"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756326094"/>
                  </a:ext>
                </a:extLst>
              </a:tr>
              <a:tr h="131625">
                <a:tc>
                  <a:txBody>
                    <a:bodyPr/>
                    <a:lstStyle/>
                    <a:p>
                      <a:pPr marL="0" marR="0" lvl="0" indent="0" algn="l" defTabSz="457200" rtl="0" eaLnBrk="1" fontAlgn="auto" latinLnBrk="0" hangingPunct="1">
                        <a:lnSpc>
                          <a:spcPct val="100000"/>
                        </a:lnSpc>
                        <a:spcBef>
                          <a:spcPts val="0"/>
                        </a:spcBef>
                        <a:spcAft>
                          <a:spcPts val="0"/>
                        </a:spcAft>
                        <a:buClrTx/>
                        <a:buSzTx/>
                        <a:buFontTx/>
                        <a:buNone/>
                        <a:tabLst>
                          <a:tab pos="182563" algn="l"/>
                        </a:tabLst>
                        <a:defRPr/>
                      </a:pPr>
                      <a:r>
                        <a:rPr lang="de-DE" sz="800" b="0" dirty="0">
                          <a:latin typeface="+mn-lt"/>
                        </a:rPr>
                        <a:t>Mutiert</a:t>
                      </a:r>
                    </a:p>
                  </a:txBody>
                  <a:tcPr marT="0" marB="0" anchor="ctr"/>
                </a:tc>
                <a:tc>
                  <a:txBody>
                    <a:bodyPr/>
                    <a:lstStyle/>
                    <a:p>
                      <a:pPr algn="ctr"/>
                      <a:r>
                        <a:rPr lang="de-DE" sz="800" b="0" dirty="0">
                          <a:latin typeface="+mn-lt"/>
                        </a:rPr>
                        <a:t>174</a:t>
                      </a:r>
                    </a:p>
                  </a:txBody>
                  <a:tcPr marT="36000" marB="0" anchor="ctr"/>
                </a:tc>
                <a:tc>
                  <a:txBody>
                    <a:bodyPr/>
                    <a:lstStyle/>
                    <a:p>
                      <a:pPr algn="ctr"/>
                      <a:r>
                        <a:rPr lang="de-DE" sz="800" b="0" dirty="0">
                          <a:latin typeface="+mn-lt"/>
                        </a:rPr>
                        <a:t>77,9</a:t>
                      </a:r>
                    </a:p>
                  </a:txBody>
                  <a:tcPr marT="0" marB="0" anchor="ctr"/>
                </a:tc>
                <a:tc>
                  <a:txBody>
                    <a:bodyPr/>
                    <a:lstStyle/>
                    <a:p>
                      <a:pPr algn="ctr"/>
                      <a:r>
                        <a:rPr lang="de-DE" sz="800" b="0" dirty="0">
                          <a:latin typeface="+mn-lt"/>
                        </a:rPr>
                        <a:t>176</a:t>
                      </a:r>
                    </a:p>
                  </a:txBody>
                  <a:tcPr marT="0" marB="0" anchor="ctr"/>
                </a:tc>
                <a:tc>
                  <a:txBody>
                    <a:bodyPr/>
                    <a:lstStyle/>
                    <a:p>
                      <a:pPr algn="ctr"/>
                      <a:r>
                        <a:rPr lang="de-DE" sz="800" b="0" dirty="0">
                          <a:latin typeface="+mn-lt"/>
                        </a:rPr>
                        <a:t>88,9</a:t>
                      </a:r>
                    </a:p>
                  </a:txBody>
                  <a:tcPr marT="0" marB="0" anchor="ctr"/>
                </a:tc>
                <a:tc>
                  <a:txBody>
                    <a:bodyPr/>
                    <a:lstStyle/>
                    <a:p>
                      <a:pPr algn="ctr"/>
                      <a:r>
                        <a:rPr lang="de-DE" sz="800" b="0" dirty="0">
                          <a:latin typeface="+mn-lt"/>
                        </a:rPr>
                        <a:t>0,54 (0,32; 0,90)</a:t>
                      </a:r>
                    </a:p>
                  </a:txBody>
                  <a:tcPr marL="0" marR="0" marT="0" marB="0" anchor="ctr"/>
                </a:tc>
                <a:extLst>
                  <a:ext uri="{0D108BD9-81ED-4DB2-BD59-A6C34878D82A}">
                    <a16:rowId xmlns:a16="http://schemas.microsoft.com/office/drawing/2014/main" val="2664378017"/>
                  </a:ext>
                </a:extLst>
              </a:tr>
              <a:tr h="131625">
                <a:tc>
                  <a:txBody>
                    <a:bodyPr/>
                    <a:lstStyle/>
                    <a:p>
                      <a:r>
                        <a:rPr lang="de-DE" sz="800" b="0" dirty="0">
                          <a:latin typeface="+mn-lt"/>
                        </a:rPr>
                        <a:t>Nicht-mutiert</a:t>
                      </a:r>
                    </a:p>
                  </a:txBody>
                  <a:tcPr marT="0" marB="0" anchor="ctr"/>
                </a:tc>
                <a:tc>
                  <a:txBody>
                    <a:bodyPr/>
                    <a:lstStyle/>
                    <a:p>
                      <a:pPr algn="ctr"/>
                      <a:r>
                        <a:rPr lang="de-DE" sz="800" b="0" dirty="0">
                          <a:latin typeface="+mn-lt"/>
                        </a:rPr>
                        <a:t>503</a:t>
                      </a:r>
                    </a:p>
                  </a:txBody>
                  <a:tcPr marT="36000" marB="0" anchor="ctr"/>
                </a:tc>
                <a:tc>
                  <a:txBody>
                    <a:bodyPr/>
                    <a:lstStyle/>
                    <a:p>
                      <a:pPr algn="ctr"/>
                      <a:r>
                        <a:rPr lang="de-DE" sz="800" b="0" dirty="0">
                          <a:latin typeface="+mn-lt"/>
                        </a:rPr>
                        <a:t>77,0</a:t>
                      </a:r>
                    </a:p>
                  </a:txBody>
                  <a:tcPr marT="0" marB="0" anchor="ctr"/>
                </a:tc>
                <a:tc>
                  <a:txBody>
                    <a:bodyPr/>
                    <a:lstStyle/>
                    <a:p>
                      <a:pPr algn="ctr"/>
                      <a:r>
                        <a:rPr lang="de-DE" sz="800" b="0" dirty="0">
                          <a:latin typeface="+mn-lt"/>
                        </a:rPr>
                        <a:t>510</a:t>
                      </a:r>
                    </a:p>
                  </a:txBody>
                  <a:tcPr marT="0" marB="0" anchor="ctr"/>
                </a:tc>
                <a:tc>
                  <a:txBody>
                    <a:bodyPr/>
                    <a:lstStyle/>
                    <a:p>
                      <a:pPr algn="ctr"/>
                      <a:r>
                        <a:rPr lang="de-DE" sz="800" b="0" dirty="0">
                          <a:latin typeface="+mn-lt"/>
                        </a:rPr>
                        <a:t>88,3</a:t>
                      </a:r>
                    </a:p>
                  </a:txBody>
                  <a:tcPr marT="0" marB="0" anchor="ctr"/>
                </a:tc>
                <a:tc>
                  <a:txBody>
                    <a:bodyPr/>
                    <a:lstStyle/>
                    <a:p>
                      <a:pPr algn="ctr"/>
                      <a:r>
                        <a:rPr lang="de-DE" sz="800" b="0" dirty="0">
                          <a:latin typeface="+mn-lt"/>
                        </a:rPr>
                        <a:t>0,48 (0,35; 0,65)</a:t>
                      </a:r>
                    </a:p>
                  </a:txBody>
                  <a:tcPr marL="0" marR="0" marT="0" marB="0" anchor="ctr"/>
                </a:tc>
                <a:extLst>
                  <a:ext uri="{0D108BD9-81ED-4DB2-BD59-A6C34878D82A}">
                    <a16:rowId xmlns:a16="http://schemas.microsoft.com/office/drawing/2014/main" val="3135264486"/>
                  </a:ext>
                </a:extLst>
              </a:tr>
            </a:tbl>
          </a:graphicData>
        </a:graphic>
      </p:graphicFrame>
      <p:sp>
        <p:nvSpPr>
          <p:cNvPr id="41" name="Untertitel 4">
            <a:extLst>
              <a:ext uri="{FF2B5EF4-FFF2-40B4-BE49-F238E27FC236}">
                <a16:creationId xmlns:a16="http://schemas.microsoft.com/office/drawing/2014/main" id="{1CFAE4C8-73CF-4478-A648-71EB582D1061}"/>
              </a:ext>
            </a:extLst>
          </p:cNvPr>
          <p:cNvSpPr txBox="1">
            <a:spLocks/>
          </p:cNvSpPr>
          <p:nvPr/>
        </p:nvSpPr>
        <p:spPr>
          <a:xfrm>
            <a:off x="447206" y="1628490"/>
            <a:ext cx="2367927" cy="217818"/>
          </a:xfrm>
          <a:prstGeom prst="rect">
            <a:avLst/>
          </a:prstGeom>
          <a:no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DE" sz="900" dirty="0">
                <a:solidFill>
                  <a:schemeClr val="tx1"/>
                </a:solidFill>
              </a:rPr>
              <a:t>Behandlungseffekt</a:t>
            </a:r>
          </a:p>
        </p:txBody>
      </p:sp>
      <p:sp>
        <p:nvSpPr>
          <p:cNvPr id="46" name="Untertitel 4">
            <a:extLst>
              <a:ext uri="{FF2B5EF4-FFF2-40B4-BE49-F238E27FC236}">
                <a16:creationId xmlns:a16="http://schemas.microsoft.com/office/drawing/2014/main" id="{0E8B65E4-DF63-4855-B006-B11416783E02}"/>
              </a:ext>
            </a:extLst>
          </p:cNvPr>
          <p:cNvSpPr txBox="1">
            <a:spLocks/>
          </p:cNvSpPr>
          <p:nvPr/>
        </p:nvSpPr>
        <p:spPr>
          <a:xfrm>
            <a:off x="4855274" y="1657472"/>
            <a:ext cx="1759752" cy="477821"/>
          </a:xfrm>
          <a:prstGeom prst="rect">
            <a:avLst/>
          </a:prstGeom>
          <a:no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050" b="0" dirty="0">
                <a:solidFill>
                  <a:schemeClr val="tx1"/>
                </a:solidFill>
              </a:rPr>
              <a:t>Verringerte </a:t>
            </a:r>
            <a:r>
              <a:rPr lang="de-DE" sz="1050" dirty="0">
                <a:solidFill>
                  <a:schemeClr val="tx1"/>
                </a:solidFill>
              </a:rPr>
              <a:t>HER2 RNA-Expression</a:t>
            </a:r>
            <a:r>
              <a:rPr lang="de-DE" sz="1050" b="0" dirty="0">
                <a:solidFill>
                  <a:schemeClr val="tx1"/>
                </a:solidFill>
              </a:rPr>
              <a:t> in den operativen Proben </a:t>
            </a:r>
          </a:p>
        </p:txBody>
      </p:sp>
      <p:pic>
        <p:nvPicPr>
          <p:cNvPr id="49" name="Picture 2">
            <a:extLst>
              <a:ext uri="{FF2B5EF4-FFF2-40B4-BE49-F238E27FC236}">
                <a16:creationId xmlns:a16="http://schemas.microsoft.com/office/drawing/2014/main" id="{AC121FA2-18FE-4D84-928B-305C9C19FF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573" t="32230" r="11534" b="9135"/>
          <a:stretch/>
        </p:blipFill>
        <p:spPr bwMode="auto">
          <a:xfrm>
            <a:off x="6830352" y="2440259"/>
            <a:ext cx="1919160" cy="2263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Untertitel 4">
            <a:extLst>
              <a:ext uri="{FF2B5EF4-FFF2-40B4-BE49-F238E27FC236}">
                <a16:creationId xmlns:a16="http://schemas.microsoft.com/office/drawing/2014/main" id="{24583CD3-F19C-4FEF-8C8D-63793D0F3601}"/>
              </a:ext>
            </a:extLst>
          </p:cNvPr>
          <p:cNvSpPr txBox="1">
            <a:spLocks/>
          </p:cNvSpPr>
          <p:nvPr/>
        </p:nvSpPr>
        <p:spPr>
          <a:xfrm>
            <a:off x="4847778" y="772711"/>
            <a:ext cx="3998544" cy="535345"/>
          </a:xfrm>
          <a:prstGeom prst="rect">
            <a:avLst/>
          </a:prstGeom>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DE" dirty="0">
                <a:solidFill>
                  <a:srgbClr val="003865"/>
                </a:solidFill>
              </a:rPr>
              <a:t>Genexpressionsvergleich: prä- vs. post-neoadjuvante operative Probe</a:t>
            </a:r>
            <a:endParaRPr lang="de-DE" dirty="0"/>
          </a:p>
        </p:txBody>
      </p:sp>
      <p:sp>
        <p:nvSpPr>
          <p:cNvPr id="59" name="Untertitel 4">
            <a:extLst>
              <a:ext uri="{FF2B5EF4-FFF2-40B4-BE49-F238E27FC236}">
                <a16:creationId xmlns:a16="http://schemas.microsoft.com/office/drawing/2014/main" id="{D4E66A19-972E-4966-8B67-D925FC812101}"/>
              </a:ext>
            </a:extLst>
          </p:cNvPr>
          <p:cNvSpPr txBox="1">
            <a:spLocks/>
          </p:cNvSpPr>
          <p:nvPr/>
        </p:nvSpPr>
        <p:spPr>
          <a:xfrm>
            <a:off x="6783550" y="1657216"/>
            <a:ext cx="2093750" cy="477821"/>
          </a:xfrm>
          <a:prstGeom prst="rect">
            <a:avLst/>
          </a:prstGeom>
          <a:no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050" b="0" dirty="0">
                <a:solidFill>
                  <a:schemeClr val="tx1"/>
                </a:solidFill>
              </a:rPr>
              <a:t>Keine konsistenten Unterschiede   in der </a:t>
            </a:r>
            <a:r>
              <a:rPr lang="de-DE" sz="1050" dirty="0">
                <a:solidFill>
                  <a:schemeClr val="tx1"/>
                </a:solidFill>
              </a:rPr>
              <a:t>PD-L1 Genexpression </a:t>
            </a:r>
            <a:r>
              <a:rPr lang="de-DE" sz="1050" b="0" dirty="0">
                <a:solidFill>
                  <a:schemeClr val="tx1"/>
                </a:solidFill>
              </a:rPr>
              <a:t>und anderen Immunmarkern</a:t>
            </a:r>
          </a:p>
        </p:txBody>
      </p:sp>
      <p:pic>
        <p:nvPicPr>
          <p:cNvPr id="62" name="Picture 2">
            <a:extLst>
              <a:ext uri="{FF2B5EF4-FFF2-40B4-BE49-F238E27FC236}">
                <a16:creationId xmlns:a16="http://schemas.microsoft.com/office/drawing/2014/main" id="{C43E195F-BEB4-45F6-83F3-5B4C8283B6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53" t="32230" r="60454" b="9135"/>
          <a:stretch/>
        </p:blipFill>
        <p:spPr bwMode="auto">
          <a:xfrm>
            <a:off x="4611813" y="2440259"/>
            <a:ext cx="1919159" cy="2263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uppieren 7">
            <a:extLst>
              <a:ext uri="{FF2B5EF4-FFF2-40B4-BE49-F238E27FC236}">
                <a16:creationId xmlns:a16="http://schemas.microsoft.com/office/drawing/2014/main" id="{F71F95CE-21BC-4FE8-BF06-60A3993A3AC8}"/>
              </a:ext>
            </a:extLst>
          </p:cNvPr>
          <p:cNvGrpSpPr/>
          <p:nvPr/>
        </p:nvGrpSpPr>
        <p:grpSpPr>
          <a:xfrm>
            <a:off x="429784" y="2899410"/>
            <a:ext cx="3067351" cy="1841697"/>
            <a:chOff x="429784" y="2899410"/>
            <a:chExt cx="3067351" cy="1841697"/>
          </a:xfrm>
        </p:grpSpPr>
        <p:grpSp>
          <p:nvGrpSpPr>
            <p:cNvPr id="7" name="Gruppieren 6">
              <a:extLst>
                <a:ext uri="{FF2B5EF4-FFF2-40B4-BE49-F238E27FC236}">
                  <a16:creationId xmlns:a16="http://schemas.microsoft.com/office/drawing/2014/main" id="{FBE97D58-A9A4-4971-8EF6-84020D02D309}"/>
                </a:ext>
              </a:extLst>
            </p:cNvPr>
            <p:cNvGrpSpPr/>
            <p:nvPr/>
          </p:nvGrpSpPr>
          <p:grpSpPr>
            <a:xfrm>
              <a:off x="479425" y="2899410"/>
              <a:ext cx="3017710" cy="1841697"/>
              <a:chOff x="479425" y="2899410"/>
              <a:chExt cx="3017710" cy="1841697"/>
            </a:xfrm>
          </p:grpSpPr>
          <p:pic>
            <p:nvPicPr>
              <p:cNvPr id="40" name="Picture 2">
                <a:extLst>
                  <a:ext uri="{FF2B5EF4-FFF2-40B4-BE49-F238E27FC236}">
                    <a16:creationId xmlns:a16="http://schemas.microsoft.com/office/drawing/2014/main" id="{AEC7E21A-6C3A-4FF1-A1F4-1B68B06403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262" t="23458" b="10094"/>
              <a:stretch/>
            </p:blipFill>
            <p:spPr bwMode="auto">
              <a:xfrm>
                <a:off x="553697" y="2899410"/>
                <a:ext cx="2943438" cy="184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a:extLst>
                  <a:ext uri="{FF2B5EF4-FFF2-40B4-BE49-F238E27FC236}">
                    <a16:creationId xmlns:a16="http://schemas.microsoft.com/office/drawing/2014/main" id="{6685B910-4D9A-460E-AE71-7597E16ED377}"/>
                  </a:ext>
                </a:extLst>
              </p:cNvPr>
              <p:cNvSpPr/>
              <p:nvPr/>
            </p:nvSpPr>
            <p:spPr>
              <a:xfrm>
                <a:off x="479425" y="2990850"/>
                <a:ext cx="368300" cy="14204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17" name="TextBox 181">
              <a:extLst>
                <a:ext uri="{FF2B5EF4-FFF2-40B4-BE49-F238E27FC236}">
                  <a16:creationId xmlns:a16="http://schemas.microsoft.com/office/drawing/2014/main" id="{730E931F-75A7-4763-9922-70E4F7744C3A}"/>
                </a:ext>
              </a:extLst>
            </p:cNvPr>
            <p:cNvSpPr txBox="1"/>
            <p:nvPr/>
          </p:nvSpPr>
          <p:spPr>
            <a:xfrm>
              <a:off x="968689" y="3243042"/>
              <a:ext cx="88166" cy="76944"/>
            </a:xfrm>
            <a:prstGeom prst="rect">
              <a:avLst/>
            </a:prstGeom>
            <a:solidFill>
              <a:schemeClr val="bg1"/>
            </a:solidFill>
          </p:spPr>
          <p:txBody>
            <a:bodyPr wrap="none" lIns="0" tIns="0" rIns="0" bIns="0" rtlCol="0">
              <a:spAutoFit/>
            </a:bodyPr>
            <a:lstStyle/>
            <a:p>
              <a:pPr algn="r"/>
              <a:r>
                <a:rPr lang="de-DE" sz="500" dirty="0">
                  <a:solidFill>
                    <a:schemeClr val="accent1"/>
                  </a:solidFill>
                </a:rPr>
                <a:t>0,8</a:t>
              </a:r>
            </a:p>
          </p:txBody>
        </p:sp>
        <p:sp>
          <p:nvSpPr>
            <p:cNvPr id="18" name="TextBox 182">
              <a:extLst>
                <a:ext uri="{FF2B5EF4-FFF2-40B4-BE49-F238E27FC236}">
                  <a16:creationId xmlns:a16="http://schemas.microsoft.com/office/drawing/2014/main" id="{6EB32CC4-4721-472D-B05E-5F11AB3267BB}"/>
                </a:ext>
              </a:extLst>
            </p:cNvPr>
            <p:cNvSpPr txBox="1"/>
            <p:nvPr/>
          </p:nvSpPr>
          <p:spPr>
            <a:xfrm>
              <a:off x="968689" y="3505916"/>
              <a:ext cx="88166" cy="76944"/>
            </a:xfrm>
            <a:prstGeom prst="rect">
              <a:avLst/>
            </a:prstGeom>
            <a:solidFill>
              <a:schemeClr val="bg1"/>
            </a:solidFill>
          </p:spPr>
          <p:txBody>
            <a:bodyPr wrap="none" lIns="0" tIns="0" rIns="0" bIns="0" rtlCol="0">
              <a:spAutoFit/>
            </a:bodyPr>
            <a:lstStyle/>
            <a:p>
              <a:pPr algn="r"/>
              <a:r>
                <a:rPr lang="de-DE" sz="500" dirty="0">
                  <a:solidFill>
                    <a:schemeClr val="accent1"/>
                  </a:solidFill>
                </a:rPr>
                <a:t>0,6</a:t>
              </a:r>
            </a:p>
          </p:txBody>
        </p:sp>
        <p:sp>
          <p:nvSpPr>
            <p:cNvPr id="19" name="TextBox 183">
              <a:extLst>
                <a:ext uri="{FF2B5EF4-FFF2-40B4-BE49-F238E27FC236}">
                  <a16:creationId xmlns:a16="http://schemas.microsoft.com/office/drawing/2014/main" id="{2BE988E5-6351-4404-94B5-F4FA2990584C}"/>
                </a:ext>
              </a:extLst>
            </p:cNvPr>
            <p:cNvSpPr txBox="1"/>
            <p:nvPr/>
          </p:nvSpPr>
          <p:spPr>
            <a:xfrm>
              <a:off x="968689" y="3768790"/>
              <a:ext cx="88166" cy="76944"/>
            </a:xfrm>
            <a:prstGeom prst="rect">
              <a:avLst/>
            </a:prstGeom>
            <a:solidFill>
              <a:schemeClr val="bg1"/>
            </a:solidFill>
          </p:spPr>
          <p:txBody>
            <a:bodyPr wrap="none" lIns="0" tIns="0" rIns="0" bIns="0" rtlCol="0">
              <a:spAutoFit/>
            </a:bodyPr>
            <a:lstStyle/>
            <a:p>
              <a:pPr algn="r"/>
              <a:r>
                <a:rPr lang="de-DE" sz="500" dirty="0">
                  <a:solidFill>
                    <a:schemeClr val="accent1"/>
                  </a:solidFill>
                </a:rPr>
                <a:t>0,4</a:t>
              </a:r>
            </a:p>
          </p:txBody>
        </p:sp>
        <p:sp>
          <p:nvSpPr>
            <p:cNvPr id="20" name="TextBox 184">
              <a:extLst>
                <a:ext uri="{FF2B5EF4-FFF2-40B4-BE49-F238E27FC236}">
                  <a16:creationId xmlns:a16="http://schemas.microsoft.com/office/drawing/2014/main" id="{13637F82-3BE7-4D21-8C02-BCED17A54CFA}"/>
                </a:ext>
              </a:extLst>
            </p:cNvPr>
            <p:cNvSpPr txBox="1"/>
            <p:nvPr/>
          </p:nvSpPr>
          <p:spPr>
            <a:xfrm>
              <a:off x="968689" y="4031664"/>
              <a:ext cx="88166" cy="76944"/>
            </a:xfrm>
            <a:prstGeom prst="rect">
              <a:avLst/>
            </a:prstGeom>
            <a:solidFill>
              <a:schemeClr val="bg1"/>
            </a:solidFill>
          </p:spPr>
          <p:txBody>
            <a:bodyPr wrap="none" lIns="0" tIns="0" rIns="0" bIns="0" rtlCol="0">
              <a:spAutoFit/>
            </a:bodyPr>
            <a:lstStyle/>
            <a:p>
              <a:pPr algn="r"/>
              <a:r>
                <a:rPr lang="de-DE" sz="500" dirty="0">
                  <a:solidFill>
                    <a:schemeClr val="accent1"/>
                  </a:solidFill>
                </a:rPr>
                <a:t>0,2</a:t>
              </a:r>
            </a:p>
          </p:txBody>
        </p:sp>
        <p:sp>
          <p:nvSpPr>
            <p:cNvPr id="21" name="TextBox 185">
              <a:extLst>
                <a:ext uri="{FF2B5EF4-FFF2-40B4-BE49-F238E27FC236}">
                  <a16:creationId xmlns:a16="http://schemas.microsoft.com/office/drawing/2014/main" id="{C6AF451A-6936-4C56-A78C-45ED91DBFE10}"/>
                </a:ext>
              </a:extLst>
            </p:cNvPr>
            <p:cNvSpPr txBox="1"/>
            <p:nvPr/>
          </p:nvSpPr>
          <p:spPr>
            <a:xfrm>
              <a:off x="968689" y="4294540"/>
              <a:ext cx="88166" cy="76944"/>
            </a:xfrm>
            <a:prstGeom prst="rect">
              <a:avLst/>
            </a:prstGeom>
            <a:solidFill>
              <a:schemeClr val="bg1"/>
            </a:solidFill>
          </p:spPr>
          <p:txBody>
            <a:bodyPr wrap="none" lIns="0" tIns="0" rIns="0" bIns="0" rtlCol="0">
              <a:spAutoFit/>
            </a:bodyPr>
            <a:lstStyle/>
            <a:p>
              <a:pPr algn="r"/>
              <a:r>
                <a:rPr lang="de-DE" sz="500" dirty="0">
                  <a:solidFill>
                    <a:schemeClr val="accent1"/>
                  </a:solidFill>
                </a:rPr>
                <a:t>0,0</a:t>
              </a:r>
            </a:p>
          </p:txBody>
        </p:sp>
        <p:sp>
          <p:nvSpPr>
            <p:cNvPr id="22" name="TextBox 181">
              <a:extLst>
                <a:ext uri="{FF2B5EF4-FFF2-40B4-BE49-F238E27FC236}">
                  <a16:creationId xmlns:a16="http://schemas.microsoft.com/office/drawing/2014/main" id="{0EAFC7CF-F2AC-45BD-AAC9-323299A71B51}"/>
                </a:ext>
              </a:extLst>
            </p:cNvPr>
            <p:cNvSpPr txBox="1"/>
            <p:nvPr/>
          </p:nvSpPr>
          <p:spPr>
            <a:xfrm>
              <a:off x="968683" y="2980168"/>
              <a:ext cx="88166" cy="76944"/>
            </a:xfrm>
            <a:prstGeom prst="rect">
              <a:avLst/>
            </a:prstGeom>
            <a:solidFill>
              <a:schemeClr val="bg1"/>
            </a:solidFill>
          </p:spPr>
          <p:txBody>
            <a:bodyPr wrap="none" lIns="0" tIns="0" rIns="0" bIns="0" rtlCol="0">
              <a:spAutoFit/>
            </a:bodyPr>
            <a:lstStyle/>
            <a:p>
              <a:pPr algn="r"/>
              <a:r>
                <a:rPr lang="de-DE" sz="500" dirty="0">
                  <a:solidFill>
                    <a:schemeClr val="accent1"/>
                  </a:solidFill>
                </a:rPr>
                <a:t>1,0</a:t>
              </a:r>
            </a:p>
          </p:txBody>
        </p:sp>
        <p:sp>
          <p:nvSpPr>
            <p:cNvPr id="16" name="TextBox 186">
              <a:extLst>
                <a:ext uri="{FF2B5EF4-FFF2-40B4-BE49-F238E27FC236}">
                  <a16:creationId xmlns:a16="http://schemas.microsoft.com/office/drawing/2014/main" id="{05B42E47-0958-4AA1-8700-D81BA12BE833}"/>
                </a:ext>
              </a:extLst>
            </p:cNvPr>
            <p:cNvSpPr txBox="1"/>
            <p:nvPr/>
          </p:nvSpPr>
          <p:spPr>
            <a:xfrm rot="16200000">
              <a:off x="281286" y="3510684"/>
              <a:ext cx="1001682" cy="323165"/>
            </a:xfrm>
            <a:prstGeom prst="rect">
              <a:avLst/>
            </a:prstGeom>
            <a:solidFill>
              <a:schemeClr val="bg1"/>
            </a:solidFill>
          </p:spPr>
          <p:txBody>
            <a:bodyPr wrap="square" lIns="0" tIns="0" rIns="0" bIns="0" rtlCol="0">
              <a:spAutoFit/>
            </a:bodyPr>
            <a:lstStyle/>
            <a:p>
              <a:pPr algn="ctr"/>
              <a:r>
                <a:rPr lang="de-DE" sz="700" dirty="0"/>
                <a:t>Anteil Patienten ohne IDFS-Ereignis</a:t>
              </a:r>
            </a:p>
            <a:p>
              <a:pPr algn="ctr"/>
              <a:endParaRPr lang="de-DE" sz="700" dirty="0"/>
            </a:p>
          </p:txBody>
        </p:sp>
        <p:sp>
          <p:nvSpPr>
            <p:cNvPr id="25" name="Textfeld 24">
              <a:extLst>
                <a:ext uri="{FF2B5EF4-FFF2-40B4-BE49-F238E27FC236}">
                  <a16:creationId xmlns:a16="http://schemas.microsoft.com/office/drawing/2014/main" id="{08253ADF-BDB8-4E57-98E8-F8C7A2D8FCB8}"/>
                </a:ext>
              </a:extLst>
            </p:cNvPr>
            <p:cNvSpPr txBox="1"/>
            <p:nvPr/>
          </p:nvSpPr>
          <p:spPr>
            <a:xfrm>
              <a:off x="545890" y="4533979"/>
              <a:ext cx="631904" cy="61555"/>
            </a:xfrm>
            <a:prstGeom prst="rect">
              <a:avLst/>
            </a:prstGeom>
            <a:solidFill>
              <a:schemeClr val="bg1"/>
            </a:solidFill>
          </p:spPr>
          <p:txBody>
            <a:bodyPr wrap="none" tIns="0" bIns="0" rtlCol="0">
              <a:spAutoFit/>
            </a:bodyPr>
            <a:lstStyle/>
            <a:p>
              <a:r>
                <a:rPr lang="de-DE" sz="400" dirty="0"/>
                <a:t>    Anzahl Patienten</a:t>
              </a:r>
            </a:p>
          </p:txBody>
        </p:sp>
        <p:sp>
          <p:nvSpPr>
            <p:cNvPr id="26" name="Textfeld 25">
              <a:extLst>
                <a:ext uri="{FF2B5EF4-FFF2-40B4-BE49-F238E27FC236}">
                  <a16:creationId xmlns:a16="http://schemas.microsoft.com/office/drawing/2014/main" id="{8C6E51DC-66A9-4334-9F81-E94BE398D0E5}"/>
                </a:ext>
              </a:extLst>
            </p:cNvPr>
            <p:cNvSpPr txBox="1"/>
            <p:nvPr/>
          </p:nvSpPr>
          <p:spPr>
            <a:xfrm>
              <a:off x="1915604" y="4462518"/>
              <a:ext cx="526106" cy="92333"/>
            </a:xfrm>
            <a:prstGeom prst="rect">
              <a:avLst/>
            </a:prstGeom>
            <a:solidFill>
              <a:schemeClr val="bg1"/>
            </a:solidFill>
          </p:spPr>
          <p:txBody>
            <a:bodyPr wrap="none" tIns="0" bIns="0" rtlCol="0">
              <a:spAutoFit/>
            </a:bodyPr>
            <a:lstStyle/>
            <a:p>
              <a:r>
                <a:rPr lang="de-DE" sz="600" dirty="0"/>
                <a:t>    Monate</a:t>
              </a:r>
            </a:p>
          </p:txBody>
        </p:sp>
        <p:sp>
          <p:nvSpPr>
            <p:cNvPr id="27" name="Textfeld 26">
              <a:extLst>
                <a:ext uri="{FF2B5EF4-FFF2-40B4-BE49-F238E27FC236}">
                  <a16:creationId xmlns:a16="http://schemas.microsoft.com/office/drawing/2014/main" id="{C9BA021B-745B-4455-A517-B8C0613B9AE8}"/>
                </a:ext>
              </a:extLst>
            </p:cNvPr>
            <p:cNvSpPr txBox="1"/>
            <p:nvPr/>
          </p:nvSpPr>
          <p:spPr>
            <a:xfrm>
              <a:off x="429784" y="4486241"/>
              <a:ext cx="685714" cy="218008"/>
            </a:xfrm>
            <a:prstGeom prst="rect">
              <a:avLst/>
            </a:prstGeom>
            <a:solidFill>
              <a:schemeClr val="bg1"/>
            </a:solidFill>
          </p:spPr>
          <p:txBody>
            <a:bodyPr wrap="square" lIns="36000" tIns="0" rIns="36000" bIns="0" rtlCol="0">
              <a:spAutoFit/>
            </a:bodyPr>
            <a:lstStyle/>
            <a:p>
              <a:pPr algn="r">
                <a:lnSpc>
                  <a:spcPts val="430"/>
                </a:lnSpc>
                <a:spcBef>
                  <a:spcPts val="100"/>
                </a:spcBef>
              </a:pPr>
              <a:r>
                <a:rPr lang="de-DE" sz="400" dirty="0"/>
                <a:t>    </a:t>
              </a:r>
            </a:p>
            <a:p>
              <a:pPr algn="r">
                <a:lnSpc>
                  <a:spcPts val="430"/>
                </a:lnSpc>
                <a:spcBef>
                  <a:spcPts val="100"/>
                </a:spcBef>
              </a:pPr>
              <a:r>
                <a:rPr lang="de-DE" sz="400" dirty="0"/>
                <a:t>Anzahl Patienten</a:t>
              </a:r>
            </a:p>
            <a:p>
              <a:pPr algn="r">
                <a:lnSpc>
                  <a:spcPts val="430"/>
                </a:lnSpc>
              </a:pPr>
              <a:r>
                <a:rPr lang="de-DE" sz="400" dirty="0"/>
                <a:t>PIK3CA – nicht mutiert</a:t>
              </a:r>
            </a:p>
            <a:p>
              <a:pPr algn="r">
                <a:lnSpc>
                  <a:spcPts val="430"/>
                </a:lnSpc>
              </a:pPr>
              <a:r>
                <a:rPr lang="de-DE" sz="400" dirty="0"/>
                <a:t>PIC3CA – mutiert</a:t>
              </a:r>
            </a:p>
          </p:txBody>
        </p:sp>
        <p:sp>
          <p:nvSpPr>
            <p:cNvPr id="28" name="Textfeld 27">
              <a:extLst>
                <a:ext uri="{FF2B5EF4-FFF2-40B4-BE49-F238E27FC236}">
                  <a16:creationId xmlns:a16="http://schemas.microsoft.com/office/drawing/2014/main" id="{0D3FB24E-0AE0-4F83-A418-26820636AFA8}"/>
                </a:ext>
              </a:extLst>
            </p:cNvPr>
            <p:cNvSpPr txBox="1"/>
            <p:nvPr/>
          </p:nvSpPr>
          <p:spPr>
            <a:xfrm>
              <a:off x="1297346" y="4100022"/>
              <a:ext cx="1207017" cy="193836"/>
            </a:xfrm>
            <a:prstGeom prst="rect">
              <a:avLst/>
            </a:prstGeom>
            <a:solidFill>
              <a:schemeClr val="bg1"/>
            </a:solidFill>
          </p:spPr>
          <p:txBody>
            <a:bodyPr wrap="square" lIns="36000" tIns="0" rIns="36000" bIns="0" rtlCol="0">
              <a:spAutoFit/>
            </a:bodyPr>
            <a:lstStyle/>
            <a:p>
              <a:pPr>
                <a:lnSpc>
                  <a:spcPts val="500"/>
                </a:lnSpc>
                <a:spcBef>
                  <a:spcPts val="100"/>
                </a:spcBef>
              </a:pPr>
              <a:r>
                <a:rPr lang="de-DE" sz="600" dirty="0"/>
                <a:t>    </a:t>
              </a:r>
            </a:p>
            <a:p>
              <a:pPr>
                <a:lnSpc>
                  <a:spcPts val="500"/>
                </a:lnSpc>
              </a:pPr>
              <a:r>
                <a:rPr lang="de-DE" sz="600" dirty="0"/>
                <a:t>PIK3CA – nicht mutiert (N=1013)</a:t>
              </a:r>
            </a:p>
            <a:p>
              <a:pPr>
                <a:lnSpc>
                  <a:spcPts val="500"/>
                </a:lnSpc>
              </a:pPr>
              <a:r>
                <a:rPr lang="de-DE" sz="600" dirty="0"/>
                <a:t>PIC3CA – mutiert (N=350)</a:t>
              </a:r>
            </a:p>
          </p:txBody>
        </p:sp>
        <p:sp>
          <p:nvSpPr>
            <p:cNvPr id="29" name="Textfeld 28">
              <a:extLst>
                <a:ext uri="{FF2B5EF4-FFF2-40B4-BE49-F238E27FC236}">
                  <a16:creationId xmlns:a16="http://schemas.microsoft.com/office/drawing/2014/main" id="{01AB0ECD-CC88-4748-9DB5-D066BA5D92E0}"/>
                </a:ext>
              </a:extLst>
            </p:cNvPr>
            <p:cNvSpPr txBox="1"/>
            <p:nvPr/>
          </p:nvSpPr>
          <p:spPr>
            <a:xfrm>
              <a:off x="2098675" y="3845734"/>
              <a:ext cx="1133475" cy="202419"/>
            </a:xfrm>
            <a:prstGeom prst="rect">
              <a:avLst/>
            </a:prstGeom>
            <a:solidFill>
              <a:schemeClr val="bg1"/>
            </a:solidFill>
            <a:ln>
              <a:solidFill>
                <a:srgbClr val="E7E9EC"/>
              </a:solidFill>
            </a:ln>
          </p:spPr>
          <p:txBody>
            <a:bodyPr wrap="square" lIns="36000" tIns="36000" rIns="36000" bIns="36000" rtlCol="0">
              <a:spAutoFit/>
            </a:bodyPr>
            <a:lstStyle/>
            <a:p>
              <a:pPr algn="ctr">
                <a:lnSpc>
                  <a:spcPts val="500"/>
                </a:lnSpc>
                <a:spcBef>
                  <a:spcPts val="100"/>
                </a:spcBef>
              </a:pPr>
              <a:r>
                <a:rPr lang="de-DE" sz="600" dirty="0"/>
                <a:t>nicht stratifizierte HR=1,04 (95% KI 0,78; 1,38)</a:t>
              </a:r>
            </a:p>
          </p:txBody>
        </p:sp>
      </p:grpSp>
      <p:sp>
        <p:nvSpPr>
          <p:cNvPr id="31" name="TextBox 186">
            <a:extLst>
              <a:ext uri="{FF2B5EF4-FFF2-40B4-BE49-F238E27FC236}">
                <a16:creationId xmlns:a16="http://schemas.microsoft.com/office/drawing/2014/main" id="{2830A17D-4407-4DD8-A0B8-686B7C150132}"/>
              </a:ext>
            </a:extLst>
          </p:cNvPr>
          <p:cNvSpPr txBox="1"/>
          <p:nvPr/>
        </p:nvSpPr>
        <p:spPr>
          <a:xfrm rot="16200000">
            <a:off x="4080192" y="3318571"/>
            <a:ext cx="1382994" cy="215444"/>
          </a:xfrm>
          <a:prstGeom prst="rect">
            <a:avLst/>
          </a:prstGeom>
          <a:solidFill>
            <a:schemeClr val="bg1"/>
          </a:solidFill>
        </p:spPr>
        <p:txBody>
          <a:bodyPr wrap="square" lIns="0" tIns="0" rIns="0" bIns="0" rtlCol="0">
            <a:spAutoFit/>
          </a:bodyPr>
          <a:lstStyle/>
          <a:p>
            <a:pPr algn="ctr"/>
            <a:endParaRPr lang="de-DE" sz="700" dirty="0"/>
          </a:p>
          <a:p>
            <a:pPr algn="ctr"/>
            <a:r>
              <a:rPr lang="de-DE" sz="700" dirty="0"/>
              <a:t>HER2 Genexpression</a:t>
            </a:r>
          </a:p>
        </p:txBody>
      </p:sp>
      <p:sp>
        <p:nvSpPr>
          <p:cNvPr id="33" name="Textfeld 32">
            <a:extLst>
              <a:ext uri="{FF2B5EF4-FFF2-40B4-BE49-F238E27FC236}">
                <a16:creationId xmlns:a16="http://schemas.microsoft.com/office/drawing/2014/main" id="{9C0246C3-B9C3-46A0-AC9D-B8D4D6117C3B}"/>
              </a:ext>
            </a:extLst>
          </p:cNvPr>
          <p:cNvSpPr txBox="1"/>
          <p:nvPr/>
        </p:nvSpPr>
        <p:spPr>
          <a:xfrm>
            <a:off x="5810250" y="4559333"/>
            <a:ext cx="627095" cy="144073"/>
          </a:xfrm>
          <a:prstGeom prst="rect">
            <a:avLst/>
          </a:prstGeom>
          <a:solidFill>
            <a:schemeClr val="bg1"/>
          </a:solidFill>
        </p:spPr>
        <p:txBody>
          <a:bodyPr wrap="square" tIns="36000" bIns="0" rtlCol="0">
            <a:spAutoFit/>
          </a:bodyPr>
          <a:lstStyle/>
          <a:p>
            <a:r>
              <a:rPr lang="de-DE" sz="700" dirty="0"/>
              <a:t> Operativ</a:t>
            </a:r>
          </a:p>
        </p:txBody>
      </p:sp>
      <p:sp>
        <p:nvSpPr>
          <p:cNvPr id="34" name="TextBox 186">
            <a:extLst>
              <a:ext uri="{FF2B5EF4-FFF2-40B4-BE49-F238E27FC236}">
                <a16:creationId xmlns:a16="http://schemas.microsoft.com/office/drawing/2014/main" id="{8FC690DF-E61E-4F44-B6E2-E675F2B09376}"/>
              </a:ext>
            </a:extLst>
          </p:cNvPr>
          <p:cNvSpPr txBox="1"/>
          <p:nvPr/>
        </p:nvSpPr>
        <p:spPr>
          <a:xfrm rot="16200000">
            <a:off x="6297435" y="3314678"/>
            <a:ext cx="1382994" cy="215444"/>
          </a:xfrm>
          <a:prstGeom prst="rect">
            <a:avLst/>
          </a:prstGeom>
          <a:solidFill>
            <a:schemeClr val="bg1"/>
          </a:solidFill>
        </p:spPr>
        <p:txBody>
          <a:bodyPr wrap="square" lIns="0" tIns="0" rIns="0" bIns="0" rtlCol="0">
            <a:spAutoFit/>
          </a:bodyPr>
          <a:lstStyle/>
          <a:p>
            <a:pPr algn="ctr"/>
            <a:endParaRPr lang="de-DE" sz="700" dirty="0"/>
          </a:p>
          <a:p>
            <a:pPr algn="ctr"/>
            <a:r>
              <a:rPr lang="de-DE" sz="700" dirty="0"/>
              <a:t>PD-L1 Genexpression</a:t>
            </a:r>
          </a:p>
        </p:txBody>
      </p:sp>
      <p:sp>
        <p:nvSpPr>
          <p:cNvPr id="36" name="Textfeld 35">
            <a:extLst>
              <a:ext uri="{FF2B5EF4-FFF2-40B4-BE49-F238E27FC236}">
                <a16:creationId xmlns:a16="http://schemas.microsoft.com/office/drawing/2014/main" id="{004AACE4-D973-4B8E-9A49-E424D58B9203}"/>
              </a:ext>
            </a:extLst>
          </p:cNvPr>
          <p:cNvSpPr txBox="1"/>
          <p:nvPr/>
        </p:nvSpPr>
        <p:spPr>
          <a:xfrm>
            <a:off x="8011106" y="4564090"/>
            <a:ext cx="602078" cy="180425"/>
          </a:xfrm>
          <a:prstGeom prst="rect">
            <a:avLst/>
          </a:prstGeom>
          <a:solidFill>
            <a:schemeClr val="bg1"/>
          </a:solidFill>
        </p:spPr>
        <p:txBody>
          <a:bodyPr wrap="square" tIns="36000" bIns="36000" rtlCol="0">
            <a:spAutoFit/>
          </a:bodyPr>
          <a:lstStyle/>
          <a:p>
            <a:pPr algn="ctr"/>
            <a:r>
              <a:rPr lang="de-DE" sz="700" dirty="0"/>
              <a:t>Operativ</a:t>
            </a:r>
          </a:p>
        </p:txBody>
      </p:sp>
      <p:sp>
        <p:nvSpPr>
          <p:cNvPr id="9" name="Textfeld 8">
            <a:extLst>
              <a:ext uri="{FF2B5EF4-FFF2-40B4-BE49-F238E27FC236}">
                <a16:creationId xmlns:a16="http://schemas.microsoft.com/office/drawing/2014/main" id="{08D45172-D4E3-4370-9DE6-D4729E7D36C6}"/>
              </a:ext>
            </a:extLst>
          </p:cNvPr>
          <p:cNvSpPr txBox="1"/>
          <p:nvPr/>
        </p:nvSpPr>
        <p:spPr>
          <a:xfrm>
            <a:off x="5392276" y="4264720"/>
            <a:ext cx="627095" cy="180425"/>
          </a:xfrm>
          <a:prstGeom prst="rect">
            <a:avLst/>
          </a:prstGeom>
          <a:solidFill>
            <a:schemeClr val="bg1"/>
          </a:solidFill>
        </p:spPr>
        <p:txBody>
          <a:bodyPr wrap="square" lIns="36000" tIns="36000" rIns="36000" bIns="36000" rtlCol="0">
            <a:spAutoFit/>
          </a:bodyPr>
          <a:lstStyle/>
          <a:p>
            <a:pPr algn="ctr"/>
            <a:r>
              <a:rPr lang="de-DE" sz="700" dirty="0"/>
              <a:t> P&lt;0,0001</a:t>
            </a:r>
          </a:p>
        </p:txBody>
      </p:sp>
      <p:sp>
        <p:nvSpPr>
          <p:cNvPr id="42" name="Textfeld 41">
            <a:extLst>
              <a:ext uri="{FF2B5EF4-FFF2-40B4-BE49-F238E27FC236}">
                <a16:creationId xmlns:a16="http://schemas.microsoft.com/office/drawing/2014/main" id="{42609BAF-E210-4CDB-A83C-6625AA31F47D}"/>
              </a:ext>
            </a:extLst>
          </p:cNvPr>
          <p:cNvSpPr txBox="1"/>
          <p:nvPr/>
        </p:nvSpPr>
        <p:spPr>
          <a:xfrm>
            <a:off x="7651302" y="4257243"/>
            <a:ext cx="627095" cy="144073"/>
          </a:xfrm>
          <a:prstGeom prst="rect">
            <a:avLst/>
          </a:prstGeom>
          <a:solidFill>
            <a:schemeClr val="bg1"/>
          </a:solidFill>
        </p:spPr>
        <p:txBody>
          <a:bodyPr wrap="square" lIns="36000" tIns="36000" rIns="36000" bIns="0" rtlCol="0">
            <a:spAutoFit/>
          </a:bodyPr>
          <a:lstStyle/>
          <a:p>
            <a:pPr algn="ctr"/>
            <a:r>
              <a:rPr lang="de-DE" sz="700" dirty="0"/>
              <a:t> P=</a:t>
            </a:r>
            <a:r>
              <a:rPr lang="de-DE" sz="700" dirty="0" err="1"/>
              <a:t>ns</a:t>
            </a:r>
            <a:endParaRPr lang="de-DE" sz="700" dirty="0"/>
          </a:p>
        </p:txBody>
      </p:sp>
      <p:sp>
        <p:nvSpPr>
          <p:cNvPr id="43" name="Untertitel 4">
            <a:extLst>
              <a:ext uri="{FF2B5EF4-FFF2-40B4-BE49-F238E27FC236}">
                <a16:creationId xmlns:a16="http://schemas.microsoft.com/office/drawing/2014/main" id="{8B4270F2-0AAF-4C03-B278-886647B989C0}"/>
              </a:ext>
            </a:extLst>
          </p:cNvPr>
          <p:cNvSpPr txBox="1">
            <a:spLocks/>
          </p:cNvSpPr>
          <p:nvPr/>
        </p:nvSpPr>
        <p:spPr>
          <a:xfrm>
            <a:off x="447206" y="2815078"/>
            <a:ext cx="3540529" cy="123111"/>
          </a:xfrm>
          <a:prstGeom prst="rect">
            <a:avLst/>
          </a:prstGeom>
          <a:no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DE" sz="900" dirty="0" err="1">
                <a:solidFill>
                  <a:schemeClr val="tx1"/>
                </a:solidFill>
              </a:rPr>
              <a:t>Biomarkereffekt</a:t>
            </a:r>
            <a:r>
              <a:rPr lang="de-DE" sz="900" dirty="0">
                <a:solidFill>
                  <a:schemeClr val="tx1"/>
                </a:solidFill>
              </a:rPr>
              <a:t> – gepoolte Behandlungsarme</a:t>
            </a:r>
          </a:p>
        </p:txBody>
      </p:sp>
      <p:sp>
        <p:nvSpPr>
          <p:cNvPr id="32" name="Textfeld 31">
            <a:extLst>
              <a:ext uri="{FF2B5EF4-FFF2-40B4-BE49-F238E27FC236}">
                <a16:creationId xmlns:a16="http://schemas.microsoft.com/office/drawing/2014/main" id="{8C92936D-85BE-4802-87D3-1326FBBEAB04}"/>
              </a:ext>
            </a:extLst>
          </p:cNvPr>
          <p:cNvSpPr txBox="1"/>
          <p:nvPr/>
        </p:nvSpPr>
        <p:spPr>
          <a:xfrm>
            <a:off x="4977269" y="4564079"/>
            <a:ext cx="944489" cy="144073"/>
          </a:xfrm>
          <a:prstGeom prst="rect">
            <a:avLst/>
          </a:prstGeom>
          <a:solidFill>
            <a:schemeClr val="bg1"/>
          </a:solidFill>
        </p:spPr>
        <p:txBody>
          <a:bodyPr wrap="none" tIns="36000" bIns="0" rtlCol="0">
            <a:spAutoFit/>
          </a:bodyPr>
          <a:lstStyle/>
          <a:p>
            <a:r>
              <a:rPr lang="de-DE" sz="700" dirty="0"/>
              <a:t>    Prä-neoadjuvant</a:t>
            </a:r>
          </a:p>
        </p:txBody>
      </p:sp>
      <p:sp>
        <p:nvSpPr>
          <p:cNvPr id="35" name="Textfeld 34">
            <a:extLst>
              <a:ext uri="{FF2B5EF4-FFF2-40B4-BE49-F238E27FC236}">
                <a16:creationId xmlns:a16="http://schemas.microsoft.com/office/drawing/2014/main" id="{8D906B32-3ABB-42E5-A659-4C4E0B7E47CF}"/>
              </a:ext>
            </a:extLst>
          </p:cNvPr>
          <p:cNvSpPr txBox="1"/>
          <p:nvPr/>
        </p:nvSpPr>
        <p:spPr>
          <a:xfrm>
            <a:off x="7172158" y="4562486"/>
            <a:ext cx="944489" cy="144073"/>
          </a:xfrm>
          <a:prstGeom prst="rect">
            <a:avLst/>
          </a:prstGeom>
          <a:solidFill>
            <a:schemeClr val="bg1"/>
          </a:solidFill>
        </p:spPr>
        <p:txBody>
          <a:bodyPr wrap="none" tIns="36000" bIns="0" rtlCol="0">
            <a:spAutoFit/>
          </a:bodyPr>
          <a:lstStyle/>
          <a:p>
            <a:r>
              <a:rPr lang="de-DE" sz="700" dirty="0"/>
              <a:t>    Prä-neoadjuvant</a:t>
            </a:r>
          </a:p>
        </p:txBody>
      </p:sp>
    </p:spTree>
    <p:extLst>
      <p:ext uri="{BB962C8B-B14F-4D97-AF65-F5344CB8AC3E}">
        <p14:creationId xmlns:p14="http://schemas.microsoft.com/office/powerpoint/2010/main" val="3182760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uppieren 6">
            <a:extLst>
              <a:ext uri="{FF2B5EF4-FFF2-40B4-BE49-F238E27FC236}">
                <a16:creationId xmlns:a16="http://schemas.microsoft.com/office/drawing/2014/main" id="{05B3813D-D12A-428F-B782-37092CB93DAD}"/>
              </a:ext>
            </a:extLst>
          </p:cNvPr>
          <p:cNvGrpSpPr/>
          <p:nvPr/>
        </p:nvGrpSpPr>
        <p:grpSpPr>
          <a:xfrm>
            <a:off x="4704820" y="1384300"/>
            <a:ext cx="4235980" cy="3362810"/>
            <a:chOff x="4704820" y="1384300"/>
            <a:chExt cx="4235980" cy="3362810"/>
          </a:xfrm>
        </p:grpSpPr>
        <p:pic>
          <p:nvPicPr>
            <p:cNvPr id="40" name="Picture 2">
              <a:extLst>
                <a:ext uri="{FF2B5EF4-FFF2-40B4-BE49-F238E27FC236}">
                  <a16:creationId xmlns:a16="http://schemas.microsoft.com/office/drawing/2014/main" id="{01B34023-1FE3-4307-A731-FDFE8D81FF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23" t="18682" r="2639" b="10207"/>
            <a:stretch/>
          </p:blipFill>
          <p:spPr bwMode="auto">
            <a:xfrm>
              <a:off x="4864252" y="1384300"/>
              <a:ext cx="4076548" cy="336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feld 17">
              <a:extLst>
                <a:ext uri="{FF2B5EF4-FFF2-40B4-BE49-F238E27FC236}">
                  <a16:creationId xmlns:a16="http://schemas.microsoft.com/office/drawing/2014/main" id="{1A7FBEAD-0ED7-4879-AA00-A5C1A903181F}"/>
                </a:ext>
              </a:extLst>
            </p:cNvPr>
            <p:cNvSpPr txBox="1"/>
            <p:nvPr/>
          </p:nvSpPr>
          <p:spPr>
            <a:xfrm>
              <a:off x="4704820" y="4122679"/>
              <a:ext cx="1306768" cy="538609"/>
            </a:xfrm>
            <a:prstGeom prst="rect">
              <a:avLst/>
            </a:prstGeom>
            <a:solidFill>
              <a:schemeClr val="bg1"/>
            </a:solidFill>
          </p:spPr>
          <p:txBody>
            <a:bodyPr wrap="none" tIns="0" bIns="0" rtlCol="0">
              <a:spAutoFit/>
            </a:bodyPr>
            <a:lstStyle/>
            <a:p>
              <a:pPr algn="r">
                <a:lnSpc>
                  <a:spcPts val="700"/>
                </a:lnSpc>
              </a:pPr>
              <a:r>
                <a:rPr lang="de-DE" sz="700" dirty="0"/>
                <a:t>   </a:t>
              </a:r>
            </a:p>
            <a:p>
              <a:pPr algn="r">
                <a:lnSpc>
                  <a:spcPts val="700"/>
                </a:lnSpc>
              </a:pPr>
              <a:r>
                <a:rPr lang="de-DE" sz="700" dirty="0"/>
                <a:t> Anzahl Patienten</a:t>
              </a:r>
            </a:p>
            <a:p>
              <a:pPr algn="r">
                <a:lnSpc>
                  <a:spcPts val="700"/>
                </a:lnSpc>
              </a:pPr>
              <a:r>
                <a:rPr lang="de-DE" sz="700" dirty="0" err="1"/>
                <a:t>Trastuzumab</a:t>
              </a:r>
              <a:r>
                <a:rPr lang="de-DE" sz="700" dirty="0"/>
                <a:t>-ITT</a:t>
              </a:r>
            </a:p>
            <a:p>
              <a:pPr algn="r">
                <a:lnSpc>
                  <a:spcPts val="700"/>
                </a:lnSpc>
              </a:pPr>
              <a:r>
                <a:rPr lang="de-DE" sz="700" dirty="0" err="1"/>
                <a:t>Trastuzumab</a:t>
              </a:r>
              <a:r>
                <a:rPr lang="de-DE" sz="700" dirty="0"/>
                <a:t> operative BEP</a:t>
              </a:r>
            </a:p>
            <a:p>
              <a:pPr algn="r">
                <a:lnSpc>
                  <a:spcPts val="700"/>
                </a:lnSpc>
              </a:pPr>
              <a:r>
                <a:rPr lang="de-DE" sz="700" dirty="0"/>
                <a:t>T-DM1-ITT</a:t>
              </a:r>
            </a:p>
            <a:p>
              <a:pPr algn="r">
                <a:lnSpc>
                  <a:spcPts val="700"/>
                </a:lnSpc>
              </a:pPr>
              <a:r>
                <a:rPr lang="de-DE" sz="700" dirty="0"/>
                <a:t>T-DM1 operative BEP</a:t>
              </a:r>
            </a:p>
          </p:txBody>
        </p:sp>
        <p:sp>
          <p:nvSpPr>
            <p:cNvPr id="20" name="Textfeld 19">
              <a:extLst>
                <a:ext uri="{FF2B5EF4-FFF2-40B4-BE49-F238E27FC236}">
                  <a16:creationId xmlns:a16="http://schemas.microsoft.com/office/drawing/2014/main" id="{D7231B31-4FCD-47EF-9E75-F3E859826BF1}"/>
                </a:ext>
              </a:extLst>
            </p:cNvPr>
            <p:cNvSpPr txBox="1"/>
            <p:nvPr/>
          </p:nvSpPr>
          <p:spPr>
            <a:xfrm>
              <a:off x="6870805" y="4023312"/>
              <a:ext cx="1287532" cy="138499"/>
            </a:xfrm>
            <a:prstGeom prst="rect">
              <a:avLst/>
            </a:prstGeom>
            <a:solidFill>
              <a:schemeClr val="bg1"/>
            </a:solidFill>
          </p:spPr>
          <p:txBody>
            <a:bodyPr wrap="none" tIns="0" bIns="0" rtlCol="0">
              <a:spAutoFit/>
            </a:bodyPr>
            <a:lstStyle/>
            <a:p>
              <a:r>
                <a:rPr lang="de-DE" sz="900" dirty="0"/>
                <a:t>   IDFS (Monate)        </a:t>
              </a:r>
            </a:p>
          </p:txBody>
        </p:sp>
      </p:grpSp>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KATHERINE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Denkert</a:t>
            </a:r>
            <a:r>
              <a:rPr lang="de-DE" dirty="0"/>
              <a:t> </a:t>
            </a:r>
            <a:r>
              <a:rPr lang="en-US" kern="0" dirty="0"/>
              <a:t>et al. | 2020 ASCO Annual Meeting | J Clin Oncol 38: 2020 (suppl; </a:t>
            </a:r>
            <a:r>
              <a:rPr lang="en-US" kern="0" dirty="0" err="1"/>
              <a:t>abstr</a:t>
            </a:r>
            <a:r>
              <a:rPr lang="en-US" kern="0" dirty="0"/>
              <a:t> 502)</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2"/>
            <a:ext cx="4610100" cy="984447"/>
          </a:xfrm>
        </p:spPr>
        <p:txBody>
          <a:bodyPr/>
          <a:lstStyle/>
          <a:p>
            <a:r>
              <a:rPr lang="de-DE" dirty="0">
                <a:solidFill>
                  <a:srgbClr val="003865"/>
                </a:solidFill>
              </a:rPr>
              <a:t>Ähnliche Baseline-Charakteristika der operativen BEP vs. ITT Population</a:t>
            </a:r>
          </a:p>
          <a:p>
            <a:r>
              <a:rPr lang="de-DE" dirty="0">
                <a:solidFill>
                  <a:srgbClr val="003865"/>
                </a:solidFill>
              </a:rPr>
              <a:t>  </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11</a:t>
            </a:fld>
            <a:endParaRPr lang="en-GB" dirty="0"/>
          </a:p>
        </p:txBody>
      </p:sp>
      <p:graphicFrame>
        <p:nvGraphicFramePr>
          <p:cNvPr id="38" name="Tabelle 37">
            <a:extLst>
              <a:ext uri="{FF2B5EF4-FFF2-40B4-BE49-F238E27FC236}">
                <a16:creationId xmlns:a16="http://schemas.microsoft.com/office/drawing/2014/main" id="{B16277A7-3749-432B-978E-CF316673C7E6}"/>
              </a:ext>
            </a:extLst>
          </p:cNvPr>
          <p:cNvGraphicFramePr>
            <a:graphicFrameLocks noGrp="1"/>
          </p:cNvGraphicFramePr>
          <p:nvPr/>
        </p:nvGraphicFramePr>
        <p:xfrm>
          <a:off x="409525" y="1530667"/>
          <a:ext cx="4227563" cy="3120757"/>
        </p:xfrm>
        <a:graphic>
          <a:graphicData uri="http://schemas.openxmlformats.org/drawingml/2006/table">
            <a:tbl>
              <a:tblPr firstRow="1" bandRow="1">
                <a:tableStyleId>{5C22544A-7EE6-4342-B048-85BDC9FD1C3A}</a:tableStyleId>
              </a:tblPr>
              <a:tblGrid>
                <a:gridCol w="2600375">
                  <a:extLst>
                    <a:ext uri="{9D8B030D-6E8A-4147-A177-3AD203B41FA5}">
                      <a16:colId xmlns:a16="http://schemas.microsoft.com/office/drawing/2014/main" val="803611838"/>
                    </a:ext>
                  </a:extLst>
                </a:gridCol>
                <a:gridCol w="679450">
                  <a:extLst>
                    <a:ext uri="{9D8B030D-6E8A-4147-A177-3AD203B41FA5}">
                      <a16:colId xmlns:a16="http://schemas.microsoft.com/office/drawing/2014/main" val="3926207950"/>
                    </a:ext>
                  </a:extLst>
                </a:gridCol>
                <a:gridCol w="947738">
                  <a:extLst>
                    <a:ext uri="{9D8B030D-6E8A-4147-A177-3AD203B41FA5}">
                      <a16:colId xmlns:a16="http://schemas.microsoft.com/office/drawing/2014/main" val="2123663556"/>
                    </a:ext>
                  </a:extLst>
                </a:gridCol>
              </a:tblGrid>
              <a:tr h="502357">
                <a:tc>
                  <a:txBody>
                    <a:bodyPr/>
                    <a:lstStyle/>
                    <a:p>
                      <a:r>
                        <a:rPr lang="de-DE" sz="1000" dirty="0"/>
                        <a:t>N (%)</a:t>
                      </a:r>
                    </a:p>
                  </a:txBody>
                  <a:tcPr marT="0" marB="0" anchor="ctr"/>
                </a:tc>
                <a:tc>
                  <a:txBody>
                    <a:bodyPr/>
                    <a:lstStyle/>
                    <a:p>
                      <a:pPr algn="ctr"/>
                      <a:r>
                        <a:rPr lang="de-DE" sz="1000" dirty="0"/>
                        <a:t>ITT </a:t>
                      </a:r>
                    </a:p>
                    <a:p>
                      <a:pPr algn="ctr"/>
                      <a:r>
                        <a:rPr lang="de-DE" sz="1000" dirty="0"/>
                        <a:t>(N=1486)</a:t>
                      </a:r>
                    </a:p>
                  </a:txBody>
                  <a:tcPr marL="0" marR="0" marT="0" marB="0" anchor="ctr"/>
                </a:tc>
                <a:tc>
                  <a:txBody>
                    <a:bodyPr/>
                    <a:lstStyle/>
                    <a:p>
                      <a:pPr algn="ctr"/>
                      <a:r>
                        <a:rPr lang="de-DE" sz="1000" dirty="0"/>
                        <a:t>Operative BEP </a:t>
                      </a:r>
                    </a:p>
                    <a:p>
                      <a:pPr algn="ctr"/>
                      <a:r>
                        <a:rPr lang="de-DE" sz="1000" dirty="0"/>
                        <a:t>(N=815) </a:t>
                      </a:r>
                    </a:p>
                  </a:txBody>
                  <a:tcPr marL="0" marR="0" marT="0" marB="0" anchor="ctr"/>
                </a:tc>
                <a:extLst>
                  <a:ext uri="{0D108BD9-81ED-4DB2-BD59-A6C34878D82A}">
                    <a16:rowId xmlns:a16="http://schemas.microsoft.com/office/drawing/2014/main" val="160853978"/>
                  </a:ext>
                </a:extLst>
              </a:tr>
              <a:tr h="320884">
                <a:tc>
                  <a:txBody>
                    <a:bodyPr/>
                    <a:lstStyle/>
                    <a:p>
                      <a:r>
                        <a:rPr lang="de-DE" sz="1000" b="1" dirty="0">
                          <a:latin typeface="+mn-lt"/>
                        </a:rPr>
                        <a:t>Behandlungsarm</a:t>
                      </a:r>
                    </a:p>
                    <a:p>
                      <a:pPr>
                        <a:tabLst>
                          <a:tab pos="182563" algn="l"/>
                        </a:tabLst>
                      </a:pPr>
                      <a:r>
                        <a:rPr lang="de-DE" sz="1000" b="1" dirty="0">
                          <a:latin typeface="+mn-lt"/>
                        </a:rPr>
                        <a:t>	</a:t>
                      </a:r>
                      <a:r>
                        <a:rPr lang="de-DE" sz="1000" b="0" dirty="0" err="1">
                          <a:latin typeface="+mn-lt"/>
                        </a:rPr>
                        <a:t>Trastuzumab</a:t>
                      </a:r>
                      <a:endParaRPr lang="de-DE" sz="1000" b="0" dirty="0">
                        <a:latin typeface="+mn-lt"/>
                      </a:endParaRPr>
                    </a:p>
                    <a:p>
                      <a:pPr>
                        <a:tabLst>
                          <a:tab pos="182563" algn="l"/>
                        </a:tabLst>
                      </a:pPr>
                      <a:r>
                        <a:rPr lang="de-DE" sz="1000" b="0" dirty="0">
                          <a:latin typeface="+mn-lt"/>
                        </a:rPr>
                        <a:t>	T-DM1</a:t>
                      </a:r>
                    </a:p>
                  </a:txBody>
                  <a:tcPr marT="18000" marB="18000"/>
                </a:tc>
                <a:tc>
                  <a:txBody>
                    <a:bodyPr/>
                    <a:lstStyle/>
                    <a:p>
                      <a:pPr algn="ctr"/>
                      <a:endParaRPr lang="de-DE" sz="1000" dirty="0">
                        <a:latin typeface="+mn-lt"/>
                      </a:endParaRPr>
                    </a:p>
                    <a:p>
                      <a:pPr algn="ctr"/>
                      <a:r>
                        <a:rPr lang="de-DE" sz="1000" dirty="0">
                          <a:latin typeface="+mn-lt"/>
                        </a:rPr>
                        <a:t>743 (50,0)</a:t>
                      </a:r>
                    </a:p>
                    <a:p>
                      <a:pPr algn="ctr"/>
                      <a:r>
                        <a:rPr lang="de-DE" sz="1000" dirty="0">
                          <a:latin typeface="+mn-lt"/>
                        </a:rPr>
                        <a:t>743 (50,0)</a:t>
                      </a:r>
                    </a:p>
                  </a:txBody>
                  <a:tcPr marL="0" marR="0" marT="18000" marB="18000"/>
                </a:tc>
                <a:tc>
                  <a:txBody>
                    <a:bodyPr/>
                    <a:lstStyle/>
                    <a:p>
                      <a:pPr algn="ctr"/>
                      <a:endParaRPr lang="de-DE" sz="1000" dirty="0">
                        <a:latin typeface="+mn-lt"/>
                      </a:endParaRPr>
                    </a:p>
                    <a:p>
                      <a:pPr algn="ctr"/>
                      <a:r>
                        <a:rPr lang="de-DE" sz="1000" dirty="0">
                          <a:latin typeface="+mn-lt"/>
                        </a:rPr>
                        <a:t>398 (48,8)</a:t>
                      </a:r>
                    </a:p>
                    <a:p>
                      <a:pPr algn="ctr"/>
                      <a:r>
                        <a:rPr lang="de-DE" sz="1000" dirty="0">
                          <a:latin typeface="+mn-lt"/>
                        </a:rPr>
                        <a:t>417 (51,2)</a:t>
                      </a:r>
                    </a:p>
                  </a:txBody>
                  <a:tcPr marL="0" marR="0" marT="18000" marB="18000"/>
                </a:tc>
                <a:extLst>
                  <a:ext uri="{0D108BD9-81ED-4DB2-BD59-A6C34878D82A}">
                    <a16:rowId xmlns:a16="http://schemas.microsoft.com/office/drawing/2014/main" val="2756326094"/>
                  </a:ext>
                </a:extLst>
              </a:tr>
              <a:tr h="320884">
                <a:tc>
                  <a:txBody>
                    <a:bodyPr/>
                    <a:lstStyle/>
                    <a:p>
                      <a:r>
                        <a:rPr lang="de-DE" sz="1000" b="1" dirty="0">
                          <a:latin typeface="+mn-lt"/>
                        </a:rPr>
                        <a:t>Klinischer </a:t>
                      </a:r>
                      <a:r>
                        <a:rPr lang="de-DE" sz="1000" b="1" dirty="0">
                          <a:solidFill>
                            <a:schemeClr val="tx1"/>
                          </a:solidFill>
                          <a:latin typeface="+mn-lt"/>
                        </a:rPr>
                        <a:t>Status zur Baseline</a:t>
                      </a:r>
                    </a:p>
                    <a:p>
                      <a:pPr>
                        <a:tabLst>
                          <a:tab pos="182563" algn="l"/>
                        </a:tabLst>
                      </a:pPr>
                      <a:r>
                        <a:rPr lang="de-DE" sz="1000" b="1" dirty="0">
                          <a:latin typeface="+mn-lt"/>
                        </a:rPr>
                        <a:t>	</a:t>
                      </a:r>
                      <a:r>
                        <a:rPr lang="de-DE" sz="1000" b="0" dirty="0">
                          <a:latin typeface="+mn-lt"/>
                        </a:rPr>
                        <a:t>Inoperabel</a:t>
                      </a:r>
                    </a:p>
                    <a:p>
                      <a:pPr>
                        <a:tabLst>
                          <a:tab pos="182563" algn="l"/>
                        </a:tabLst>
                      </a:pPr>
                      <a:r>
                        <a:rPr lang="de-DE" sz="1000" b="0" dirty="0">
                          <a:latin typeface="+mn-lt"/>
                        </a:rPr>
                        <a:t>	Operabel </a:t>
                      </a:r>
                    </a:p>
                  </a:txBody>
                  <a:tcPr marT="18000" marB="18000"/>
                </a:tc>
                <a:tc>
                  <a:txBody>
                    <a:bodyPr/>
                    <a:lstStyle/>
                    <a:p>
                      <a:pPr algn="ctr"/>
                      <a:endParaRPr lang="de-DE" sz="1000" dirty="0">
                        <a:latin typeface="+mn-lt"/>
                      </a:endParaRPr>
                    </a:p>
                    <a:p>
                      <a:pPr algn="ctr"/>
                      <a:r>
                        <a:rPr lang="de-DE" sz="1000" dirty="0">
                          <a:latin typeface="+mn-lt"/>
                        </a:rPr>
                        <a:t>375 (25,2)</a:t>
                      </a:r>
                    </a:p>
                    <a:p>
                      <a:pPr algn="ctr"/>
                      <a:r>
                        <a:rPr lang="de-DE" sz="1000" dirty="0">
                          <a:latin typeface="+mn-lt"/>
                        </a:rPr>
                        <a:t>1111 (74,7)</a:t>
                      </a:r>
                    </a:p>
                  </a:txBody>
                  <a:tcPr marL="0" marR="0" marT="18000" marB="18000"/>
                </a:tc>
                <a:tc>
                  <a:txBody>
                    <a:bodyPr/>
                    <a:lstStyle/>
                    <a:p>
                      <a:pPr algn="ctr"/>
                      <a:endParaRPr lang="de-DE" sz="1000" dirty="0">
                        <a:latin typeface="+mn-lt"/>
                      </a:endParaRPr>
                    </a:p>
                    <a:p>
                      <a:pPr algn="ctr"/>
                      <a:r>
                        <a:rPr lang="de-DE" sz="1000" dirty="0">
                          <a:latin typeface="+mn-lt"/>
                        </a:rPr>
                        <a:t>185 (22,7)</a:t>
                      </a:r>
                    </a:p>
                    <a:p>
                      <a:pPr algn="ctr"/>
                      <a:r>
                        <a:rPr lang="de-DE" sz="1000" dirty="0">
                          <a:latin typeface="+mn-lt"/>
                        </a:rPr>
                        <a:t>630 (77,3)</a:t>
                      </a:r>
                    </a:p>
                  </a:txBody>
                  <a:tcPr marL="0" marR="0" marT="18000" marB="18000"/>
                </a:tc>
                <a:extLst>
                  <a:ext uri="{0D108BD9-81ED-4DB2-BD59-A6C34878D82A}">
                    <a16:rowId xmlns:a16="http://schemas.microsoft.com/office/drawing/2014/main" val="3135264486"/>
                  </a:ext>
                </a:extLst>
              </a:tr>
              <a:tr h="324055">
                <a:tc>
                  <a:txBody>
                    <a:bodyPr/>
                    <a:lstStyle/>
                    <a:p>
                      <a:r>
                        <a:rPr lang="de-DE" sz="1000" b="1" dirty="0">
                          <a:latin typeface="+mn-lt"/>
                        </a:rPr>
                        <a:t>Hormonrezeptor-Status</a:t>
                      </a:r>
                    </a:p>
                    <a:p>
                      <a:pPr>
                        <a:tabLst>
                          <a:tab pos="182563" algn="l"/>
                        </a:tabLst>
                      </a:pPr>
                      <a:r>
                        <a:rPr lang="de-DE" sz="1000" b="1" dirty="0">
                          <a:latin typeface="+mn-lt"/>
                        </a:rPr>
                        <a:t>	</a:t>
                      </a:r>
                      <a:r>
                        <a:rPr lang="de-DE" sz="1000" b="0" dirty="0">
                          <a:latin typeface="+mn-lt"/>
                        </a:rPr>
                        <a:t>Negativ</a:t>
                      </a:r>
                    </a:p>
                    <a:p>
                      <a:pPr>
                        <a:tabLst>
                          <a:tab pos="182563" algn="l"/>
                        </a:tabLst>
                      </a:pPr>
                      <a:r>
                        <a:rPr lang="de-DE" sz="1000" b="0" dirty="0">
                          <a:latin typeface="+mn-lt"/>
                        </a:rPr>
                        <a:t>	Positiv</a:t>
                      </a:r>
                    </a:p>
                  </a:txBody>
                  <a:tcPr marT="18000" marB="18000"/>
                </a:tc>
                <a:tc>
                  <a:txBody>
                    <a:bodyPr/>
                    <a:lstStyle/>
                    <a:p>
                      <a:pPr algn="ctr"/>
                      <a:endParaRPr lang="de-DE" sz="1000" dirty="0">
                        <a:latin typeface="+mn-lt"/>
                      </a:endParaRPr>
                    </a:p>
                    <a:p>
                      <a:pPr algn="ctr"/>
                      <a:r>
                        <a:rPr lang="de-DE" sz="1000" dirty="0">
                          <a:latin typeface="+mn-lt"/>
                        </a:rPr>
                        <a:t>412 (27,7)</a:t>
                      </a:r>
                    </a:p>
                    <a:p>
                      <a:pPr algn="ctr"/>
                      <a:r>
                        <a:rPr lang="de-DE" sz="1000" dirty="0">
                          <a:latin typeface="+mn-lt"/>
                        </a:rPr>
                        <a:t>1074 (72,3)</a:t>
                      </a:r>
                    </a:p>
                  </a:txBody>
                  <a:tcPr marL="0" marR="0" marT="18000" marB="18000"/>
                </a:tc>
                <a:tc>
                  <a:txBody>
                    <a:bodyPr/>
                    <a:lstStyle/>
                    <a:p>
                      <a:pPr algn="ctr"/>
                      <a:endParaRPr lang="de-DE" sz="1000" dirty="0">
                        <a:latin typeface="+mn-lt"/>
                      </a:endParaRPr>
                    </a:p>
                    <a:p>
                      <a:pPr algn="ctr"/>
                      <a:r>
                        <a:rPr lang="de-DE" sz="1000" dirty="0">
                          <a:latin typeface="+mn-lt"/>
                        </a:rPr>
                        <a:t>219 (26,9)</a:t>
                      </a:r>
                    </a:p>
                    <a:p>
                      <a:pPr algn="ctr"/>
                      <a:r>
                        <a:rPr lang="de-DE" sz="1000" dirty="0">
                          <a:latin typeface="+mn-lt"/>
                        </a:rPr>
                        <a:t>596 (73,1)</a:t>
                      </a:r>
                    </a:p>
                  </a:txBody>
                  <a:tcPr marL="0" marR="0" marT="18000" marB="18000"/>
                </a:tc>
                <a:extLst>
                  <a:ext uri="{0D108BD9-81ED-4DB2-BD59-A6C34878D82A}">
                    <a16:rowId xmlns:a16="http://schemas.microsoft.com/office/drawing/2014/main" val="3458309219"/>
                  </a:ext>
                </a:extLst>
              </a:tr>
              <a:tr h="420038">
                <a:tc>
                  <a:txBody>
                    <a:bodyPr/>
                    <a:lstStyle/>
                    <a:p>
                      <a:r>
                        <a:rPr lang="de-DE" sz="1000" b="1" dirty="0">
                          <a:latin typeface="+mn-lt"/>
                        </a:rPr>
                        <a:t>Neoadjuvante HER2-gerichtete Therapie</a:t>
                      </a:r>
                    </a:p>
                    <a:p>
                      <a:pPr>
                        <a:tabLst>
                          <a:tab pos="182563" algn="l"/>
                        </a:tabLst>
                      </a:pPr>
                      <a:r>
                        <a:rPr lang="de-DE" sz="1000" b="1" dirty="0">
                          <a:latin typeface="+mn-lt"/>
                        </a:rPr>
                        <a:t>	</a:t>
                      </a:r>
                      <a:r>
                        <a:rPr lang="de-DE" sz="1000" b="0" dirty="0">
                          <a:latin typeface="+mn-lt"/>
                        </a:rPr>
                        <a:t>Nur </a:t>
                      </a:r>
                      <a:r>
                        <a:rPr lang="de-DE" sz="1000" b="0" dirty="0" err="1">
                          <a:latin typeface="+mn-lt"/>
                        </a:rPr>
                        <a:t>Trastuzumab</a:t>
                      </a:r>
                      <a:endParaRPr lang="de-DE" sz="1000" b="0" dirty="0">
                        <a:latin typeface="+mn-lt"/>
                      </a:endParaRPr>
                    </a:p>
                    <a:p>
                      <a:pPr marL="177800" indent="-177800">
                        <a:tabLst>
                          <a:tab pos="182563" algn="l"/>
                        </a:tabLst>
                      </a:pPr>
                      <a:r>
                        <a:rPr lang="de-DE" sz="1000" b="0" dirty="0">
                          <a:latin typeface="+mn-lt"/>
                        </a:rPr>
                        <a:t>	</a:t>
                      </a:r>
                      <a:r>
                        <a:rPr lang="de-DE" sz="1000" b="0" dirty="0" err="1">
                          <a:latin typeface="+mn-lt"/>
                        </a:rPr>
                        <a:t>Trastuzumab</a:t>
                      </a:r>
                      <a:r>
                        <a:rPr lang="de-DE" sz="1000" b="0" dirty="0">
                          <a:latin typeface="+mn-lt"/>
                        </a:rPr>
                        <a:t> + weitere HER2-gerichtete Wirkstoffe</a:t>
                      </a:r>
                    </a:p>
                  </a:txBody>
                  <a:tcPr marT="18000" marB="18000"/>
                </a:tc>
                <a:tc>
                  <a:txBody>
                    <a:bodyPr/>
                    <a:lstStyle/>
                    <a:p>
                      <a:pPr algn="ctr"/>
                      <a:endParaRPr lang="de-DE" sz="1000" dirty="0">
                        <a:latin typeface="+mn-lt"/>
                      </a:endParaRPr>
                    </a:p>
                    <a:p>
                      <a:pPr algn="ctr"/>
                      <a:r>
                        <a:rPr lang="de-DE" sz="1000" dirty="0">
                          <a:latin typeface="+mn-lt"/>
                        </a:rPr>
                        <a:t>1196 (80,5)</a:t>
                      </a:r>
                    </a:p>
                    <a:p>
                      <a:pPr algn="ctr"/>
                      <a:r>
                        <a:rPr lang="de-DE" sz="1000" dirty="0">
                          <a:latin typeface="+mn-lt"/>
                        </a:rPr>
                        <a:t>290 (19,5)</a:t>
                      </a:r>
                    </a:p>
                  </a:txBody>
                  <a:tcPr marL="0" marR="0" marT="18000" marB="18000"/>
                </a:tc>
                <a:tc>
                  <a:txBody>
                    <a:bodyPr/>
                    <a:lstStyle/>
                    <a:p>
                      <a:pPr algn="ctr"/>
                      <a:endParaRPr lang="de-DE" sz="1000" dirty="0">
                        <a:latin typeface="+mn-lt"/>
                      </a:endParaRPr>
                    </a:p>
                    <a:p>
                      <a:pPr algn="ctr"/>
                      <a:r>
                        <a:rPr lang="de-DE" sz="1000" dirty="0">
                          <a:latin typeface="+mn-lt"/>
                        </a:rPr>
                        <a:t>659 (80,9)</a:t>
                      </a:r>
                    </a:p>
                    <a:p>
                      <a:pPr algn="ctr"/>
                      <a:r>
                        <a:rPr lang="de-DE" sz="1000" dirty="0">
                          <a:latin typeface="+mn-lt"/>
                        </a:rPr>
                        <a:t>156 (19,1)</a:t>
                      </a:r>
                    </a:p>
                  </a:txBody>
                  <a:tcPr marL="0" marR="0" marT="18000" marB="18000"/>
                </a:tc>
                <a:extLst>
                  <a:ext uri="{0D108BD9-81ED-4DB2-BD59-A6C34878D82A}">
                    <a16:rowId xmlns:a16="http://schemas.microsoft.com/office/drawing/2014/main" val="338777190"/>
                  </a:ext>
                </a:extLst>
              </a:tr>
              <a:tr h="384449">
                <a:tc>
                  <a:txBody>
                    <a:bodyPr/>
                    <a:lstStyle/>
                    <a:p>
                      <a:r>
                        <a:rPr lang="de-DE" sz="1000" b="1" dirty="0">
                          <a:latin typeface="+mn-lt"/>
                        </a:rPr>
                        <a:t>Pathologischer Lymphknoten-Status</a:t>
                      </a:r>
                    </a:p>
                    <a:p>
                      <a:pPr>
                        <a:tabLst>
                          <a:tab pos="182563" algn="l"/>
                        </a:tabLst>
                      </a:pPr>
                      <a:r>
                        <a:rPr lang="de-DE" sz="1000" b="1" dirty="0">
                          <a:latin typeface="+mn-lt"/>
                        </a:rPr>
                        <a:t>	</a:t>
                      </a:r>
                      <a:r>
                        <a:rPr lang="de-DE" sz="1000" b="0" dirty="0">
                          <a:latin typeface="+mn-lt"/>
                        </a:rPr>
                        <a:t>Negativ / nicht bestimmt</a:t>
                      </a:r>
                    </a:p>
                    <a:p>
                      <a:pPr marL="180975" indent="0">
                        <a:tabLst>
                          <a:tab pos="182563" algn="l"/>
                        </a:tabLst>
                      </a:pPr>
                      <a:r>
                        <a:rPr lang="de-DE" sz="1000" b="0" dirty="0">
                          <a:latin typeface="+mn-lt"/>
                        </a:rPr>
                        <a:t>Positiv</a:t>
                      </a:r>
                    </a:p>
                  </a:txBody>
                  <a:tcPr marT="18000" marB="18000"/>
                </a:tc>
                <a:tc>
                  <a:txBody>
                    <a:bodyPr/>
                    <a:lstStyle/>
                    <a:p>
                      <a:pPr algn="ctr"/>
                      <a:endParaRPr lang="de-DE" sz="1000" dirty="0">
                        <a:latin typeface="+mn-lt"/>
                      </a:endParaRPr>
                    </a:p>
                    <a:p>
                      <a:pPr algn="ctr"/>
                      <a:r>
                        <a:rPr lang="de-DE" sz="1000" dirty="0">
                          <a:latin typeface="+mn-lt"/>
                        </a:rPr>
                        <a:t>797 (53,6)</a:t>
                      </a:r>
                    </a:p>
                    <a:p>
                      <a:pPr algn="ctr"/>
                      <a:r>
                        <a:rPr lang="de-DE" sz="1000" dirty="0">
                          <a:latin typeface="+mn-lt"/>
                        </a:rPr>
                        <a:t>689 (46,4)</a:t>
                      </a:r>
                    </a:p>
                  </a:txBody>
                  <a:tcPr marL="0" marR="0" marT="18000" marB="18000"/>
                </a:tc>
                <a:tc>
                  <a:txBody>
                    <a:bodyPr/>
                    <a:lstStyle/>
                    <a:p>
                      <a:pPr algn="ctr"/>
                      <a:endParaRPr lang="de-DE" sz="1000" dirty="0">
                        <a:latin typeface="+mn-lt"/>
                      </a:endParaRPr>
                    </a:p>
                    <a:p>
                      <a:pPr algn="ctr"/>
                      <a:r>
                        <a:rPr lang="de-DE" sz="1000" dirty="0">
                          <a:latin typeface="+mn-lt"/>
                        </a:rPr>
                        <a:t>430 (52,8)</a:t>
                      </a:r>
                    </a:p>
                    <a:p>
                      <a:pPr algn="ctr"/>
                      <a:r>
                        <a:rPr lang="de-DE" sz="1000" dirty="0">
                          <a:latin typeface="+mn-lt"/>
                        </a:rPr>
                        <a:t>385 (47,2)</a:t>
                      </a:r>
                    </a:p>
                  </a:txBody>
                  <a:tcPr marL="0" marR="0" marT="18000" marB="18000"/>
                </a:tc>
                <a:extLst>
                  <a:ext uri="{0D108BD9-81ED-4DB2-BD59-A6C34878D82A}">
                    <a16:rowId xmlns:a16="http://schemas.microsoft.com/office/drawing/2014/main" val="1847235360"/>
                  </a:ext>
                </a:extLst>
              </a:tr>
            </a:tbl>
          </a:graphicData>
        </a:graphic>
      </p:graphicFrame>
      <p:sp>
        <p:nvSpPr>
          <p:cNvPr id="41" name="Untertitel 4">
            <a:extLst>
              <a:ext uri="{FF2B5EF4-FFF2-40B4-BE49-F238E27FC236}">
                <a16:creationId xmlns:a16="http://schemas.microsoft.com/office/drawing/2014/main" id="{E400497C-C748-482C-9B36-5E9D33D14264}"/>
              </a:ext>
            </a:extLst>
          </p:cNvPr>
          <p:cNvSpPr txBox="1">
            <a:spLocks/>
          </p:cNvSpPr>
          <p:nvPr/>
        </p:nvSpPr>
        <p:spPr>
          <a:xfrm>
            <a:off x="5433735" y="637969"/>
            <a:ext cx="3411966" cy="527518"/>
          </a:xfrm>
          <a:prstGeom prst="rect">
            <a:avLst/>
          </a:prstGeom>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DE" dirty="0">
                <a:solidFill>
                  <a:srgbClr val="003865"/>
                </a:solidFill>
              </a:rPr>
              <a:t>Konsistenter T-DM1-Benefit</a:t>
            </a:r>
            <a:endParaRPr lang="de-DE" dirty="0"/>
          </a:p>
        </p:txBody>
      </p:sp>
      <p:grpSp>
        <p:nvGrpSpPr>
          <p:cNvPr id="3" name="Gruppieren 2">
            <a:extLst>
              <a:ext uri="{FF2B5EF4-FFF2-40B4-BE49-F238E27FC236}">
                <a16:creationId xmlns:a16="http://schemas.microsoft.com/office/drawing/2014/main" id="{4CC09218-143D-469D-946D-2A88889BCF4A}"/>
              </a:ext>
            </a:extLst>
          </p:cNvPr>
          <p:cNvGrpSpPr/>
          <p:nvPr/>
        </p:nvGrpSpPr>
        <p:grpSpPr>
          <a:xfrm>
            <a:off x="5693455" y="1530084"/>
            <a:ext cx="230839" cy="2245528"/>
            <a:chOff x="5693455" y="1530084"/>
            <a:chExt cx="230839" cy="2245528"/>
          </a:xfrm>
        </p:grpSpPr>
        <p:sp>
          <p:nvSpPr>
            <p:cNvPr id="10" name="TextBox 181">
              <a:extLst>
                <a:ext uri="{FF2B5EF4-FFF2-40B4-BE49-F238E27FC236}">
                  <a16:creationId xmlns:a16="http://schemas.microsoft.com/office/drawing/2014/main" id="{42E25D2C-4A33-4B90-A430-C3D1E25A6CD9}"/>
                </a:ext>
              </a:extLst>
            </p:cNvPr>
            <p:cNvSpPr txBox="1"/>
            <p:nvPr/>
          </p:nvSpPr>
          <p:spPr>
            <a:xfrm>
              <a:off x="5693461" y="2060688"/>
              <a:ext cx="230833" cy="123111"/>
            </a:xfrm>
            <a:prstGeom prst="rect">
              <a:avLst/>
            </a:prstGeom>
            <a:solidFill>
              <a:schemeClr val="bg1"/>
            </a:solidFill>
          </p:spPr>
          <p:txBody>
            <a:bodyPr wrap="none" lIns="0" tIns="0" rIns="0" bIns="0" rtlCol="0">
              <a:spAutoFit/>
            </a:bodyPr>
            <a:lstStyle/>
            <a:p>
              <a:pPr algn="r"/>
              <a:r>
                <a:rPr lang="de-DE" sz="800" dirty="0"/>
                <a:t>0,75 </a:t>
              </a:r>
            </a:p>
          </p:txBody>
        </p:sp>
        <p:sp>
          <p:nvSpPr>
            <p:cNvPr id="11" name="TextBox 182">
              <a:extLst>
                <a:ext uri="{FF2B5EF4-FFF2-40B4-BE49-F238E27FC236}">
                  <a16:creationId xmlns:a16="http://schemas.microsoft.com/office/drawing/2014/main" id="{A5098F89-5C10-4A79-AC73-CE8972A9408F}"/>
                </a:ext>
              </a:extLst>
            </p:cNvPr>
            <p:cNvSpPr txBox="1"/>
            <p:nvPr/>
          </p:nvSpPr>
          <p:spPr>
            <a:xfrm>
              <a:off x="5693461" y="2591292"/>
              <a:ext cx="230833" cy="123111"/>
            </a:xfrm>
            <a:prstGeom prst="rect">
              <a:avLst/>
            </a:prstGeom>
            <a:solidFill>
              <a:schemeClr val="bg1"/>
            </a:solidFill>
          </p:spPr>
          <p:txBody>
            <a:bodyPr wrap="none" lIns="0" tIns="0" rIns="0" bIns="0" rtlCol="0">
              <a:spAutoFit/>
            </a:bodyPr>
            <a:lstStyle/>
            <a:p>
              <a:pPr algn="r"/>
              <a:r>
                <a:rPr lang="de-DE" sz="800" dirty="0"/>
                <a:t>0,50 </a:t>
              </a:r>
            </a:p>
          </p:txBody>
        </p:sp>
        <p:sp>
          <p:nvSpPr>
            <p:cNvPr id="13" name="TextBox 184">
              <a:extLst>
                <a:ext uri="{FF2B5EF4-FFF2-40B4-BE49-F238E27FC236}">
                  <a16:creationId xmlns:a16="http://schemas.microsoft.com/office/drawing/2014/main" id="{595A8F05-2D74-41CC-9D5A-0BE50D8D692C}"/>
                </a:ext>
              </a:extLst>
            </p:cNvPr>
            <p:cNvSpPr txBox="1"/>
            <p:nvPr/>
          </p:nvSpPr>
          <p:spPr>
            <a:xfrm>
              <a:off x="5693461" y="3121896"/>
              <a:ext cx="230833" cy="123111"/>
            </a:xfrm>
            <a:prstGeom prst="rect">
              <a:avLst/>
            </a:prstGeom>
            <a:solidFill>
              <a:schemeClr val="bg1"/>
            </a:solidFill>
          </p:spPr>
          <p:txBody>
            <a:bodyPr wrap="none" lIns="0" tIns="0" rIns="0" bIns="0" rtlCol="0">
              <a:spAutoFit/>
            </a:bodyPr>
            <a:lstStyle/>
            <a:p>
              <a:pPr algn="r"/>
              <a:r>
                <a:rPr lang="de-DE" sz="800" dirty="0"/>
                <a:t>0,25 </a:t>
              </a:r>
            </a:p>
          </p:txBody>
        </p:sp>
        <p:sp>
          <p:nvSpPr>
            <p:cNvPr id="14" name="TextBox 185">
              <a:extLst>
                <a:ext uri="{FF2B5EF4-FFF2-40B4-BE49-F238E27FC236}">
                  <a16:creationId xmlns:a16="http://schemas.microsoft.com/office/drawing/2014/main" id="{3966606C-EF58-46B5-8659-16E5FCBEA2A0}"/>
                </a:ext>
              </a:extLst>
            </p:cNvPr>
            <p:cNvSpPr txBox="1"/>
            <p:nvPr/>
          </p:nvSpPr>
          <p:spPr>
            <a:xfrm>
              <a:off x="5693461" y="3652501"/>
              <a:ext cx="230833" cy="123111"/>
            </a:xfrm>
            <a:prstGeom prst="rect">
              <a:avLst/>
            </a:prstGeom>
            <a:solidFill>
              <a:schemeClr val="bg1"/>
            </a:solidFill>
          </p:spPr>
          <p:txBody>
            <a:bodyPr wrap="none" lIns="0" tIns="0" rIns="0" bIns="0" rtlCol="0">
              <a:spAutoFit/>
            </a:bodyPr>
            <a:lstStyle/>
            <a:p>
              <a:pPr algn="r"/>
              <a:r>
                <a:rPr lang="de-DE" sz="800" dirty="0"/>
                <a:t>0,00 </a:t>
              </a:r>
            </a:p>
          </p:txBody>
        </p:sp>
        <p:sp>
          <p:nvSpPr>
            <p:cNvPr id="15" name="TextBox 181">
              <a:extLst>
                <a:ext uri="{FF2B5EF4-FFF2-40B4-BE49-F238E27FC236}">
                  <a16:creationId xmlns:a16="http://schemas.microsoft.com/office/drawing/2014/main" id="{18A8B3E9-2604-48E7-A5EF-ED2B26FE029B}"/>
                </a:ext>
              </a:extLst>
            </p:cNvPr>
            <p:cNvSpPr txBox="1"/>
            <p:nvPr/>
          </p:nvSpPr>
          <p:spPr>
            <a:xfrm>
              <a:off x="5693455" y="1530084"/>
              <a:ext cx="230833" cy="123111"/>
            </a:xfrm>
            <a:prstGeom prst="rect">
              <a:avLst/>
            </a:prstGeom>
            <a:solidFill>
              <a:schemeClr val="bg1"/>
            </a:solidFill>
          </p:spPr>
          <p:txBody>
            <a:bodyPr wrap="none" lIns="0" tIns="0" rIns="0" bIns="0" rtlCol="0">
              <a:spAutoFit/>
            </a:bodyPr>
            <a:lstStyle/>
            <a:p>
              <a:pPr algn="r"/>
              <a:r>
                <a:rPr lang="de-DE" sz="800" dirty="0"/>
                <a:t>1,00 </a:t>
              </a:r>
            </a:p>
          </p:txBody>
        </p:sp>
      </p:grpSp>
      <p:sp>
        <p:nvSpPr>
          <p:cNvPr id="16" name="TextBox 186">
            <a:extLst>
              <a:ext uri="{FF2B5EF4-FFF2-40B4-BE49-F238E27FC236}">
                <a16:creationId xmlns:a16="http://schemas.microsoft.com/office/drawing/2014/main" id="{09EBA601-A4BE-43BF-B4AC-E0ED861096FC}"/>
              </a:ext>
            </a:extLst>
          </p:cNvPr>
          <p:cNvSpPr txBox="1"/>
          <p:nvPr/>
        </p:nvSpPr>
        <p:spPr>
          <a:xfrm rot="16200000">
            <a:off x="4527927" y="2514347"/>
            <a:ext cx="1838640" cy="276999"/>
          </a:xfrm>
          <a:prstGeom prst="rect">
            <a:avLst/>
          </a:prstGeom>
          <a:solidFill>
            <a:schemeClr val="bg1"/>
          </a:solidFill>
        </p:spPr>
        <p:txBody>
          <a:bodyPr wrap="square" lIns="0" tIns="0" rIns="0" bIns="0" rtlCol="0">
            <a:spAutoFit/>
          </a:bodyPr>
          <a:lstStyle/>
          <a:p>
            <a:pPr algn="ctr"/>
            <a:r>
              <a:rPr lang="de-DE" sz="900" dirty="0"/>
              <a:t>Anteil Patienten ohne IDFS-Ereignis</a:t>
            </a:r>
          </a:p>
          <a:p>
            <a:pPr algn="ctr"/>
            <a:endParaRPr lang="de-DE" sz="900" dirty="0"/>
          </a:p>
        </p:txBody>
      </p:sp>
      <p:graphicFrame>
        <p:nvGraphicFramePr>
          <p:cNvPr id="17" name="Tabelle 16">
            <a:extLst>
              <a:ext uri="{FF2B5EF4-FFF2-40B4-BE49-F238E27FC236}">
                <a16:creationId xmlns:a16="http://schemas.microsoft.com/office/drawing/2014/main" id="{B6B43591-4168-431B-BABA-2F5DA73A4D48}"/>
              </a:ext>
            </a:extLst>
          </p:cNvPr>
          <p:cNvGraphicFramePr>
            <a:graphicFrameLocks noGrp="1"/>
          </p:cNvGraphicFramePr>
          <p:nvPr/>
        </p:nvGraphicFramePr>
        <p:xfrm>
          <a:off x="6030242" y="2406864"/>
          <a:ext cx="2038628" cy="569698"/>
        </p:xfrm>
        <a:graphic>
          <a:graphicData uri="http://schemas.openxmlformats.org/drawingml/2006/table">
            <a:tbl>
              <a:tblPr firstRow="1" bandRow="1">
                <a:tableStyleId>{5C22544A-7EE6-4342-B048-85BDC9FD1C3A}</a:tableStyleId>
              </a:tblPr>
              <a:tblGrid>
                <a:gridCol w="727183">
                  <a:extLst>
                    <a:ext uri="{9D8B030D-6E8A-4147-A177-3AD203B41FA5}">
                      <a16:colId xmlns:a16="http://schemas.microsoft.com/office/drawing/2014/main" val="770878395"/>
                    </a:ext>
                  </a:extLst>
                </a:gridCol>
                <a:gridCol w="382556">
                  <a:extLst>
                    <a:ext uri="{9D8B030D-6E8A-4147-A177-3AD203B41FA5}">
                      <a16:colId xmlns:a16="http://schemas.microsoft.com/office/drawing/2014/main" val="2422400714"/>
                    </a:ext>
                  </a:extLst>
                </a:gridCol>
                <a:gridCol w="928889">
                  <a:extLst>
                    <a:ext uri="{9D8B030D-6E8A-4147-A177-3AD203B41FA5}">
                      <a16:colId xmlns:a16="http://schemas.microsoft.com/office/drawing/2014/main" val="1420223936"/>
                    </a:ext>
                  </a:extLst>
                </a:gridCol>
              </a:tblGrid>
              <a:tr h="265014">
                <a:tc>
                  <a:txBody>
                    <a:bodyPr/>
                    <a:lstStyle/>
                    <a:p>
                      <a:r>
                        <a:rPr lang="de-DE" sz="700" dirty="0"/>
                        <a:t>Analysegruppe</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700" dirty="0"/>
                        <a:t>N</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700" dirty="0"/>
                        <a:t>HR (95% KI)</a:t>
                      </a:r>
                    </a:p>
                  </a:txBody>
                  <a:tcPr marL="36000" marR="36000" marT="0" marB="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52342">
                <a:tc>
                  <a:txBody>
                    <a:bodyPr/>
                    <a:lstStyle/>
                    <a:p>
                      <a:pPr algn="ctr"/>
                      <a:r>
                        <a:rPr lang="de-DE" sz="700" dirty="0"/>
                        <a:t>ITT</a:t>
                      </a:r>
                    </a:p>
                  </a:txBody>
                  <a:tcPr marL="36000" marR="36000" marT="0" marB="0" anchor="ctr">
                    <a:lnT w="28575" cap="flat" cmpd="sng" algn="ctr">
                      <a:solidFill>
                        <a:schemeClr val="bg1"/>
                      </a:solidFill>
                      <a:prstDash val="solid"/>
                      <a:round/>
                      <a:headEnd type="none" w="med" len="med"/>
                      <a:tailEnd type="none" w="med" len="med"/>
                    </a:lnT>
                  </a:tcPr>
                </a:tc>
                <a:tc>
                  <a:txBody>
                    <a:bodyPr/>
                    <a:lstStyle/>
                    <a:p>
                      <a:pPr algn="ctr"/>
                      <a:r>
                        <a:rPr lang="de-DE" sz="700" dirty="0"/>
                        <a:t>1486</a:t>
                      </a:r>
                    </a:p>
                  </a:txBody>
                  <a:tcPr marL="36000" marR="36000" marT="0" marB="0" anchor="ctr">
                    <a:lnT w="28575" cap="flat" cmpd="sng" algn="ctr">
                      <a:solidFill>
                        <a:schemeClr val="bg1"/>
                      </a:solidFill>
                      <a:prstDash val="solid"/>
                      <a:round/>
                      <a:headEnd type="none" w="med" len="med"/>
                      <a:tailEnd type="none" w="med" len="med"/>
                    </a:lnT>
                  </a:tcPr>
                </a:tc>
                <a:tc>
                  <a:txBody>
                    <a:bodyPr/>
                    <a:lstStyle/>
                    <a:p>
                      <a:pPr algn="ctr"/>
                      <a:r>
                        <a:rPr lang="de-DE" sz="700" dirty="0"/>
                        <a:t>0,50 (0,39; 0,64)</a:t>
                      </a:r>
                    </a:p>
                  </a:txBody>
                  <a:tcPr marL="36000" marR="36000" marT="0" marB="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52342">
                <a:tc>
                  <a:txBody>
                    <a:bodyPr/>
                    <a:lstStyle/>
                    <a:p>
                      <a:pPr algn="ctr"/>
                      <a:r>
                        <a:rPr lang="de-DE" sz="700" dirty="0"/>
                        <a:t>Operative BEP</a:t>
                      </a:r>
                    </a:p>
                  </a:txBody>
                  <a:tcPr marL="36000" marR="36000" marT="0" marB="0" anchor="ctr"/>
                </a:tc>
                <a:tc>
                  <a:txBody>
                    <a:bodyPr/>
                    <a:lstStyle/>
                    <a:p>
                      <a:pPr algn="ctr"/>
                      <a:r>
                        <a:rPr lang="de-DE" sz="700" dirty="0"/>
                        <a:t>815</a:t>
                      </a:r>
                    </a:p>
                  </a:txBody>
                  <a:tcPr marL="36000" marR="36000" marT="0" marB="0" anchor="ctr"/>
                </a:tc>
                <a:tc>
                  <a:txBody>
                    <a:bodyPr/>
                    <a:lstStyle/>
                    <a:p>
                      <a:pPr algn="ctr"/>
                      <a:r>
                        <a:rPr lang="de-DE" sz="700" dirty="0"/>
                        <a:t>0,39 (0,28; 0,55)</a:t>
                      </a:r>
                    </a:p>
                  </a:txBody>
                  <a:tcPr marL="36000" marR="36000" marT="0" marB="0" anchor="ctr"/>
                </a:tc>
                <a:extLst>
                  <a:ext uri="{0D108BD9-81ED-4DB2-BD59-A6C34878D82A}">
                    <a16:rowId xmlns:a16="http://schemas.microsoft.com/office/drawing/2014/main" val="142148081"/>
                  </a:ext>
                </a:extLst>
              </a:tr>
            </a:tbl>
          </a:graphicData>
        </a:graphic>
      </p:graphicFrame>
      <p:sp>
        <p:nvSpPr>
          <p:cNvPr id="19" name="Textfeld 18">
            <a:extLst>
              <a:ext uri="{FF2B5EF4-FFF2-40B4-BE49-F238E27FC236}">
                <a16:creationId xmlns:a16="http://schemas.microsoft.com/office/drawing/2014/main" id="{80DC596A-CEE0-456B-A083-4B794703DF59}"/>
              </a:ext>
            </a:extLst>
          </p:cNvPr>
          <p:cNvSpPr txBox="1"/>
          <p:nvPr/>
        </p:nvSpPr>
        <p:spPr>
          <a:xfrm>
            <a:off x="6340753" y="3033955"/>
            <a:ext cx="1412915" cy="718329"/>
          </a:xfrm>
          <a:prstGeom prst="rect">
            <a:avLst/>
          </a:prstGeom>
          <a:solidFill>
            <a:schemeClr val="bg1"/>
          </a:solidFill>
        </p:spPr>
        <p:txBody>
          <a:bodyPr wrap="none" lIns="0" tIns="0" rIns="288000" bIns="72000" rtlCol="0">
            <a:spAutoFit/>
          </a:bodyPr>
          <a:lstStyle/>
          <a:p>
            <a:pPr>
              <a:lnSpc>
                <a:spcPts val="1300"/>
              </a:lnSpc>
            </a:pPr>
            <a:r>
              <a:rPr lang="de-DE" sz="700" dirty="0" err="1"/>
              <a:t>Trastuzumab</a:t>
            </a:r>
            <a:r>
              <a:rPr lang="de-DE" sz="700" dirty="0"/>
              <a:t>-ITT</a:t>
            </a:r>
          </a:p>
          <a:p>
            <a:pPr>
              <a:lnSpc>
                <a:spcPts val="1300"/>
              </a:lnSpc>
            </a:pPr>
            <a:r>
              <a:rPr lang="de-DE" sz="700" dirty="0" err="1"/>
              <a:t>Trastuzumab</a:t>
            </a:r>
            <a:r>
              <a:rPr lang="de-DE" sz="700" dirty="0"/>
              <a:t> operative BEP</a:t>
            </a:r>
          </a:p>
          <a:p>
            <a:pPr>
              <a:lnSpc>
                <a:spcPts val="1300"/>
              </a:lnSpc>
            </a:pPr>
            <a:r>
              <a:rPr lang="de-DE" sz="700" dirty="0"/>
              <a:t>T-DM1-ITT</a:t>
            </a:r>
          </a:p>
          <a:p>
            <a:pPr>
              <a:lnSpc>
                <a:spcPts val="1300"/>
              </a:lnSpc>
            </a:pPr>
            <a:r>
              <a:rPr lang="de-DE" sz="700" dirty="0"/>
              <a:t>T-DM1 operative BEP</a:t>
            </a:r>
          </a:p>
        </p:txBody>
      </p:sp>
    </p:spTree>
    <p:extLst>
      <p:ext uri="{BB962C8B-B14F-4D97-AF65-F5344CB8AC3E}">
        <p14:creationId xmlns:p14="http://schemas.microsoft.com/office/powerpoint/2010/main" val="1830972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KATHERINE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Denkert</a:t>
            </a:r>
            <a:r>
              <a:rPr lang="de-DE" dirty="0"/>
              <a:t> </a:t>
            </a:r>
            <a:r>
              <a:rPr lang="en-US" kern="0" dirty="0"/>
              <a:t>et al. | 2020 ASCO Annual Meeting | J Clin Oncol 38: 2020 (suppl; </a:t>
            </a:r>
            <a:r>
              <a:rPr lang="en-US" kern="0" dirty="0" err="1"/>
              <a:t>abstr</a:t>
            </a:r>
            <a:r>
              <a:rPr lang="en-US" kern="0" dirty="0"/>
              <a:t> 502)</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473274" cy="353808"/>
          </a:xfrm>
        </p:spPr>
        <p:txBody>
          <a:bodyPr/>
          <a:lstStyle/>
          <a:p>
            <a:r>
              <a:rPr lang="de-DE" dirty="0">
                <a:solidFill>
                  <a:srgbClr val="003865"/>
                </a:solidFill>
              </a:rPr>
              <a:t>Konsistenter IDFS-Benefit mit T-DM1 unabhängig von Biomarker-Subgruppe</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12</a:t>
            </a:fld>
            <a:endParaRPr lang="en-GB" dirty="0"/>
          </a:p>
        </p:txBody>
      </p:sp>
      <p:sp>
        <p:nvSpPr>
          <p:cNvPr id="54" name="Rechteck 53">
            <a:extLst>
              <a:ext uri="{FF2B5EF4-FFF2-40B4-BE49-F238E27FC236}">
                <a16:creationId xmlns:a16="http://schemas.microsoft.com/office/drawing/2014/main" id="{7BEE9A4D-35E2-47B8-99C5-225F731A8452}"/>
              </a:ext>
            </a:extLst>
          </p:cNvPr>
          <p:cNvSpPr/>
          <p:nvPr/>
        </p:nvSpPr>
        <p:spPr>
          <a:xfrm>
            <a:off x="447206" y="4410630"/>
            <a:ext cx="8280397" cy="369332"/>
          </a:xfrm>
          <a:prstGeom prst="rect">
            <a:avLst/>
          </a:prstGeom>
        </p:spPr>
        <p:txBody>
          <a:bodyPr wrap="square" lIns="0" tIns="0" rIns="0" bIns="0" anchor="b">
            <a:spAutoFit/>
          </a:bodyPr>
          <a:lstStyle/>
          <a:p>
            <a:pPr lvl="0"/>
            <a:r>
              <a:rPr lang="de-DE" sz="800" dirty="0">
                <a:solidFill>
                  <a:prstClr val="black"/>
                </a:solidFill>
              </a:rPr>
              <a:t>Die gestrichelte Linie zeigt den gesamten Behandlungseffekt in der ITT-Population; Analyse ist bereinigt für Tumormenge (Anteil des Tumors im markierten Bereich); Eine Probe konnte aufgrund von unzureichenden Informationen bezüglich der Tumormenge nicht eingeschlossen werden; 3-Gen-Signatur (PD-L1/IF</a:t>
            </a:r>
            <a:r>
              <a:rPr lang="de-DE" sz="800" dirty="0">
                <a:solidFill>
                  <a:prstClr val="black"/>
                </a:solidFill>
                <a:latin typeface="Arial" panose="020B0604020202020204" pitchFamily="34" charset="0"/>
                <a:cs typeface="Arial" panose="020B0604020202020204" pitchFamily="34" charset="0"/>
              </a:rPr>
              <a:t>N</a:t>
            </a:r>
            <a:r>
              <a:rPr lang="el-GR" sz="800" dirty="0">
                <a:solidFill>
                  <a:prstClr val="black"/>
                </a:solidFill>
                <a:latin typeface="Arial" panose="020B0604020202020204" pitchFamily="34" charset="0"/>
                <a:ea typeface="Verdana" panose="020B0604030504040204" pitchFamily="34" charset="0"/>
                <a:cs typeface="Arial" panose="020B0604020202020204" pitchFamily="34" charset="0"/>
              </a:rPr>
              <a:t>γ</a:t>
            </a:r>
            <a:r>
              <a:rPr lang="de-DE" sz="800" dirty="0">
                <a:solidFill>
                  <a:prstClr val="black"/>
                </a:solidFill>
                <a:latin typeface="Arial" panose="020B0604020202020204" pitchFamily="34" charset="0"/>
                <a:cs typeface="Arial" panose="020B0604020202020204" pitchFamily="34" charset="0"/>
              </a:rPr>
              <a:t>/CXCL9); 5-Gen-Signatur </a:t>
            </a:r>
            <a:r>
              <a:rPr lang="de-DE" sz="800" dirty="0">
                <a:solidFill>
                  <a:prstClr val="black"/>
                </a:solidFill>
              </a:rPr>
              <a:t>(PD-L1/  </a:t>
            </a:r>
            <a:r>
              <a:rPr lang="de-DE" sz="800" dirty="0" err="1">
                <a:solidFill>
                  <a:prstClr val="black"/>
                </a:solidFill>
              </a:rPr>
              <a:t>Granzym</a:t>
            </a:r>
            <a:r>
              <a:rPr lang="de-DE" sz="800" dirty="0">
                <a:solidFill>
                  <a:prstClr val="black"/>
                </a:solidFill>
              </a:rPr>
              <a:t> B/CD8/IFNG/</a:t>
            </a:r>
            <a:r>
              <a:rPr lang="de-DE" sz="800" dirty="0">
                <a:solidFill>
                  <a:prstClr val="black"/>
                </a:solidFill>
                <a:latin typeface="Arial" panose="020B0604020202020204" pitchFamily="34" charset="0"/>
                <a:cs typeface="Arial" panose="020B0604020202020204" pitchFamily="34" charset="0"/>
              </a:rPr>
              <a:t>CXCL9); TH1-Zytokin-Signatur (CXCL9, CXCL10, CXCL11); Checkpoint-Inhibitor-Signatur (PD-L1/PD-L2/IDO) </a:t>
            </a:r>
          </a:p>
        </p:txBody>
      </p:sp>
      <p:graphicFrame>
        <p:nvGraphicFramePr>
          <p:cNvPr id="38" name="Content Placeholder 8">
            <a:extLst>
              <a:ext uri="{FF2B5EF4-FFF2-40B4-BE49-F238E27FC236}">
                <a16:creationId xmlns:a16="http://schemas.microsoft.com/office/drawing/2014/main" id="{72D667B7-C8E8-4EB2-A59E-922EB7595FE7}"/>
              </a:ext>
            </a:extLst>
          </p:cNvPr>
          <p:cNvGraphicFramePr>
            <a:graphicFrameLocks/>
          </p:cNvGraphicFramePr>
          <p:nvPr/>
        </p:nvGraphicFramePr>
        <p:xfrm>
          <a:off x="447206" y="1242147"/>
          <a:ext cx="8502365" cy="2886386"/>
        </p:xfrm>
        <a:graphic>
          <a:graphicData uri="http://schemas.openxmlformats.org/drawingml/2006/table">
            <a:tbl>
              <a:tblPr firstRow="1" bandRow="1"/>
              <a:tblGrid>
                <a:gridCol w="1825146">
                  <a:extLst>
                    <a:ext uri="{9D8B030D-6E8A-4147-A177-3AD203B41FA5}">
                      <a16:colId xmlns:a16="http://schemas.microsoft.com/office/drawing/2014/main" val="552897623"/>
                    </a:ext>
                  </a:extLst>
                </a:gridCol>
                <a:gridCol w="686748">
                  <a:extLst>
                    <a:ext uri="{9D8B030D-6E8A-4147-A177-3AD203B41FA5}">
                      <a16:colId xmlns:a16="http://schemas.microsoft.com/office/drawing/2014/main" val="4168319233"/>
                    </a:ext>
                  </a:extLst>
                </a:gridCol>
                <a:gridCol w="717550">
                  <a:extLst>
                    <a:ext uri="{9D8B030D-6E8A-4147-A177-3AD203B41FA5}">
                      <a16:colId xmlns:a16="http://schemas.microsoft.com/office/drawing/2014/main" val="2875598235"/>
                    </a:ext>
                  </a:extLst>
                </a:gridCol>
                <a:gridCol w="660400">
                  <a:extLst>
                    <a:ext uri="{9D8B030D-6E8A-4147-A177-3AD203B41FA5}">
                      <a16:colId xmlns:a16="http://schemas.microsoft.com/office/drawing/2014/main" val="20002"/>
                    </a:ext>
                  </a:extLst>
                </a:gridCol>
                <a:gridCol w="704850">
                  <a:extLst>
                    <a:ext uri="{9D8B030D-6E8A-4147-A177-3AD203B41FA5}">
                      <a16:colId xmlns:a16="http://schemas.microsoft.com/office/drawing/2014/main" val="1848972829"/>
                    </a:ext>
                  </a:extLst>
                </a:gridCol>
                <a:gridCol w="1409700">
                  <a:extLst>
                    <a:ext uri="{9D8B030D-6E8A-4147-A177-3AD203B41FA5}">
                      <a16:colId xmlns:a16="http://schemas.microsoft.com/office/drawing/2014/main" val="3206091668"/>
                    </a:ext>
                  </a:extLst>
                </a:gridCol>
                <a:gridCol w="2497971">
                  <a:extLst>
                    <a:ext uri="{9D8B030D-6E8A-4147-A177-3AD203B41FA5}">
                      <a16:colId xmlns:a16="http://schemas.microsoft.com/office/drawing/2014/main" val="3078473756"/>
                    </a:ext>
                  </a:extLst>
                </a:gridCol>
              </a:tblGrid>
              <a:tr h="204146">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de-DE" sz="800" noProof="0" dirty="0">
                          <a:latin typeface="+mn-lt"/>
                        </a:rPr>
                        <a:t>Biomarker</a:t>
                      </a:r>
                    </a:p>
                  </a:txBody>
                  <a:tcPr marL="88187" marR="88187" anchor="ctr">
                    <a:lnL w="12700" cmpd="sng">
                      <a:solidFill>
                        <a:srgbClr val="FFFFFF"/>
                      </a:solidFill>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de-DE" sz="800" b="1" noProof="0" dirty="0">
                          <a:latin typeface="+mn-lt"/>
                        </a:rPr>
                        <a:t>T-DM1</a:t>
                      </a:r>
                    </a:p>
                  </a:txBody>
                  <a:tcPr marL="88187" marR="88187" marT="18000" marB="18000"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67ADD"/>
                    </a:solidFill>
                  </a:tcPr>
                </a:tc>
                <a:tc hMerge="1">
                  <a:txBody>
                    <a:bodyPr/>
                    <a:lstStyle/>
                    <a:p>
                      <a:endParaRPr lang="de-DE"/>
                    </a:p>
                  </a:txBody>
                  <a:tcPr/>
                </a:tc>
                <a:tc gridSpan="2">
                  <a:txBody>
                    <a:bodyPr/>
                    <a:lstStyle/>
                    <a:p>
                      <a:pPr algn="ctr"/>
                      <a:r>
                        <a:rPr lang="de-DE" sz="800" b="1" noProof="0" dirty="0" err="1">
                          <a:solidFill>
                            <a:schemeClr val="bg1"/>
                          </a:solidFill>
                          <a:latin typeface="+mn-lt"/>
                        </a:rPr>
                        <a:t>Trastuzumab</a:t>
                      </a:r>
                      <a:endParaRPr lang="de-DE" sz="800" b="1" noProof="0" dirty="0">
                        <a:solidFill>
                          <a:schemeClr val="bg1"/>
                        </a:solidFill>
                        <a:latin typeface="+mn-lt"/>
                      </a:endParaRPr>
                    </a:p>
                  </a:txBody>
                  <a:tcPr marL="88187" marR="88187" marT="18000" marB="18000" anchor="ctr">
                    <a:lnL w="12700" cmpd="sng">
                      <a:solidFill>
                        <a:srgbClr val="FFFFFF"/>
                      </a:solidFill>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9934"/>
                    </a:solidFill>
                  </a:tcPr>
                </a:tc>
                <a:tc hMerge="1">
                  <a:txBody>
                    <a:bodyPr/>
                    <a:lstStyle/>
                    <a:p>
                      <a:endParaRPr lang="de-DE"/>
                    </a:p>
                  </a:txBody>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800" b="1" dirty="0">
                          <a:solidFill>
                            <a:schemeClr val="bg1"/>
                          </a:solidFill>
                          <a:latin typeface="+mn-lt"/>
                        </a:rPr>
                        <a:t>HR (95% KI)</a:t>
                      </a:r>
                      <a:endParaRPr lang="de-DE" sz="800" b="1" dirty="0">
                        <a:latin typeface="+mn-lt"/>
                      </a:endParaRPr>
                    </a:p>
                  </a:txBody>
                  <a:tcPr marL="88187" marR="88187" marT="36000" marB="36000"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rowSpan="2">
                  <a:txBody>
                    <a:bodyPr/>
                    <a:lstStyle/>
                    <a:p>
                      <a:pPr algn="ctr"/>
                      <a:endParaRPr lang="de-DE" sz="800" b="1" dirty="0">
                        <a:latin typeface="+mn-lt"/>
                      </a:endParaRPr>
                    </a:p>
                  </a:txBody>
                  <a:tcPr marL="88187" marR="88187" marT="36000" marB="360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0121068"/>
                  </a:ext>
                </a:extLst>
              </a:tr>
              <a:tr h="116655">
                <a:tc vMerge="1">
                  <a:txBody>
                    <a:bodyPr/>
                    <a:lstStyle/>
                    <a:p>
                      <a:endParaRPr lang="de-DE" sz="800" b="1" noProof="0" dirty="0">
                        <a:solidFill>
                          <a:schemeClr val="bg1"/>
                        </a:solidFill>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a:txBody>
                    <a:bodyPr/>
                    <a:lstStyle/>
                    <a:p>
                      <a:pPr algn="ctr"/>
                      <a:r>
                        <a:rPr lang="de-DE" sz="800" b="0" noProof="0" dirty="0">
                          <a:solidFill>
                            <a:schemeClr val="bg1"/>
                          </a:solidFill>
                          <a:latin typeface="+mn-lt"/>
                        </a:rPr>
                        <a:t>N</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a:txBody>
                    <a:bodyPr/>
                    <a:lstStyle/>
                    <a:p>
                      <a:pPr algn="ctr"/>
                      <a:r>
                        <a:rPr lang="de-DE" sz="800" b="0" noProof="0" dirty="0">
                          <a:solidFill>
                            <a:schemeClr val="bg1"/>
                          </a:solidFill>
                          <a:latin typeface="+mn-lt"/>
                        </a:rPr>
                        <a:t>Ereignisse</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800" b="0" noProof="0" dirty="0">
                          <a:solidFill>
                            <a:schemeClr val="bg1"/>
                          </a:solidFill>
                          <a:latin typeface="+mn-lt"/>
                        </a:rPr>
                        <a:t>N</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800" b="0" noProof="0" dirty="0">
                          <a:solidFill>
                            <a:schemeClr val="bg1"/>
                          </a:solidFill>
                          <a:latin typeface="+mn-lt"/>
                        </a:rPr>
                        <a:t>Ereignisse</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800" b="0" noProof="0" dirty="0">
                        <a:solidFill>
                          <a:schemeClr val="bg1"/>
                        </a:solidFill>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800" b="0" noProof="0" dirty="0">
                        <a:solidFill>
                          <a:schemeClr val="bg1"/>
                        </a:solidFill>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extLst>
                  <a:ext uri="{0D108BD9-81ED-4DB2-BD59-A6C34878D82A}">
                    <a16:rowId xmlns:a16="http://schemas.microsoft.com/office/drawing/2014/main" val="1880646180"/>
                  </a:ext>
                </a:extLst>
              </a:tr>
              <a:tr h="306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de-DE" sz="700" b="1" noProof="0" dirty="0">
                          <a:latin typeface="+mn-lt"/>
                        </a:rPr>
                        <a:t>HER2 Genexpression</a:t>
                      </a:r>
                    </a:p>
                    <a:p>
                      <a:pPr marL="88900" indent="0"/>
                      <a:r>
                        <a:rPr lang="de-DE" sz="700" b="0" noProof="0" dirty="0">
                          <a:latin typeface="+mn-lt"/>
                          <a:cs typeface="Calibri" panose="020F0502020204030204" pitchFamily="34" charset="0"/>
                        </a:rPr>
                        <a:t>≤Median</a:t>
                      </a:r>
                    </a:p>
                    <a:p>
                      <a:pPr marL="88900" indent="0"/>
                      <a:r>
                        <a:rPr lang="de-DE" sz="700" b="0" noProof="0" dirty="0">
                          <a:latin typeface="+mn-lt"/>
                          <a:cs typeface="Calibri" panose="020F0502020204030204" pitchFamily="34" charset="0"/>
                        </a:rPr>
                        <a:t>&lt;Median</a:t>
                      </a:r>
                      <a:endParaRPr lang="de-DE" sz="700" b="0" noProof="0" dirty="0">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br>
                        <a:rPr lang="de-DE" sz="700" b="0" noProof="0" dirty="0">
                          <a:latin typeface="+mn-lt"/>
                        </a:rPr>
                      </a:br>
                      <a:r>
                        <a:rPr lang="de-DE" sz="700" b="0" noProof="0" dirty="0">
                          <a:latin typeface="+mn-lt"/>
                        </a:rPr>
                        <a:t>210</a:t>
                      </a:r>
                      <a:br>
                        <a:rPr lang="de-DE" sz="700" b="0" noProof="0" dirty="0">
                          <a:latin typeface="+mn-lt"/>
                        </a:rPr>
                      </a:br>
                      <a:r>
                        <a:rPr lang="de-DE" sz="700" b="0" noProof="0" dirty="0">
                          <a:latin typeface="+mn-lt"/>
                        </a:rPr>
                        <a:t>207</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p>
                      <a:pPr algn="ctr"/>
                      <a:br>
                        <a:rPr lang="de-DE" sz="700" b="0" noProof="0" dirty="0">
                          <a:latin typeface="+mn-lt"/>
                        </a:rPr>
                      </a:br>
                      <a:r>
                        <a:rPr lang="de-DE" sz="700" b="0" noProof="0" dirty="0">
                          <a:latin typeface="+mn-lt"/>
                        </a:rPr>
                        <a:t>21</a:t>
                      </a:r>
                      <a:br>
                        <a:rPr lang="de-DE" sz="700" b="0" noProof="0" dirty="0">
                          <a:latin typeface="+mn-lt"/>
                        </a:rPr>
                      </a:br>
                      <a:r>
                        <a:rPr lang="de-DE" sz="700" b="0" noProof="0" dirty="0">
                          <a:latin typeface="+mn-lt"/>
                        </a:rPr>
                        <a:t>26</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lang="de-DE" sz="700" b="0" noProof="0" dirty="0">
                          <a:latin typeface="+mn-lt"/>
                        </a:rPr>
                      </a:br>
                      <a:r>
                        <a:rPr lang="de-DE" sz="700" b="0" noProof="0" dirty="0">
                          <a:latin typeface="+mn-lt"/>
                        </a:rPr>
                        <a:t>197</a:t>
                      </a:r>
                      <a:br>
                        <a:rPr lang="de-DE" sz="700" b="0" noProof="0" dirty="0">
                          <a:latin typeface="+mn-lt"/>
                        </a:rPr>
                      </a:br>
                      <a:r>
                        <a:rPr lang="de-DE" sz="700" b="0" noProof="0" dirty="0">
                          <a:latin typeface="+mn-lt"/>
                        </a:rPr>
                        <a:t>200</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br>
                        <a:rPr lang="de-DE" sz="700" b="0" noProof="0" dirty="0">
                          <a:latin typeface="+mn-lt"/>
                        </a:rPr>
                      </a:br>
                      <a:r>
                        <a:rPr lang="de-DE" sz="700" b="0" noProof="0" dirty="0">
                          <a:latin typeface="+mn-lt"/>
                        </a:rPr>
                        <a:t>32</a:t>
                      </a:r>
                      <a:br>
                        <a:rPr lang="de-DE" sz="700" b="0" noProof="0" dirty="0">
                          <a:latin typeface="+mn-lt"/>
                        </a:rPr>
                      </a:br>
                      <a:r>
                        <a:rPr lang="de-DE" sz="700" b="0" noProof="0" dirty="0">
                          <a:latin typeface="+mn-lt"/>
                        </a:rPr>
                        <a:t>70</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br>
                        <a:rPr lang="de-DE" sz="700" b="0" noProof="0" dirty="0">
                          <a:latin typeface="+mn-lt"/>
                        </a:rPr>
                      </a:br>
                      <a:r>
                        <a:rPr lang="de-DE" sz="700" b="0" noProof="0" dirty="0">
                          <a:latin typeface="+mn-lt"/>
                        </a:rPr>
                        <a:t>0,58 (0,33; 1,00)</a:t>
                      </a:r>
                      <a:br>
                        <a:rPr lang="de-DE" sz="700" b="0" noProof="0" dirty="0">
                          <a:latin typeface="+mn-lt"/>
                        </a:rPr>
                      </a:br>
                      <a:r>
                        <a:rPr lang="de-DE" sz="700" b="0" noProof="0" dirty="0">
                          <a:latin typeface="+mn-lt"/>
                        </a:rPr>
                        <a:t>0,30</a:t>
                      </a:r>
                      <a:r>
                        <a:rPr lang="de-DE" sz="700" b="0" baseline="0" noProof="0" dirty="0">
                          <a:latin typeface="+mn-lt"/>
                        </a:rPr>
                        <a:t> (0,19; 0,48)</a:t>
                      </a: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2141644272"/>
                  </a:ext>
                </a:extLst>
              </a:tr>
              <a:tr h="306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de-DE" sz="700" b="1" kern="1200" noProof="0" dirty="0">
                          <a:solidFill>
                            <a:schemeClr val="dk1"/>
                          </a:solidFill>
                          <a:latin typeface="+mn-lt"/>
                          <a:ea typeface="+mn-ea"/>
                          <a:cs typeface="+mn-cs"/>
                        </a:rPr>
                        <a:t>PD-L1 Genexpression</a:t>
                      </a:r>
                    </a:p>
                    <a:p>
                      <a:pPr marL="88900" indent="0"/>
                      <a:r>
                        <a:rPr lang="de-DE" sz="700" b="0" kern="1200" noProof="0" dirty="0">
                          <a:solidFill>
                            <a:schemeClr val="dk1"/>
                          </a:solidFill>
                          <a:latin typeface="+mn-lt"/>
                          <a:ea typeface="+mn-ea"/>
                          <a:cs typeface="Calibri" panose="020F0502020204030204" pitchFamily="34" charset="0"/>
                        </a:rPr>
                        <a:t>≤Median</a:t>
                      </a:r>
                    </a:p>
                    <a:p>
                      <a:pPr marL="88900" indent="0"/>
                      <a:r>
                        <a:rPr lang="de-DE" sz="700" b="0" kern="1200" noProof="0" dirty="0">
                          <a:solidFill>
                            <a:schemeClr val="dk1"/>
                          </a:solidFill>
                          <a:latin typeface="+mn-lt"/>
                          <a:ea typeface="+mn-ea"/>
                          <a:cs typeface="Calibri" panose="020F0502020204030204" pitchFamily="34" charset="0"/>
                        </a:rPr>
                        <a:t>&lt;Median</a:t>
                      </a:r>
                      <a:endParaRPr lang="de-DE" sz="700" b="0" kern="1200" noProof="0" dirty="0">
                        <a:solidFill>
                          <a:schemeClr val="dk1"/>
                        </a:solidFill>
                        <a:latin typeface="+mn-lt"/>
                        <a:ea typeface="+mn-ea"/>
                        <a:cs typeface="+mn-cs"/>
                      </a:endParaRPr>
                    </a:p>
                  </a:txBody>
                  <a:tcPr marL="88187" marR="8818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br>
                        <a:rPr lang="de-DE" sz="700" b="0" noProof="0" dirty="0">
                          <a:latin typeface="+mn-lt"/>
                        </a:rPr>
                      </a:br>
                      <a:r>
                        <a:rPr lang="de-DE" sz="700" b="0" noProof="0" dirty="0">
                          <a:latin typeface="+mn-lt"/>
                        </a:rPr>
                        <a:t>213</a:t>
                      </a:r>
                      <a:br>
                        <a:rPr lang="de-DE" sz="700" b="0" noProof="0" dirty="0">
                          <a:latin typeface="+mn-lt"/>
                        </a:rPr>
                      </a:br>
                      <a:r>
                        <a:rPr lang="de-DE" sz="700" b="0" noProof="0" dirty="0">
                          <a:latin typeface="+mn-lt"/>
                        </a:rPr>
                        <a:t>204</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3865">
                        <a:tint val="40000"/>
                      </a:srgbClr>
                    </a:solidFill>
                  </a:tcPr>
                </a:tc>
                <a:tc>
                  <a:txBody>
                    <a:bodyPr/>
                    <a:lstStyle/>
                    <a:p>
                      <a:pPr algn="ctr"/>
                      <a:br>
                        <a:rPr lang="de-DE" sz="700" b="0" noProof="0" dirty="0">
                          <a:latin typeface="+mn-lt"/>
                        </a:rPr>
                      </a:br>
                      <a:r>
                        <a:rPr lang="de-DE" sz="700" b="0" noProof="0" dirty="0">
                          <a:latin typeface="+mn-lt"/>
                        </a:rPr>
                        <a:t>25</a:t>
                      </a:r>
                      <a:br>
                        <a:rPr lang="de-DE" sz="700" b="0" noProof="0" dirty="0">
                          <a:latin typeface="+mn-lt"/>
                        </a:rPr>
                      </a:br>
                      <a:r>
                        <a:rPr lang="de-DE" sz="700" b="0" noProof="0" dirty="0">
                          <a:latin typeface="+mn-lt"/>
                        </a:rPr>
                        <a:t>22</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p>
                      <a:pPr algn="ctr"/>
                      <a:br>
                        <a:rPr lang="de-DE" sz="700" b="0" noProof="0" dirty="0">
                          <a:latin typeface="+mn-lt"/>
                        </a:rPr>
                      </a:br>
                      <a:r>
                        <a:rPr lang="de-DE" sz="700" b="0" noProof="0" dirty="0">
                          <a:latin typeface="+mn-lt"/>
                        </a:rPr>
                        <a:t>195</a:t>
                      </a:r>
                      <a:br>
                        <a:rPr lang="de-DE" sz="700" b="0" noProof="0" dirty="0">
                          <a:latin typeface="+mn-lt"/>
                        </a:rPr>
                      </a:br>
                      <a:r>
                        <a:rPr lang="de-DE" sz="700" b="0" noProof="0" dirty="0">
                          <a:latin typeface="+mn-lt"/>
                        </a:rPr>
                        <a:t>202</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3865">
                        <a:tint val="40000"/>
                      </a:srgbClr>
                    </a:solidFill>
                  </a:tcPr>
                </a:tc>
                <a:tc>
                  <a:txBody>
                    <a:bodyPr/>
                    <a:lstStyle/>
                    <a:p>
                      <a:pPr algn="ctr"/>
                      <a:br>
                        <a:rPr lang="de-DE" sz="700" b="0" noProof="0" dirty="0">
                          <a:latin typeface="+mn-lt"/>
                        </a:rPr>
                      </a:br>
                      <a:r>
                        <a:rPr lang="de-DE" sz="700" b="0" noProof="0" dirty="0">
                          <a:latin typeface="+mn-lt"/>
                        </a:rPr>
                        <a:t>63</a:t>
                      </a:r>
                      <a:br>
                        <a:rPr lang="de-DE" sz="700" b="0" noProof="0" dirty="0">
                          <a:latin typeface="+mn-lt"/>
                        </a:rPr>
                      </a:br>
                      <a:r>
                        <a:rPr lang="de-DE" sz="700" b="0" noProof="0" dirty="0">
                          <a:latin typeface="+mn-lt"/>
                        </a:rPr>
                        <a:t>39</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br>
                        <a:rPr lang="de-DE" sz="700" b="0" noProof="0" dirty="0">
                          <a:latin typeface="+mn-lt"/>
                        </a:rPr>
                      </a:br>
                      <a:r>
                        <a:rPr lang="de-DE" sz="700" b="0" noProof="0" dirty="0">
                          <a:latin typeface="+mn-lt"/>
                        </a:rPr>
                        <a:t>0,31 (0,20; 0,50)</a:t>
                      </a:r>
                      <a:br>
                        <a:rPr lang="de-DE" sz="700" b="0" noProof="0" dirty="0">
                          <a:latin typeface="+mn-lt"/>
                        </a:rPr>
                      </a:br>
                      <a:r>
                        <a:rPr lang="de-DE" sz="700" b="0" noProof="0" dirty="0">
                          <a:latin typeface="+mn-lt"/>
                        </a:rPr>
                        <a:t>0,49 (0,29; 0,83)</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extLst>
                  <a:ext uri="{0D108BD9-81ED-4DB2-BD59-A6C34878D82A}">
                    <a16:rowId xmlns:a16="http://schemas.microsoft.com/office/drawing/2014/main" val="2914049123"/>
                  </a:ext>
                </a:extLst>
              </a:tr>
              <a:tr h="306219">
                <a:tc>
                  <a:txBody>
                    <a:bodyPr/>
                    <a:lstStyle>
                      <a:lvl1pPr marL="0" algn="l" defTabSz="342900" rtl="0" eaLnBrk="1" latinLnBrk="0" hangingPunct="1">
                        <a:defRPr sz="1350" kern="1200">
                          <a:solidFill>
                            <a:schemeClr val="dk1"/>
                          </a:solidFill>
                          <a:latin typeface="Arial"/>
                        </a:defRPr>
                      </a:lvl1pPr>
                      <a:lvl2pPr marL="342900" algn="l" defTabSz="342900" rtl="0" eaLnBrk="1" latinLnBrk="0" hangingPunct="1">
                        <a:defRPr sz="1350" kern="1200">
                          <a:solidFill>
                            <a:schemeClr val="dk1"/>
                          </a:solidFill>
                          <a:latin typeface="Arial"/>
                        </a:defRPr>
                      </a:lvl2pPr>
                      <a:lvl3pPr marL="685800" algn="l" defTabSz="342900" rtl="0" eaLnBrk="1" latinLnBrk="0" hangingPunct="1">
                        <a:defRPr sz="1350" kern="1200">
                          <a:solidFill>
                            <a:schemeClr val="dk1"/>
                          </a:solidFill>
                          <a:latin typeface="Arial"/>
                        </a:defRPr>
                      </a:lvl3pPr>
                      <a:lvl4pPr marL="1028700" algn="l" defTabSz="342900" rtl="0" eaLnBrk="1" latinLnBrk="0" hangingPunct="1">
                        <a:defRPr sz="1350" kern="1200">
                          <a:solidFill>
                            <a:schemeClr val="dk1"/>
                          </a:solidFill>
                          <a:latin typeface="Arial"/>
                        </a:defRPr>
                      </a:lvl4pPr>
                      <a:lvl5pPr marL="1371600" algn="l" defTabSz="342900" rtl="0" eaLnBrk="1" latinLnBrk="0" hangingPunct="1">
                        <a:defRPr sz="1350" kern="1200">
                          <a:solidFill>
                            <a:schemeClr val="dk1"/>
                          </a:solidFill>
                          <a:latin typeface="Arial"/>
                        </a:defRPr>
                      </a:lvl5pPr>
                      <a:lvl6pPr marL="1714500" algn="l" defTabSz="342900" rtl="0" eaLnBrk="1" latinLnBrk="0" hangingPunct="1">
                        <a:defRPr sz="1350" kern="1200">
                          <a:solidFill>
                            <a:schemeClr val="dk1"/>
                          </a:solidFill>
                          <a:latin typeface="Arial"/>
                        </a:defRPr>
                      </a:lvl6pPr>
                      <a:lvl7pPr marL="2057400" algn="l" defTabSz="342900" rtl="0" eaLnBrk="1" latinLnBrk="0" hangingPunct="1">
                        <a:defRPr sz="1350" kern="1200">
                          <a:solidFill>
                            <a:schemeClr val="dk1"/>
                          </a:solidFill>
                          <a:latin typeface="Arial"/>
                        </a:defRPr>
                      </a:lvl7pPr>
                      <a:lvl8pPr marL="2400300" algn="l" defTabSz="342900" rtl="0" eaLnBrk="1" latinLnBrk="0" hangingPunct="1">
                        <a:defRPr sz="1350" kern="1200">
                          <a:solidFill>
                            <a:schemeClr val="dk1"/>
                          </a:solidFill>
                          <a:latin typeface="Arial"/>
                        </a:defRPr>
                      </a:lvl8pPr>
                      <a:lvl9pPr marL="2743200" algn="l" defTabSz="342900" rtl="0" eaLnBrk="1" latinLnBrk="0" hangingPunct="1">
                        <a:defRPr sz="1350" kern="1200">
                          <a:solidFill>
                            <a:schemeClr val="dk1"/>
                          </a:solidFill>
                          <a:latin typeface="Arial"/>
                        </a:defRPr>
                      </a:lvl9pPr>
                    </a:lstStyle>
                    <a:p>
                      <a:r>
                        <a:rPr lang="de-DE" sz="700" b="1" kern="1200" noProof="0" dirty="0">
                          <a:solidFill>
                            <a:schemeClr val="dk1"/>
                          </a:solidFill>
                          <a:latin typeface="+mn-lt"/>
                          <a:ea typeface="+mn-ea"/>
                          <a:cs typeface="+mn-cs"/>
                        </a:rPr>
                        <a:t>CD8 Genexpression</a:t>
                      </a:r>
                    </a:p>
                    <a:p>
                      <a:pPr marL="88900" indent="0"/>
                      <a:r>
                        <a:rPr lang="de-DE" sz="700" b="0" kern="1200" noProof="0" dirty="0">
                          <a:solidFill>
                            <a:schemeClr val="dk1"/>
                          </a:solidFill>
                          <a:latin typeface="+mn-lt"/>
                          <a:ea typeface="+mn-ea"/>
                          <a:cs typeface="Calibri" panose="020F0502020204030204" pitchFamily="34" charset="0"/>
                        </a:rPr>
                        <a:t>≤Median</a:t>
                      </a:r>
                    </a:p>
                    <a:p>
                      <a:pPr marL="88900" indent="0"/>
                      <a:r>
                        <a:rPr lang="de-DE" sz="700" b="0" kern="1200" noProof="0" dirty="0">
                          <a:solidFill>
                            <a:schemeClr val="dk1"/>
                          </a:solidFill>
                          <a:latin typeface="+mn-lt"/>
                          <a:ea typeface="+mn-ea"/>
                          <a:cs typeface="Calibri" panose="020F0502020204030204" pitchFamily="34" charset="0"/>
                        </a:rPr>
                        <a:t>&lt;Median</a:t>
                      </a:r>
                      <a:endParaRPr lang="de-DE" sz="700" b="0" kern="1200" noProof="0" dirty="0">
                        <a:solidFill>
                          <a:schemeClr val="dk1"/>
                        </a:solidFill>
                        <a:latin typeface="+mn-lt"/>
                        <a:ea typeface="+mn-ea"/>
                        <a:cs typeface="+mn-cs"/>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br>
                        <a:rPr lang="de-DE" sz="700" b="0" noProof="0" dirty="0">
                          <a:latin typeface="+mn-lt"/>
                        </a:rPr>
                      </a:br>
                      <a:r>
                        <a:rPr lang="de-DE" sz="700" b="0" noProof="0" dirty="0">
                          <a:latin typeface="+mn-lt"/>
                        </a:rPr>
                        <a:t>199</a:t>
                      </a:r>
                      <a:br>
                        <a:rPr lang="de-DE" sz="700" b="0" noProof="0" dirty="0">
                          <a:latin typeface="+mn-lt"/>
                        </a:rPr>
                      </a:br>
                      <a:r>
                        <a:rPr lang="de-DE" sz="700" b="0" noProof="0" dirty="0">
                          <a:latin typeface="+mn-lt"/>
                        </a:rPr>
                        <a:t>218</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br>
                        <a:rPr lang="de-DE" sz="700" b="0" noProof="0" dirty="0">
                          <a:latin typeface="+mn-lt"/>
                        </a:rPr>
                      </a:br>
                      <a:r>
                        <a:rPr lang="de-DE" sz="700" b="0" noProof="0" dirty="0">
                          <a:latin typeface="+mn-lt"/>
                        </a:rPr>
                        <a:t>22</a:t>
                      </a:r>
                      <a:br>
                        <a:rPr lang="de-DE" sz="700" b="0" noProof="0" dirty="0">
                          <a:latin typeface="+mn-lt"/>
                        </a:rPr>
                      </a:br>
                      <a:r>
                        <a:rPr lang="de-DE" sz="700" b="0" noProof="0" dirty="0">
                          <a:latin typeface="+mn-lt"/>
                        </a:rPr>
                        <a:t>25</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br>
                        <a:rPr lang="de-DE" sz="700" b="0" noProof="0" dirty="0">
                          <a:latin typeface="+mn-lt"/>
                        </a:rPr>
                      </a:br>
                      <a:r>
                        <a:rPr lang="de-DE" sz="700" b="0" noProof="0" dirty="0">
                          <a:latin typeface="+mn-lt"/>
                        </a:rPr>
                        <a:t>209</a:t>
                      </a:r>
                      <a:br>
                        <a:rPr lang="de-DE" sz="700" b="0" noProof="0" dirty="0">
                          <a:latin typeface="+mn-lt"/>
                        </a:rPr>
                      </a:br>
                      <a:r>
                        <a:rPr lang="de-DE" sz="700" b="0" noProof="0" dirty="0">
                          <a:latin typeface="+mn-lt"/>
                        </a:rPr>
                        <a:t>188</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br>
                        <a:rPr lang="de-DE" sz="700" b="0" noProof="0" dirty="0">
                          <a:latin typeface="+mn-lt"/>
                        </a:rPr>
                      </a:br>
                      <a:r>
                        <a:rPr lang="de-DE" sz="700" b="0" noProof="0" dirty="0">
                          <a:latin typeface="+mn-lt"/>
                        </a:rPr>
                        <a:t>61</a:t>
                      </a:r>
                      <a:br>
                        <a:rPr lang="de-DE" sz="700" b="0" noProof="0" dirty="0">
                          <a:latin typeface="+mn-lt"/>
                        </a:rPr>
                      </a:br>
                      <a:r>
                        <a:rPr lang="de-DE" sz="700" b="0" noProof="0" dirty="0">
                          <a:latin typeface="+mn-lt"/>
                        </a:rPr>
                        <a:t>41</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br>
                        <a:rPr lang="de-DE" sz="700" b="0" noProof="0" dirty="0">
                          <a:latin typeface="+mn-lt"/>
                        </a:rPr>
                      </a:br>
                      <a:r>
                        <a:rPr lang="de-DE" sz="700" b="0" noProof="0" dirty="0">
                          <a:latin typeface="+mn-lt"/>
                        </a:rPr>
                        <a:t>0,32 (0,19; 0,52)</a:t>
                      </a:r>
                      <a:br>
                        <a:rPr lang="de-DE" sz="700" b="0" noProof="0" dirty="0">
                          <a:latin typeface="+mn-lt"/>
                        </a:rPr>
                      </a:br>
                      <a:r>
                        <a:rPr lang="de-DE" sz="700" b="0" noProof="0" dirty="0">
                          <a:latin typeface="+mn-lt"/>
                        </a:rPr>
                        <a:t>0,40 (0,30; 0,80)</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58895883"/>
                  </a:ext>
                </a:extLst>
              </a:tr>
              <a:tr h="306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de-DE" sz="700" b="1" kern="1200" noProof="0" dirty="0" err="1">
                          <a:solidFill>
                            <a:schemeClr val="dk1"/>
                          </a:solidFill>
                          <a:latin typeface="+mn-lt"/>
                          <a:ea typeface="+mn-ea"/>
                          <a:cs typeface="+mn-cs"/>
                        </a:rPr>
                        <a:t>Teff</a:t>
                      </a:r>
                      <a:r>
                        <a:rPr lang="de-DE" sz="700" b="1" kern="1200" noProof="0" dirty="0">
                          <a:solidFill>
                            <a:schemeClr val="dk1"/>
                          </a:solidFill>
                          <a:latin typeface="+mn-lt"/>
                          <a:ea typeface="+mn-ea"/>
                          <a:cs typeface="+mn-cs"/>
                        </a:rPr>
                        <a:t>-Signatur</a:t>
                      </a:r>
                    </a:p>
                    <a:p>
                      <a:pPr marL="88900" indent="0"/>
                      <a:r>
                        <a:rPr lang="de-DE" sz="700" b="0" kern="1200" noProof="0" dirty="0">
                          <a:solidFill>
                            <a:schemeClr val="dk1"/>
                          </a:solidFill>
                          <a:latin typeface="+mn-lt"/>
                          <a:ea typeface="+mn-ea"/>
                          <a:cs typeface="Calibri" panose="020F0502020204030204" pitchFamily="34" charset="0"/>
                        </a:rPr>
                        <a:t>≤Median</a:t>
                      </a:r>
                    </a:p>
                    <a:p>
                      <a:pPr marL="88900" indent="0"/>
                      <a:r>
                        <a:rPr lang="de-DE" sz="700" b="0" kern="1200" noProof="0" dirty="0">
                          <a:solidFill>
                            <a:schemeClr val="dk1"/>
                          </a:solidFill>
                          <a:latin typeface="+mn-lt"/>
                          <a:ea typeface="+mn-ea"/>
                          <a:cs typeface="Calibri" panose="020F0502020204030204" pitchFamily="34" charset="0"/>
                        </a:rPr>
                        <a:t>&lt;Median</a:t>
                      </a:r>
                      <a:endParaRPr lang="de-DE" sz="700" b="0" kern="1200" noProof="0" dirty="0">
                        <a:solidFill>
                          <a:schemeClr val="dk1"/>
                        </a:solidFill>
                        <a:latin typeface="+mn-lt"/>
                        <a:ea typeface="+mn-ea"/>
                        <a:cs typeface="+mn-cs"/>
                      </a:endParaRPr>
                    </a:p>
                  </a:txBody>
                  <a:tcPr marL="88187" marR="88187"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br>
                        <a:rPr lang="de-DE" sz="700" b="0" noProof="0" dirty="0">
                          <a:latin typeface="+mn-lt"/>
                        </a:rPr>
                      </a:br>
                      <a:r>
                        <a:rPr lang="de-DE" sz="700" b="0" noProof="0" dirty="0">
                          <a:latin typeface="+mn-lt"/>
                        </a:rPr>
                        <a:t>201</a:t>
                      </a:r>
                      <a:br>
                        <a:rPr lang="de-DE" sz="700" b="0" noProof="0" dirty="0">
                          <a:latin typeface="+mn-lt"/>
                        </a:rPr>
                      </a:br>
                      <a:r>
                        <a:rPr lang="de-DE" sz="700" b="0" noProof="0" dirty="0">
                          <a:latin typeface="+mn-lt"/>
                        </a:rPr>
                        <a:t>216</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BCED3"/>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br>
                        <a:rPr lang="de-DE" sz="700" b="0" noProof="0" dirty="0">
                          <a:latin typeface="+mn-lt"/>
                        </a:rPr>
                      </a:br>
                      <a:r>
                        <a:rPr lang="de-DE" sz="700" b="0" noProof="0" dirty="0">
                          <a:latin typeface="+mn-lt"/>
                        </a:rPr>
                        <a:t>21</a:t>
                      </a:r>
                      <a:br>
                        <a:rPr lang="de-DE" sz="700" b="0" noProof="0" dirty="0">
                          <a:latin typeface="+mn-lt"/>
                        </a:rPr>
                      </a:br>
                      <a:r>
                        <a:rPr lang="de-DE" sz="700" b="0" noProof="0" dirty="0">
                          <a:latin typeface="+mn-lt"/>
                        </a:rPr>
                        <a:t>26</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br>
                        <a:rPr lang="de-DE" sz="700" b="0" noProof="0" dirty="0">
                          <a:latin typeface="+mn-lt"/>
                        </a:rPr>
                      </a:br>
                      <a:r>
                        <a:rPr lang="de-DE" sz="700" b="0" noProof="0" dirty="0">
                          <a:latin typeface="+mn-lt"/>
                        </a:rPr>
                        <a:t>207</a:t>
                      </a:r>
                      <a:br>
                        <a:rPr lang="de-DE" sz="700" b="0" noProof="0" dirty="0">
                          <a:latin typeface="+mn-lt"/>
                        </a:rPr>
                      </a:br>
                      <a:r>
                        <a:rPr lang="de-DE" sz="700" b="0" noProof="0" dirty="0">
                          <a:latin typeface="+mn-lt"/>
                        </a:rPr>
                        <a:t>190</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BCED3"/>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br>
                        <a:rPr lang="de-DE" sz="700" b="0" noProof="0" dirty="0">
                          <a:latin typeface="+mn-lt"/>
                        </a:rPr>
                      </a:br>
                      <a:r>
                        <a:rPr lang="de-DE" sz="700" b="0" noProof="0" dirty="0">
                          <a:latin typeface="+mn-lt"/>
                        </a:rPr>
                        <a:t>57</a:t>
                      </a:r>
                      <a:br>
                        <a:rPr lang="de-DE" sz="700" b="0" noProof="0" dirty="0">
                          <a:latin typeface="+mn-lt"/>
                        </a:rPr>
                      </a:br>
                      <a:r>
                        <a:rPr lang="de-DE" sz="700" b="0" noProof="0" dirty="0">
                          <a:latin typeface="+mn-lt"/>
                        </a:rPr>
                        <a:t>45</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br>
                        <a:rPr lang="de-DE" sz="700" b="0" noProof="0" dirty="0">
                          <a:latin typeface="+mn-lt"/>
                        </a:rPr>
                      </a:br>
                      <a:r>
                        <a:rPr lang="de-DE" sz="700" b="0" noProof="0" dirty="0">
                          <a:latin typeface="+mn-lt"/>
                        </a:rPr>
                        <a:t>0,33 (0,20; 0,55)</a:t>
                      </a:r>
                      <a:br>
                        <a:rPr lang="de-DE" sz="700" b="0" noProof="0" dirty="0">
                          <a:latin typeface="+mn-lt"/>
                        </a:rPr>
                      </a:br>
                      <a:r>
                        <a:rPr lang="de-DE" sz="700" b="0" noProof="0" dirty="0">
                          <a:latin typeface="+mn-lt"/>
                        </a:rPr>
                        <a:t>0,45 (0,27; 0,72)</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extLst>
                  <a:ext uri="{0D108BD9-81ED-4DB2-BD59-A6C34878D82A}">
                    <a16:rowId xmlns:a16="http://schemas.microsoft.com/office/drawing/2014/main" val="579811064"/>
                  </a:ext>
                </a:extLst>
              </a:tr>
              <a:tr h="306219">
                <a:tc>
                  <a:txBody>
                    <a:bodyPr/>
                    <a:lstStyle>
                      <a:lvl1pPr marL="0" algn="l" defTabSz="342900" rtl="0" eaLnBrk="1" latinLnBrk="0" hangingPunct="1">
                        <a:defRPr sz="1350" kern="1200">
                          <a:solidFill>
                            <a:schemeClr val="dk1"/>
                          </a:solidFill>
                          <a:latin typeface="Arial"/>
                        </a:defRPr>
                      </a:lvl1pPr>
                      <a:lvl2pPr marL="342900" algn="l" defTabSz="342900" rtl="0" eaLnBrk="1" latinLnBrk="0" hangingPunct="1">
                        <a:defRPr sz="1350" kern="1200">
                          <a:solidFill>
                            <a:schemeClr val="dk1"/>
                          </a:solidFill>
                          <a:latin typeface="Arial"/>
                        </a:defRPr>
                      </a:lvl2pPr>
                      <a:lvl3pPr marL="685800" algn="l" defTabSz="342900" rtl="0" eaLnBrk="1" latinLnBrk="0" hangingPunct="1">
                        <a:defRPr sz="1350" kern="1200">
                          <a:solidFill>
                            <a:schemeClr val="dk1"/>
                          </a:solidFill>
                          <a:latin typeface="Arial"/>
                        </a:defRPr>
                      </a:lvl3pPr>
                      <a:lvl4pPr marL="1028700" algn="l" defTabSz="342900" rtl="0" eaLnBrk="1" latinLnBrk="0" hangingPunct="1">
                        <a:defRPr sz="1350" kern="1200">
                          <a:solidFill>
                            <a:schemeClr val="dk1"/>
                          </a:solidFill>
                          <a:latin typeface="Arial"/>
                        </a:defRPr>
                      </a:lvl4pPr>
                      <a:lvl5pPr marL="1371600" algn="l" defTabSz="342900" rtl="0" eaLnBrk="1" latinLnBrk="0" hangingPunct="1">
                        <a:defRPr sz="1350" kern="1200">
                          <a:solidFill>
                            <a:schemeClr val="dk1"/>
                          </a:solidFill>
                          <a:latin typeface="Arial"/>
                        </a:defRPr>
                      </a:lvl5pPr>
                      <a:lvl6pPr marL="1714500" algn="l" defTabSz="342900" rtl="0" eaLnBrk="1" latinLnBrk="0" hangingPunct="1">
                        <a:defRPr sz="1350" kern="1200">
                          <a:solidFill>
                            <a:schemeClr val="dk1"/>
                          </a:solidFill>
                          <a:latin typeface="Arial"/>
                        </a:defRPr>
                      </a:lvl6pPr>
                      <a:lvl7pPr marL="2057400" algn="l" defTabSz="342900" rtl="0" eaLnBrk="1" latinLnBrk="0" hangingPunct="1">
                        <a:defRPr sz="1350" kern="1200">
                          <a:solidFill>
                            <a:schemeClr val="dk1"/>
                          </a:solidFill>
                          <a:latin typeface="Arial"/>
                        </a:defRPr>
                      </a:lvl7pPr>
                      <a:lvl8pPr marL="2400300" algn="l" defTabSz="342900" rtl="0" eaLnBrk="1" latinLnBrk="0" hangingPunct="1">
                        <a:defRPr sz="1350" kern="1200">
                          <a:solidFill>
                            <a:schemeClr val="dk1"/>
                          </a:solidFill>
                          <a:latin typeface="Arial"/>
                        </a:defRPr>
                      </a:lvl8pPr>
                      <a:lvl9pPr marL="2743200" algn="l" defTabSz="342900" rtl="0" eaLnBrk="1" latinLnBrk="0" hangingPunct="1">
                        <a:defRPr sz="1350" kern="1200">
                          <a:solidFill>
                            <a:schemeClr val="dk1"/>
                          </a:solidFill>
                          <a:latin typeface="Arial"/>
                        </a:defRPr>
                      </a:lvl9pPr>
                    </a:lstStyle>
                    <a:p>
                      <a:r>
                        <a:rPr lang="de-DE" sz="700" b="1" kern="1200" noProof="0" dirty="0">
                          <a:solidFill>
                            <a:schemeClr val="dk1"/>
                          </a:solidFill>
                          <a:latin typeface="+mn-lt"/>
                          <a:ea typeface="+mn-ea"/>
                          <a:cs typeface="+mn-cs"/>
                        </a:rPr>
                        <a:t>3-Gen-Signatur</a:t>
                      </a:r>
                    </a:p>
                    <a:p>
                      <a:pPr marL="0" indent="88900"/>
                      <a:r>
                        <a:rPr lang="de-DE" sz="700" b="0" kern="1200" noProof="0" dirty="0">
                          <a:solidFill>
                            <a:schemeClr val="dk1"/>
                          </a:solidFill>
                          <a:latin typeface="+mn-lt"/>
                          <a:ea typeface="+mn-ea"/>
                          <a:cs typeface="Calibri" panose="020F0502020204030204" pitchFamily="34" charset="0"/>
                        </a:rPr>
                        <a:t>≤Median</a:t>
                      </a:r>
                    </a:p>
                    <a:p>
                      <a:pPr marL="88900" indent="0"/>
                      <a:r>
                        <a:rPr lang="de-DE" sz="700" b="0" kern="1200" noProof="0" dirty="0">
                          <a:solidFill>
                            <a:schemeClr val="dk1"/>
                          </a:solidFill>
                          <a:latin typeface="+mn-lt"/>
                          <a:ea typeface="+mn-ea"/>
                          <a:cs typeface="Calibri" panose="020F0502020204030204" pitchFamily="34" charset="0"/>
                        </a:rPr>
                        <a:t>&lt;Median</a:t>
                      </a:r>
                      <a:endParaRPr lang="de-DE" sz="700" b="0" kern="1200" noProof="0" dirty="0">
                        <a:solidFill>
                          <a:schemeClr val="dk1"/>
                        </a:solidFill>
                        <a:latin typeface="+mn-lt"/>
                        <a:ea typeface="+mn-ea"/>
                        <a:cs typeface="+mn-cs"/>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algn="ctr" defTabSz="342900" rtl="0" eaLnBrk="1" latinLnBrk="0" hangingPunct="1"/>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204</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213</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0" algn="ctr" defTabSz="342900" rtl="0" eaLnBrk="1" latinLnBrk="0" hangingPunct="1"/>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19</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28</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br>
                        <a:rPr lang="de-DE" sz="700" b="0" noProof="0" dirty="0">
                          <a:latin typeface="+mn-lt"/>
                        </a:rPr>
                      </a:br>
                      <a:r>
                        <a:rPr lang="de-DE" sz="700" b="0" noProof="0" dirty="0">
                          <a:latin typeface="+mn-lt"/>
                        </a:rPr>
                        <a:t>204</a:t>
                      </a:r>
                      <a:br>
                        <a:rPr lang="de-DE" sz="700" b="0" noProof="0" dirty="0">
                          <a:latin typeface="+mn-lt"/>
                        </a:rPr>
                      </a:br>
                      <a:r>
                        <a:rPr lang="de-DE" sz="700" b="0" noProof="0" dirty="0">
                          <a:latin typeface="+mn-lt"/>
                        </a:rPr>
                        <a:t>193</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a:br>
                        <a:rPr lang="de-DE" sz="700" b="0" noProof="0" dirty="0">
                          <a:latin typeface="+mn-lt"/>
                        </a:rPr>
                      </a:br>
                      <a:r>
                        <a:rPr lang="de-DE" sz="700" b="0" noProof="0" dirty="0">
                          <a:latin typeface="+mn-lt"/>
                        </a:rPr>
                        <a:t>55</a:t>
                      </a:r>
                      <a:br>
                        <a:rPr lang="de-DE" sz="700" b="0" noProof="0" dirty="0">
                          <a:latin typeface="+mn-lt"/>
                        </a:rPr>
                      </a:br>
                      <a:r>
                        <a:rPr lang="de-DE" sz="700" b="0" noProof="0" dirty="0">
                          <a:latin typeface="+mn-lt"/>
                        </a:rPr>
                        <a:t>47</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br>
                        <a:rPr lang="de-DE" sz="700" b="0" noProof="0" dirty="0">
                          <a:latin typeface="+mn-lt"/>
                        </a:rPr>
                      </a:br>
                      <a:r>
                        <a:rPr lang="de-DE" sz="700" b="0" noProof="0" dirty="0">
                          <a:latin typeface="+mn-lt"/>
                        </a:rPr>
                        <a:t>0,31 (0,18; 0,52)</a:t>
                      </a:r>
                      <a:br>
                        <a:rPr lang="de-DE" sz="700" b="0" noProof="0" dirty="0">
                          <a:latin typeface="+mn-lt"/>
                        </a:rPr>
                      </a:br>
                      <a:r>
                        <a:rPr lang="de-DE" sz="700" b="0" noProof="0" dirty="0">
                          <a:latin typeface="+mn-lt"/>
                        </a:rPr>
                        <a:t>0,46 (0,29; 0,73)</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4521669"/>
                  </a:ext>
                </a:extLst>
              </a:tr>
              <a:tr h="306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700" b="1" kern="1200" noProof="0" dirty="0">
                          <a:solidFill>
                            <a:schemeClr val="dk1"/>
                          </a:solidFill>
                          <a:latin typeface="+mn-lt"/>
                          <a:ea typeface="+mn-ea"/>
                          <a:cs typeface="+mn-cs"/>
                        </a:rPr>
                        <a:t>5-Gen-Signatur</a:t>
                      </a:r>
                    </a:p>
                    <a:p>
                      <a:pPr marL="88900" indent="0"/>
                      <a:r>
                        <a:rPr lang="de-DE" sz="700" b="0" kern="1200" noProof="0" dirty="0">
                          <a:solidFill>
                            <a:schemeClr val="dk1"/>
                          </a:solidFill>
                          <a:latin typeface="+mn-lt"/>
                          <a:ea typeface="+mn-ea"/>
                          <a:cs typeface="Calibri" panose="020F0502020204030204" pitchFamily="34" charset="0"/>
                        </a:rPr>
                        <a:t>≤Median</a:t>
                      </a:r>
                    </a:p>
                    <a:p>
                      <a:pPr marL="88900" indent="0"/>
                      <a:r>
                        <a:rPr lang="de-DE" sz="700" b="0" kern="1200" noProof="0" dirty="0">
                          <a:solidFill>
                            <a:schemeClr val="dk1"/>
                          </a:solidFill>
                          <a:latin typeface="+mn-lt"/>
                          <a:ea typeface="+mn-ea"/>
                          <a:cs typeface="Calibri" panose="020F0502020204030204" pitchFamily="34" charset="0"/>
                        </a:rPr>
                        <a:t>&lt;Median</a:t>
                      </a:r>
                      <a:endParaRPr lang="de-DE" sz="700" b="0" kern="1200" noProof="0" dirty="0">
                        <a:solidFill>
                          <a:schemeClr val="dk1"/>
                        </a:solidFill>
                        <a:latin typeface="+mn-lt"/>
                        <a:ea typeface="+mn-ea"/>
                        <a:cs typeface="+mn-cs"/>
                      </a:endParaRPr>
                    </a:p>
                  </a:txBody>
                  <a:tcPr marL="88187" marR="8818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br>
                        <a:rPr lang="de-DE" sz="700" b="0" noProof="0" dirty="0">
                          <a:latin typeface="+mn-lt"/>
                        </a:rPr>
                      </a:br>
                      <a:r>
                        <a:rPr lang="de-DE" sz="700" b="0" noProof="0" dirty="0">
                          <a:latin typeface="+mn-lt"/>
                        </a:rPr>
                        <a:t>208</a:t>
                      </a:r>
                      <a:br>
                        <a:rPr lang="de-DE" sz="700" b="0" noProof="0" dirty="0">
                          <a:latin typeface="+mn-lt"/>
                        </a:rPr>
                      </a:br>
                      <a:r>
                        <a:rPr lang="de-DE" sz="700" b="0" noProof="0" dirty="0">
                          <a:latin typeface="+mn-lt"/>
                        </a:rPr>
                        <a:t>209</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BCED3"/>
                    </a:solidFill>
                  </a:tcPr>
                </a:tc>
                <a:tc>
                  <a:txBody>
                    <a:bodyPr/>
                    <a:lstStyle/>
                    <a:p>
                      <a:pPr algn="ctr"/>
                      <a:br>
                        <a:rPr lang="de-DE" sz="700" b="0" noProof="0" dirty="0">
                          <a:latin typeface="+mn-lt"/>
                        </a:rPr>
                      </a:br>
                      <a:r>
                        <a:rPr lang="de-DE" sz="700" b="0" noProof="0" dirty="0">
                          <a:latin typeface="+mn-lt"/>
                        </a:rPr>
                        <a:t>17</a:t>
                      </a:r>
                      <a:br>
                        <a:rPr lang="de-DE" sz="700" b="0" noProof="0" dirty="0">
                          <a:latin typeface="+mn-lt"/>
                        </a:rPr>
                      </a:br>
                      <a:r>
                        <a:rPr lang="de-DE" sz="700" b="0" noProof="0" dirty="0">
                          <a:latin typeface="+mn-lt"/>
                        </a:rPr>
                        <a:t>30</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p>
                      <a:pPr algn="ctr"/>
                      <a:br>
                        <a:rPr lang="de-DE" sz="700" b="0" noProof="0" dirty="0">
                          <a:latin typeface="+mn-lt"/>
                        </a:rPr>
                      </a:br>
                      <a:r>
                        <a:rPr lang="de-DE" sz="700" b="0" noProof="0" dirty="0">
                          <a:latin typeface="+mn-lt"/>
                        </a:rPr>
                        <a:t>200</a:t>
                      </a:r>
                      <a:br>
                        <a:rPr lang="de-DE" sz="700" b="0" noProof="0" dirty="0">
                          <a:latin typeface="+mn-lt"/>
                        </a:rPr>
                      </a:br>
                      <a:r>
                        <a:rPr lang="de-DE" sz="700" b="0" noProof="0" dirty="0">
                          <a:latin typeface="+mn-lt"/>
                        </a:rPr>
                        <a:t>197</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BCED3"/>
                    </a:solidFill>
                  </a:tcPr>
                </a:tc>
                <a:tc>
                  <a:txBody>
                    <a:bodyPr/>
                    <a:lstStyle/>
                    <a:p>
                      <a:pPr algn="ctr"/>
                      <a:br>
                        <a:rPr lang="de-DE" sz="700" b="0" noProof="0" dirty="0">
                          <a:latin typeface="+mn-lt"/>
                        </a:rPr>
                      </a:br>
                      <a:r>
                        <a:rPr lang="de-DE" sz="700" b="0" noProof="0" dirty="0">
                          <a:latin typeface="+mn-lt"/>
                        </a:rPr>
                        <a:t>54</a:t>
                      </a:r>
                      <a:br>
                        <a:rPr lang="de-DE" sz="700" b="0" noProof="0" dirty="0">
                          <a:latin typeface="+mn-lt"/>
                        </a:rPr>
                      </a:br>
                      <a:r>
                        <a:rPr lang="de-DE" sz="700" b="0" noProof="0" dirty="0">
                          <a:latin typeface="+mn-lt"/>
                        </a:rPr>
                        <a:t>48</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br>
                        <a:rPr lang="de-DE" sz="700" b="0" noProof="0" dirty="0">
                          <a:latin typeface="+mn-lt"/>
                        </a:rPr>
                      </a:br>
                      <a:r>
                        <a:rPr lang="de-DE" sz="700" b="0" noProof="0" dirty="0">
                          <a:latin typeface="+mn-lt"/>
                        </a:rPr>
                        <a:t>0,27 (0,15; 0,46)</a:t>
                      </a:r>
                      <a:br>
                        <a:rPr lang="de-DE" sz="700" b="0" noProof="0" dirty="0">
                          <a:latin typeface="+mn-lt"/>
                        </a:rPr>
                      </a:br>
                      <a:r>
                        <a:rPr lang="de-DE" sz="700" b="0" noProof="0" dirty="0">
                          <a:latin typeface="+mn-lt"/>
                        </a:rPr>
                        <a:t>0,51</a:t>
                      </a:r>
                      <a:r>
                        <a:rPr lang="de-DE" sz="700" b="0" baseline="0" noProof="0" dirty="0">
                          <a:latin typeface="+mn-lt"/>
                        </a:rPr>
                        <a:t> (0,32; 0,80)</a:t>
                      </a: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extLst>
                  <a:ext uri="{0D108BD9-81ED-4DB2-BD59-A6C34878D82A}">
                    <a16:rowId xmlns:a16="http://schemas.microsoft.com/office/drawing/2014/main" val="4031616279"/>
                  </a:ext>
                </a:extLst>
              </a:tr>
              <a:tr h="306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700" b="1" kern="1200" noProof="0" dirty="0">
                          <a:solidFill>
                            <a:schemeClr val="dk1"/>
                          </a:solidFill>
                          <a:latin typeface="+mn-lt"/>
                          <a:ea typeface="+mn-ea"/>
                          <a:cs typeface="+mn-cs"/>
                        </a:rPr>
                        <a:t>TH1-Zytokin-Signatur</a:t>
                      </a:r>
                    </a:p>
                    <a:p>
                      <a:pPr marL="88900" indent="0"/>
                      <a:r>
                        <a:rPr lang="de-DE" sz="700" b="0" kern="1200" noProof="0" dirty="0">
                          <a:solidFill>
                            <a:schemeClr val="dk1"/>
                          </a:solidFill>
                          <a:latin typeface="+mn-lt"/>
                          <a:ea typeface="+mn-ea"/>
                          <a:cs typeface="Calibri" panose="020F0502020204030204" pitchFamily="34" charset="0"/>
                        </a:rPr>
                        <a:t>≤Median</a:t>
                      </a:r>
                    </a:p>
                    <a:p>
                      <a:pPr marL="88900" indent="0"/>
                      <a:r>
                        <a:rPr lang="de-DE" sz="700" b="0" kern="1200" noProof="0" dirty="0">
                          <a:solidFill>
                            <a:schemeClr val="dk1"/>
                          </a:solidFill>
                          <a:latin typeface="+mn-lt"/>
                          <a:ea typeface="+mn-ea"/>
                          <a:cs typeface="Calibri" panose="020F0502020204030204" pitchFamily="34" charset="0"/>
                        </a:rPr>
                        <a:t>&lt;Median</a:t>
                      </a:r>
                      <a:endParaRPr lang="de-DE" sz="700" b="0" kern="1200" noProof="0" dirty="0">
                        <a:solidFill>
                          <a:schemeClr val="dk1"/>
                        </a:solidFill>
                        <a:latin typeface="+mn-lt"/>
                        <a:ea typeface="+mn-ea"/>
                        <a:cs typeface="+mn-cs"/>
                      </a:endParaRPr>
                    </a:p>
                  </a:txBody>
                  <a:tcPr marL="88187" marR="88187"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br>
                        <a:rPr lang="de-DE" sz="700" b="0" noProof="0" dirty="0">
                          <a:latin typeface="+mn-lt"/>
                        </a:rPr>
                      </a:br>
                      <a:r>
                        <a:rPr lang="de-DE" sz="700" b="0" noProof="0" dirty="0">
                          <a:latin typeface="+mn-lt"/>
                        </a:rPr>
                        <a:t>211</a:t>
                      </a:r>
                      <a:br>
                        <a:rPr lang="de-DE" sz="700" b="0" noProof="0" dirty="0">
                          <a:latin typeface="+mn-lt"/>
                        </a:rPr>
                      </a:br>
                      <a:r>
                        <a:rPr lang="de-DE" sz="700" b="0" noProof="0" dirty="0">
                          <a:latin typeface="+mn-lt"/>
                        </a:rPr>
                        <a:t>206</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p>
                      <a:pPr algn="ctr"/>
                      <a:br>
                        <a:rPr lang="de-DE" sz="700" b="0" noProof="0" dirty="0">
                          <a:latin typeface="+mn-lt"/>
                        </a:rPr>
                      </a:br>
                      <a:r>
                        <a:rPr lang="de-DE" sz="700" b="0" noProof="0" dirty="0">
                          <a:latin typeface="+mn-lt"/>
                        </a:rPr>
                        <a:t>16</a:t>
                      </a:r>
                      <a:br>
                        <a:rPr lang="de-DE" sz="700" b="0" noProof="0" dirty="0">
                          <a:latin typeface="+mn-lt"/>
                        </a:rPr>
                      </a:br>
                      <a:r>
                        <a:rPr lang="de-DE" sz="700" b="0" noProof="0" dirty="0">
                          <a:latin typeface="+mn-lt"/>
                        </a:rPr>
                        <a:t>31</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a:br>
                        <a:rPr lang="de-DE" sz="700" b="0" noProof="0" dirty="0">
                          <a:latin typeface="+mn-lt"/>
                        </a:rPr>
                      </a:br>
                      <a:r>
                        <a:rPr lang="de-DE" sz="700" b="0" noProof="0" dirty="0">
                          <a:latin typeface="+mn-lt"/>
                        </a:rPr>
                        <a:t>196</a:t>
                      </a:r>
                      <a:br>
                        <a:rPr lang="de-DE" sz="700" b="0" noProof="0" dirty="0">
                          <a:latin typeface="+mn-lt"/>
                        </a:rPr>
                      </a:br>
                      <a:r>
                        <a:rPr lang="de-DE" sz="700" b="0" noProof="0" dirty="0">
                          <a:latin typeface="+mn-lt"/>
                        </a:rPr>
                        <a:t>201</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p>
                      <a:pPr algn="ctr"/>
                      <a:br>
                        <a:rPr lang="de-DE" sz="700" b="0" noProof="0" dirty="0">
                          <a:latin typeface="+mn-lt"/>
                        </a:rPr>
                      </a:br>
                      <a:r>
                        <a:rPr lang="de-DE" sz="700" b="0" noProof="0" dirty="0">
                          <a:latin typeface="+mn-lt"/>
                        </a:rPr>
                        <a:t>49</a:t>
                      </a:r>
                      <a:br>
                        <a:rPr lang="de-DE" sz="700" b="0" noProof="0" dirty="0">
                          <a:latin typeface="+mn-lt"/>
                        </a:rPr>
                      </a:br>
                      <a:r>
                        <a:rPr lang="de-DE" sz="700" b="0" noProof="0" dirty="0">
                          <a:latin typeface="+mn-lt"/>
                        </a:rPr>
                        <a:t>53</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br>
                        <a:rPr lang="de-DE" sz="700" b="0" noProof="0" dirty="0">
                          <a:latin typeface="+mn-lt"/>
                        </a:rPr>
                      </a:br>
                      <a:r>
                        <a:rPr lang="de-DE" sz="700" b="0" noProof="0" dirty="0">
                          <a:latin typeface="+mn-lt"/>
                        </a:rPr>
                        <a:t>0,26 (0,15; 0,46)</a:t>
                      </a:r>
                      <a:br>
                        <a:rPr lang="de-DE" sz="700" b="0" noProof="0" dirty="0">
                          <a:latin typeface="+mn-lt"/>
                        </a:rPr>
                      </a:br>
                      <a:r>
                        <a:rPr lang="de-DE" sz="700" b="0" noProof="0" dirty="0">
                          <a:latin typeface="+mn-lt"/>
                        </a:rPr>
                        <a:t>0,50 (0,32; 0,77)</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2673247704"/>
                  </a:ext>
                </a:extLst>
              </a:tr>
              <a:tr h="306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700" b="1" kern="1200" noProof="0" dirty="0">
                          <a:solidFill>
                            <a:schemeClr val="dk1"/>
                          </a:solidFill>
                          <a:latin typeface="+mn-lt"/>
                          <a:ea typeface="+mn-ea"/>
                          <a:cs typeface="+mn-cs"/>
                        </a:rPr>
                        <a:t>Checkpoint-Inhibitor-Signatur</a:t>
                      </a:r>
                    </a:p>
                    <a:p>
                      <a:pPr marL="88900" indent="0"/>
                      <a:r>
                        <a:rPr lang="de-DE" sz="700" b="0" kern="1200" noProof="0" dirty="0">
                          <a:solidFill>
                            <a:schemeClr val="dk1"/>
                          </a:solidFill>
                          <a:latin typeface="+mn-lt"/>
                          <a:ea typeface="+mn-ea"/>
                          <a:cs typeface="Calibri" panose="020F0502020204030204" pitchFamily="34" charset="0"/>
                        </a:rPr>
                        <a:t>≤Median</a:t>
                      </a:r>
                    </a:p>
                    <a:p>
                      <a:pPr marL="88900" indent="0"/>
                      <a:r>
                        <a:rPr lang="de-DE" sz="700" b="0" kern="1200" noProof="0" dirty="0">
                          <a:solidFill>
                            <a:schemeClr val="dk1"/>
                          </a:solidFill>
                          <a:latin typeface="+mn-lt"/>
                          <a:ea typeface="+mn-ea"/>
                          <a:cs typeface="Calibri" panose="020F0502020204030204" pitchFamily="34" charset="0"/>
                        </a:rPr>
                        <a:t>&lt;Median</a:t>
                      </a:r>
                      <a:endParaRPr lang="de-DE" sz="700" b="0" kern="1200" noProof="0" dirty="0">
                        <a:solidFill>
                          <a:schemeClr val="dk1"/>
                        </a:solidFill>
                        <a:latin typeface="+mn-lt"/>
                        <a:ea typeface="+mn-ea"/>
                        <a:cs typeface="+mn-cs"/>
                      </a:endParaRPr>
                    </a:p>
                  </a:txBody>
                  <a:tcPr marL="88187" marR="8818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br>
                        <a:rPr lang="de-DE" sz="700" b="0" noProof="0" dirty="0">
                          <a:latin typeface="+mn-lt"/>
                        </a:rPr>
                      </a:br>
                      <a:r>
                        <a:rPr lang="de-DE" sz="700" b="0" noProof="0" dirty="0">
                          <a:latin typeface="+mn-lt"/>
                        </a:rPr>
                        <a:t>215</a:t>
                      </a:r>
                      <a:br>
                        <a:rPr lang="de-DE" sz="700" b="0" noProof="0" dirty="0">
                          <a:latin typeface="+mn-lt"/>
                        </a:rPr>
                      </a:br>
                      <a:r>
                        <a:rPr lang="de-DE" sz="700" b="0" noProof="0" dirty="0">
                          <a:latin typeface="+mn-lt"/>
                        </a:rPr>
                        <a:t>202</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3865">
                        <a:tint val="40000"/>
                      </a:srgbClr>
                    </a:solidFill>
                  </a:tcPr>
                </a:tc>
                <a:tc>
                  <a:txBody>
                    <a:bodyPr/>
                    <a:lstStyle/>
                    <a:p>
                      <a:pPr algn="ctr"/>
                      <a:br>
                        <a:rPr lang="de-DE" sz="700" b="0" noProof="0" dirty="0">
                          <a:latin typeface="+mn-lt"/>
                        </a:rPr>
                      </a:br>
                      <a:r>
                        <a:rPr lang="de-DE" sz="700" b="0" noProof="0" dirty="0">
                          <a:latin typeface="+mn-lt"/>
                        </a:rPr>
                        <a:t>22</a:t>
                      </a:r>
                      <a:br>
                        <a:rPr lang="de-DE" sz="700" b="0" noProof="0" dirty="0">
                          <a:latin typeface="+mn-lt"/>
                        </a:rPr>
                      </a:br>
                      <a:r>
                        <a:rPr lang="de-DE" sz="700" b="0" noProof="0" dirty="0">
                          <a:latin typeface="+mn-lt"/>
                        </a:rPr>
                        <a:t>25</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p>
                      <a:pPr algn="ctr"/>
                      <a:br>
                        <a:rPr lang="de-DE" sz="700" b="0" noProof="0" dirty="0">
                          <a:latin typeface="+mn-lt"/>
                        </a:rPr>
                      </a:br>
                      <a:r>
                        <a:rPr lang="de-DE" sz="700" b="0" noProof="0" dirty="0">
                          <a:latin typeface="+mn-lt"/>
                        </a:rPr>
                        <a:t>193</a:t>
                      </a:r>
                      <a:br>
                        <a:rPr lang="de-DE" sz="700" b="0" noProof="0" dirty="0">
                          <a:latin typeface="+mn-lt"/>
                        </a:rPr>
                      </a:br>
                      <a:r>
                        <a:rPr lang="de-DE" sz="700" b="0" noProof="0" dirty="0">
                          <a:latin typeface="+mn-lt"/>
                        </a:rPr>
                        <a:t>204</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3865">
                        <a:tint val="40000"/>
                      </a:srgbClr>
                    </a:solidFill>
                  </a:tcPr>
                </a:tc>
                <a:tc>
                  <a:txBody>
                    <a:bodyPr/>
                    <a:lstStyle/>
                    <a:p>
                      <a:pPr algn="ctr"/>
                      <a:br>
                        <a:rPr lang="de-DE" sz="700" b="0" noProof="0" dirty="0">
                          <a:latin typeface="+mn-lt"/>
                        </a:rPr>
                      </a:br>
                      <a:r>
                        <a:rPr lang="de-DE" sz="700" b="0" noProof="0" dirty="0">
                          <a:latin typeface="+mn-lt"/>
                        </a:rPr>
                        <a:t>62</a:t>
                      </a:r>
                      <a:br>
                        <a:rPr lang="de-DE" sz="700" b="0" noProof="0" dirty="0">
                          <a:latin typeface="+mn-lt"/>
                        </a:rPr>
                      </a:br>
                      <a:r>
                        <a:rPr lang="de-DE" sz="700" b="0" noProof="0" dirty="0">
                          <a:latin typeface="+mn-lt"/>
                        </a:rPr>
                        <a:t>40</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br>
                        <a:rPr lang="de-DE" sz="700" b="0" noProof="0" dirty="0">
                          <a:latin typeface="+mn-lt"/>
                        </a:rPr>
                      </a:br>
                      <a:r>
                        <a:rPr lang="de-DE" sz="700" b="0" noProof="0" dirty="0">
                          <a:latin typeface="+mn-lt"/>
                        </a:rPr>
                        <a:t>0,28 (0,17; 0,46)</a:t>
                      </a:r>
                      <a:br>
                        <a:rPr lang="de-DE" sz="700" b="0" noProof="0" dirty="0">
                          <a:latin typeface="+mn-lt"/>
                        </a:rPr>
                      </a:br>
                      <a:r>
                        <a:rPr lang="de-DE" sz="700" b="0" noProof="0" dirty="0">
                          <a:latin typeface="+mn-lt"/>
                        </a:rPr>
                        <a:t>0,55 (0,33; 0,90)</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extLst>
                  <a:ext uri="{0D108BD9-81ED-4DB2-BD59-A6C34878D82A}">
                    <a16:rowId xmlns:a16="http://schemas.microsoft.com/office/drawing/2014/main" val="3055407350"/>
                  </a:ext>
                </a:extLst>
              </a:tr>
            </a:tbl>
          </a:graphicData>
        </a:graphic>
      </p:graphicFrame>
      <p:grpSp>
        <p:nvGrpSpPr>
          <p:cNvPr id="46" name="Gruppieren 45">
            <a:extLst>
              <a:ext uri="{FF2B5EF4-FFF2-40B4-BE49-F238E27FC236}">
                <a16:creationId xmlns:a16="http://schemas.microsoft.com/office/drawing/2014/main" id="{219AF87A-BCFA-4E66-AAEF-BCCA562EDB75}"/>
              </a:ext>
            </a:extLst>
          </p:cNvPr>
          <p:cNvGrpSpPr/>
          <p:nvPr/>
        </p:nvGrpSpPr>
        <p:grpSpPr>
          <a:xfrm>
            <a:off x="6938667" y="1682868"/>
            <a:ext cx="719560" cy="92676"/>
            <a:chOff x="6235406" y="1669836"/>
            <a:chExt cx="614758" cy="92676"/>
          </a:xfrm>
        </p:grpSpPr>
        <p:grpSp>
          <p:nvGrpSpPr>
            <p:cNvPr id="140" name="Gruppieren 139">
              <a:extLst>
                <a:ext uri="{FF2B5EF4-FFF2-40B4-BE49-F238E27FC236}">
                  <a16:creationId xmlns:a16="http://schemas.microsoft.com/office/drawing/2014/main" id="{2CAA4A5D-8D05-4B80-8D21-B790F9D32E86}"/>
                </a:ext>
              </a:extLst>
            </p:cNvPr>
            <p:cNvGrpSpPr/>
            <p:nvPr/>
          </p:nvGrpSpPr>
          <p:grpSpPr>
            <a:xfrm>
              <a:off x="6235406" y="1674576"/>
              <a:ext cx="612000" cy="72000"/>
              <a:chOff x="6431682" y="1704360"/>
              <a:chExt cx="637521" cy="72000"/>
            </a:xfrm>
          </p:grpSpPr>
          <p:cxnSp>
            <p:nvCxnSpPr>
              <p:cNvPr id="143" name="Gerader Verbinder 12">
                <a:extLst>
                  <a:ext uri="{FF2B5EF4-FFF2-40B4-BE49-F238E27FC236}">
                    <a16:creationId xmlns:a16="http://schemas.microsoft.com/office/drawing/2014/main" id="{2E846091-F855-4624-BC5D-F797DAE0316B}"/>
                  </a:ext>
                </a:extLst>
              </p:cNvPr>
              <p:cNvCxnSpPr>
                <a:cxnSpLocks/>
              </p:cNvCxnSpPr>
              <p:nvPr/>
            </p:nvCxnSpPr>
            <p:spPr>
              <a:xfrm>
                <a:off x="6431682" y="1741830"/>
                <a:ext cx="637521" cy="0"/>
              </a:xfrm>
              <a:prstGeom prst="line">
                <a:avLst/>
              </a:prstGeom>
              <a:noFill/>
              <a:ln w="19050" cap="flat" cmpd="sng" algn="ctr">
                <a:solidFill>
                  <a:srgbClr val="000000"/>
                </a:solidFill>
                <a:prstDash val="solid"/>
                <a:headEnd type="none" w="med" len="med"/>
                <a:tailEnd type="none" w="med" len="med"/>
              </a:ln>
              <a:effectLst/>
            </p:spPr>
          </p:cxnSp>
          <p:sp>
            <p:nvSpPr>
              <p:cNvPr id="144" name="Ellipse 143">
                <a:extLst>
                  <a:ext uri="{FF2B5EF4-FFF2-40B4-BE49-F238E27FC236}">
                    <a16:creationId xmlns:a16="http://schemas.microsoft.com/office/drawing/2014/main" id="{A70CAED3-8F05-487E-A425-06F18BEEE57A}"/>
                  </a:ext>
                </a:extLst>
              </p:cNvPr>
              <p:cNvSpPr/>
              <p:nvPr/>
            </p:nvSpPr>
            <p:spPr>
              <a:xfrm>
                <a:off x="6669700" y="1704360"/>
                <a:ext cx="64079"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41" name="Gerade Verbindung 64">
              <a:extLst>
                <a:ext uri="{FF2B5EF4-FFF2-40B4-BE49-F238E27FC236}">
                  <a16:creationId xmlns:a16="http://schemas.microsoft.com/office/drawing/2014/main" id="{AAFE4F42-70A2-4E71-8C11-664302335925}"/>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Gerade Verbindung 84">
              <a:extLst>
                <a:ext uri="{FF2B5EF4-FFF2-40B4-BE49-F238E27FC236}">
                  <a16:creationId xmlns:a16="http://schemas.microsoft.com/office/drawing/2014/main" id="{C12F8479-60E4-4062-9718-DB9C11E65541}"/>
                </a:ext>
              </a:extLst>
            </p:cNvPr>
            <p:cNvCxnSpPr/>
            <p:nvPr/>
          </p:nvCxnSpPr>
          <p:spPr>
            <a:xfrm>
              <a:off x="6850164"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62" name="Gruppieren 61">
            <a:extLst>
              <a:ext uri="{FF2B5EF4-FFF2-40B4-BE49-F238E27FC236}">
                <a16:creationId xmlns:a16="http://schemas.microsoft.com/office/drawing/2014/main" id="{10204E72-729B-4897-ACE9-892C9384A411}"/>
              </a:ext>
            </a:extLst>
          </p:cNvPr>
          <p:cNvGrpSpPr/>
          <p:nvPr/>
        </p:nvGrpSpPr>
        <p:grpSpPr>
          <a:xfrm>
            <a:off x="6744348" y="1799397"/>
            <a:ext cx="360000" cy="92676"/>
            <a:chOff x="6235385" y="1669836"/>
            <a:chExt cx="397133" cy="92676"/>
          </a:xfrm>
        </p:grpSpPr>
        <p:grpSp>
          <p:nvGrpSpPr>
            <p:cNvPr id="120" name="Gruppieren 119">
              <a:extLst>
                <a:ext uri="{FF2B5EF4-FFF2-40B4-BE49-F238E27FC236}">
                  <a16:creationId xmlns:a16="http://schemas.microsoft.com/office/drawing/2014/main" id="{50F7C2D7-F3B2-4B1C-B17A-E7C1270D53AE}"/>
                </a:ext>
              </a:extLst>
            </p:cNvPr>
            <p:cNvGrpSpPr/>
            <p:nvPr/>
          </p:nvGrpSpPr>
          <p:grpSpPr>
            <a:xfrm>
              <a:off x="6235385" y="1674576"/>
              <a:ext cx="396000" cy="72000"/>
              <a:chOff x="6431682" y="1704360"/>
              <a:chExt cx="412515" cy="72000"/>
            </a:xfrm>
          </p:grpSpPr>
          <p:cxnSp>
            <p:nvCxnSpPr>
              <p:cNvPr id="123" name="Gerader Verbinder 12">
                <a:extLst>
                  <a:ext uri="{FF2B5EF4-FFF2-40B4-BE49-F238E27FC236}">
                    <a16:creationId xmlns:a16="http://schemas.microsoft.com/office/drawing/2014/main" id="{D9969A5D-D282-4819-A8BB-C58B9B1AD24C}"/>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124" name="Ellipse 123">
                <a:extLst>
                  <a:ext uri="{FF2B5EF4-FFF2-40B4-BE49-F238E27FC236}">
                    <a16:creationId xmlns:a16="http://schemas.microsoft.com/office/drawing/2014/main" id="{446A33BE-FBF4-4166-B297-DD3FE242E980}"/>
                  </a:ext>
                </a:extLst>
              </p:cNvPr>
              <p:cNvSpPr/>
              <p:nvPr/>
            </p:nvSpPr>
            <p:spPr>
              <a:xfrm>
                <a:off x="6598651" y="1704360"/>
                <a:ext cx="75005"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21" name="Gerade Verbindung 113">
              <a:extLst>
                <a:ext uri="{FF2B5EF4-FFF2-40B4-BE49-F238E27FC236}">
                  <a16:creationId xmlns:a16="http://schemas.microsoft.com/office/drawing/2014/main" id="{0373EFEF-979A-4110-93B7-A2E66029FA66}"/>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Gerade Verbindung 114">
              <a:extLst>
                <a:ext uri="{FF2B5EF4-FFF2-40B4-BE49-F238E27FC236}">
                  <a16:creationId xmlns:a16="http://schemas.microsoft.com/office/drawing/2014/main" id="{7289434B-2CAD-4378-AACC-A1B75956D46C}"/>
                </a:ext>
              </a:extLst>
            </p:cNvPr>
            <p:cNvCxnSpPr/>
            <p:nvPr/>
          </p:nvCxnSpPr>
          <p:spPr>
            <a:xfrm>
              <a:off x="6632518"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65" name="Gruppieren 64">
            <a:extLst>
              <a:ext uri="{FF2B5EF4-FFF2-40B4-BE49-F238E27FC236}">
                <a16:creationId xmlns:a16="http://schemas.microsoft.com/office/drawing/2014/main" id="{0B43E48D-2A97-41EA-AD8C-D1E45ADECD1B}"/>
              </a:ext>
            </a:extLst>
          </p:cNvPr>
          <p:cNvGrpSpPr/>
          <p:nvPr/>
        </p:nvGrpSpPr>
        <p:grpSpPr>
          <a:xfrm>
            <a:off x="6742146" y="2000655"/>
            <a:ext cx="400930" cy="92676"/>
            <a:chOff x="6235385" y="1669836"/>
            <a:chExt cx="400930" cy="92676"/>
          </a:xfrm>
        </p:grpSpPr>
        <p:grpSp>
          <p:nvGrpSpPr>
            <p:cNvPr id="110" name="Gruppieren 109">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113"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114" name="Ellipse 113">
                <a:extLst>
                  <a:ext uri="{FF2B5EF4-FFF2-40B4-BE49-F238E27FC236}">
                    <a16:creationId xmlns:a16="http://schemas.microsoft.com/office/drawing/2014/main" id="{596D77BD-4EB4-414D-8A69-AD99116113C4}"/>
                  </a:ext>
                </a:extLst>
              </p:cNvPr>
              <p:cNvSpPr/>
              <p:nvPr/>
            </p:nvSpPr>
            <p:spPr>
              <a:xfrm>
                <a:off x="6592215" y="1704360"/>
                <a:ext cx="75005"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11"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4" name="Gruppieren 13">
            <a:extLst>
              <a:ext uri="{FF2B5EF4-FFF2-40B4-BE49-F238E27FC236}">
                <a16:creationId xmlns:a16="http://schemas.microsoft.com/office/drawing/2014/main" id="{A84E7383-1733-4EEE-946F-81E1A5A80911}"/>
              </a:ext>
            </a:extLst>
          </p:cNvPr>
          <p:cNvGrpSpPr/>
          <p:nvPr/>
        </p:nvGrpSpPr>
        <p:grpSpPr>
          <a:xfrm>
            <a:off x="6567394" y="1216414"/>
            <a:ext cx="2342014" cy="3140375"/>
            <a:chOff x="6567394" y="1216414"/>
            <a:chExt cx="2342014" cy="3140375"/>
          </a:xfrm>
        </p:grpSpPr>
        <p:cxnSp>
          <p:nvCxnSpPr>
            <p:cNvPr id="39" name="Gerader Verbinder 38">
              <a:extLst>
                <a:ext uri="{FF2B5EF4-FFF2-40B4-BE49-F238E27FC236}">
                  <a16:creationId xmlns:a16="http://schemas.microsoft.com/office/drawing/2014/main" id="{55A43D60-1FE2-4E1D-A769-1FB07DE7660A}"/>
                </a:ext>
              </a:extLst>
            </p:cNvPr>
            <p:cNvCxnSpPr>
              <a:cxnSpLocks/>
            </p:cNvCxnSpPr>
            <p:nvPr/>
          </p:nvCxnSpPr>
          <p:spPr>
            <a:xfrm>
              <a:off x="7138939" y="1579437"/>
              <a:ext cx="0" cy="2596031"/>
            </a:xfrm>
            <a:prstGeom prst="line">
              <a:avLst/>
            </a:prstGeom>
            <a:noFill/>
            <a:ln w="12700" cap="flat" cmpd="sng" algn="ctr">
              <a:solidFill>
                <a:srgbClr val="000000"/>
              </a:solidFill>
              <a:prstDash val="sysDash"/>
              <a:headEnd type="none" w="med" len="med"/>
              <a:tailEnd type="none" w="med" len="med"/>
            </a:ln>
            <a:effectLst/>
          </p:spPr>
        </p:cxnSp>
        <p:cxnSp>
          <p:nvCxnSpPr>
            <p:cNvPr id="40" name="Gerader Verbinder 39">
              <a:extLst>
                <a:ext uri="{FF2B5EF4-FFF2-40B4-BE49-F238E27FC236}">
                  <a16:creationId xmlns:a16="http://schemas.microsoft.com/office/drawing/2014/main" id="{13B596F0-0B00-4BD8-B925-5FF39AE170AC}"/>
                </a:ext>
              </a:extLst>
            </p:cNvPr>
            <p:cNvCxnSpPr>
              <a:cxnSpLocks/>
            </p:cNvCxnSpPr>
            <p:nvPr/>
          </p:nvCxnSpPr>
          <p:spPr>
            <a:xfrm>
              <a:off x="6623902" y="4170986"/>
              <a:ext cx="1749250" cy="4482"/>
            </a:xfrm>
            <a:prstGeom prst="line">
              <a:avLst/>
            </a:prstGeom>
            <a:noFill/>
            <a:ln w="12700" cap="flat" cmpd="sng" algn="ctr">
              <a:solidFill>
                <a:srgbClr val="000000"/>
              </a:solidFill>
              <a:prstDash val="solid"/>
              <a:headEnd type="none" w="med" len="med"/>
              <a:tailEnd type="none" w="med" len="med"/>
            </a:ln>
            <a:effectLst/>
          </p:spPr>
        </p:cxnSp>
        <p:sp>
          <p:nvSpPr>
            <p:cNvPr id="150" name="Textfeld 149">
              <a:extLst>
                <a:ext uri="{FF2B5EF4-FFF2-40B4-BE49-F238E27FC236}">
                  <a16:creationId xmlns:a16="http://schemas.microsoft.com/office/drawing/2014/main" id="{9C2A9AA6-71A6-4C84-86DF-22CECB663845}"/>
                </a:ext>
              </a:extLst>
            </p:cNvPr>
            <p:cNvSpPr txBox="1"/>
            <p:nvPr/>
          </p:nvSpPr>
          <p:spPr>
            <a:xfrm>
              <a:off x="6756444" y="1216414"/>
              <a:ext cx="928459" cy="230832"/>
            </a:xfrm>
            <a:prstGeom prst="rect">
              <a:avLst/>
            </a:prstGeom>
            <a:noFill/>
          </p:spPr>
          <p:txBody>
            <a:bodyPr wrap="none" rtlCol="0">
              <a:spAutoFit/>
            </a:bodyPr>
            <a:lstStyle/>
            <a:p>
              <a:pPr defTabSz="914400">
                <a:defRPr/>
              </a:pPr>
              <a:r>
                <a:rPr lang="de-DE" sz="900" b="1" kern="0" dirty="0">
                  <a:solidFill>
                    <a:srgbClr val="367ADD"/>
                  </a:solidFill>
                </a:rPr>
                <a:t>Vorteil T-DM1</a:t>
              </a:r>
            </a:p>
          </p:txBody>
        </p:sp>
        <p:sp>
          <p:nvSpPr>
            <p:cNvPr id="151" name="Textfeld 150">
              <a:extLst>
                <a:ext uri="{FF2B5EF4-FFF2-40B4-BE49-F238E27FC236}">
                  <a16:creationId xmlns:a16="http://schemas.microsoft.com/office/drawing/2014/main" id="{D88DB3D1-57D3-491A-93DB-0CC2F6FC3DCE}"/>
                </a:ext>
              </a:extLst>
            </p:cNvPr>
            <p:cNvSpPr txBox="1"/>
            <p:nvPr/>
          </p:nvSpPr>
          <p:spPr>
            <a:xfrm>
              <a:off x="7615464" y="1219263"/>
              <a:ext cx="1293944" cy="230832"/>
            </a:xfrm>
            <a:prstGeom prst="rect">
              <a:avLst/>
            </a:prstGeom>
            <a:noFill/>
          </p:spPr>
          <p:txBody>
            <a:bodyPr wrap="none" rtlCol="0">
              <a:spAutoFit/>
            </a:bodyPr>
            <a:lstStyle/>
            <a:p>
              <a:pPr defTabSz="914400">
                <a:defRPr/>
              </a:pPr>
              <a:r>
                <a:rPr lang="de-DE" sz="900" b="1" kern="0" dirty="0">
                  <a:solidFill>
                    <a:srgbClr val="FF9934"/>
                  </a:solidFill>
                </a:rPr>
                <a:t>Vorteil </a:t>
              </a:r>
              <a:r>
                <a:rPr lang="de-DE" sz="900" b="1" kern="0" dirty="0" err="1">
                  <a:solidFill>
                    <a:srgbClr val="FF9934"/>
                  </a:solidFill>
                </a:rPr>
                <a:t>Trastuzumab</a:t>
              </a:r>
              <a:endParaRPr lang="de-DE" sz="900" b="1" kern="0" dirty="0">
                <a:solidFill>
                  <a:srgbClr val="FF9934"/>
                </a:solidFill>
              </a:endParaRPr>
            </a:p>
          </p:txBody>
        </p:sp>
        <p:cxnSp>
          <p:nvCxnSpPr>
            <p:cNvPr id="152" name="Gerade Verbindung mit Pfeil 151">
              <a:extLst>
                <a:ext uri="{FF2B5EF4-FFF2-40B4-BE49-F238E27FC236}">
                  <a16:creationId xmlns:a16="http://schemas.microsoft.com/office/drawing/2014/main" id="{5A09F9EA-55A1-4E52-AC7B-2C318025CE71}"/>
                </a:ext>
              </a:extLst>
            </p:cNvPr>
            <p:cNvCxnSpPr/>
            <p:nvPr/>
          </p:nvCxnSpPr>
          <p:spPr>
            <a:xfrm>
              <a:off x="7679292" y="1466400"/>
              <a:ext cx="792000" cy="0"/>
            </a:xfrm>
            <a:prstGeom prst="straightConnector1">
              <a:avLst/>
            </a:prstGeom>
            <a:noFill/>
            <a:ln w="28575" cap="flat" cmpd="sng" algn="ctr">
              <a:solidFill>
                <a:srgbClr val="FF9934"/>
              </a:solidFill>
              <a:prstDash val="solid"/>
              <a:headEnd type="none" w="med" len="med"/>
              <a:tailEnd type="triangle"/>
            </a:ln>
            <a:effectLst/>
          </p:spPr>
        </p:cxnSp>
        <p:cxnSp>
          <p:nvCxnSpPr>
            <p:cNvPr id="153" name="Gerade Verbindung mit Pfeil 152">
              <a:extLst>
                <a:ext uri="{FF2B5EF4-FFF2-40B4-BE49-F238E27FC236}">
                  <a16:creationId xmlns:a16="http://schemas.microsoft.com/office/drawing/2014/main" id="{847EE1C8-470C-48BD-9DE5-DA5BC4C82EA7}"/>
                </a:ext>
              </a:extLst>
            </p:cNvPr>
            <p:cNvCxnSpPr>
              <a:cxnSpLocks/>
            </p:cNvCxnSpPr>
            <p:nvPr/>
          </p:nvCxnSpPr>
          <p:spPr>
            <a:xfrm flipH="1">
              <a:off x="6838081" y="1474166"/>
              <a:ext cx="792000" cy="0"/>
            </a:xfrm>
            <a:prstGeom prst="straightConnector1">
              <a:avLst/>
            </a:prstGeom>
            <a:noFill/>
            <a:ln w="28575" cap="flat" cmpd="sng" algn="ctr">
              <a:solidFill>
                <a:srgbClr val="367ADD"/>
              </a:solidFill>
              <a:prstDash val="solid"/>
              <a:headEnd type="none" w="med" len="med"/>
              <a:tailEnd type="triangle"/>
            </a:ln>
            <a:effectLst/>
          </p:spPr>
        </p:cxnSp>
        <p:cxnSp>
          <p:nvCxnSpPr>
            <p:cNvPr id="155" name="Gerade Verbindung 26">
              <a:extLst>
                <a:ext uri="{FF2B5EF4-FFF2-40B4-BE49-F238E27FC236}">
                  <a16:creationId xmlns:a16="http://schemas.microsoft.com/office/drawing/2014/main" id="{8D03A62C-983D-45E6-999B-2E12D43B6E95}"/>
                </a:ext>
              </a:extLst>
            </p:cNvPr>
            <p:cNvCxnSpPr/>
            <p:nvPr/>
          </p:nvCxnSpPr>
          <p:spPr>
            <a:xfrm>
              <a:off x="8169231" y="4174212"/>
              <a:ext cx="0" cy="79200"/>
            </a:xfrm>
            <a:prstGeom prst="line">
              <a:avLst/>
            </a:prstGeom>
            <a:noFill/>
            <a:ln w="12700" cap="flat" cmpd="sng" algn="ctr">
              <a:solidFill>
                <a:srgbClr val="000000"/>
              </a:solidFill>
              <a:prstDash val="solid"/>
              <a:headEnd type="none" w="med" len="med"/>
              <a:tailEnd type="none" w="med" len="med"/>
            </a:ln>
            <a:effectLst/>
          </p:spPr>
        </p:cxnSp>
        <p:cxnSp>
          <p:nvCxnSpPr>
            <p:cNvPr id="156" name="Gerade Verbindung 27">
              <a:extLst>
                <a:ext uri="{FF2B5EF4-FFF2-40B4-BE49-F238E27FC236}">
                  <a16:creationId xmlns:a16="http://schemas.microsoft.com/office/drawing/2014/main" id="{7CF672AA-9548-4323-8F28-F03E97E6FDC5}"/>
                </a:ext>
              </a:extLst>
            </p:cNvPr>
            <p:cNvCxnSpPr/>
            <p:nvPr/>
          </p:nvCxnSpPr>
          <p:spPr>
            <a:xfrm>
              <a:off x="6630104" y="4173148"/>
              <a:ext cx="0" cy="79200"/>
            </a:xfrm>
            <a:prstGeom prst="line">
              <a:avLst/>
            </a:prstGeom>
            <a:noFill/>
            <a:ln w="12700" cap="flat" cmpd="sng" algn="ctr">
              <a:solidFill>
                <a:srgbClr val="000000"/>
              </a:solidFill>
              <a:prstDash val="solid"/>
              <a:headEnd type="none" w="med" len="med"/>
              <a:tailEnd type="none" w="med" len="med"/>
            </a:ln>
            <a:effectLst/>
          </p:spPr>
        </p:cxnSp>
        <p:cxnSp>
          <p:nvCxnSpPr>
            <p:cNvPr id="157" name="Gerade Verbindung 28">
              <a:extLst>
                <a:ext uri="{FF2B5EF4-FFF2-40B4-BE49-F238E27FC236}">
                  <a16:creationId xmlns:a16="http://schemas.microsoft.com/office/drawing/2014/main" id="{0B7B9CCB-ADC4-4EA0-852A-7EF81FE41493}"/>
                </a:ext>
              </a:extLst>
            </p:cNvPr>
            <p:cNvCxnSpPr/>
            <p:nvPr/>
          </p:nvCxnSpPr>
          <p:spPr>
            <a:xfrm>
              <a:off x="7655481" y="4175468"/>
              <a:ext cx="0" cy="79200"/>
            </a:xfrm>
            <a:prstGeom prst="line">
              <a:avLst/>
            </a:prstGeom>
            <a:noFill/>
            <a:ln w="12700" cap="flat" cmpd="sng" algn="ctr">
              <a:solidFill>
                <a:srgbClr val="000000"/>
              </a:solidFill>
              <a:prstDash val="solid"/>
              <a:headEnd type="none" w="med" len="med"/>
              <a:tailEnd type="none" w="med" len="med"/>
            </a:ln>
            <a:effectLst/>
          </p:spPr>
        </p:cxnSp>
        <p:cxnSp>
          <p:nvCxnSpPr>
            <p:cNvPr id="158" name="Gerade Verbindung 37">
              <a:extLst>
                <a:ext uri="{FF2B5EF4-FFF2-40B4-BE49-F238E27FC236}">
                  <a16:creationId xmlns:a16="http://schemas.microsoft.com/office/drawing/2014/main" id="{AA739F35-3CF2-4374-953A-48E16EC65AD9}"/>
                </a:ext>
              </a:extLst>
            </p:cNvPr>
            <p:cNvCxnSpPr/>
            <p:nvPr/>
          </p:nvCxnSpPr>
          <p:spPr>
            <a:xfrm>
              <a:off x="7139354" y="4173418"/>
              <a:ext cx="0" cy="79200"/>
            </a:xfrm>
            <a:prstGeom prst="line">
              <a:avLst/>
            </a:prstGeom>
            <a:noFill/>
            <a:ln w="12700" cap="flat" cmpd="sng" algn="ctr">
              <a:solidFill>
                <a:srgbClr val="000000"/>
              </a:solidFill>
              <a:prstDash val="solid"/>
              <a:headEnd type="none" w="med" len="med"/>
              <a:tailEnd type="none" w="med" len="med"/>
            </a:ln>
            <a:effectLst/>
          </p:spPr>
        </p:cxnSp>
        <p:sp>
          <p:nvSpPr>
            <p:cNvPr id="159" name="Textfeld 158">
              <a:extLst>
                <a:ext uri="{FF2B5EF4-FFF2-40B4-BE49-F238E27FC236}">
                  <a16:creationId xmlns:a16="http://schemas.microsoft.com/office/drawing/2014/main" id="{6C6D204E-ADC4-4452-A0E3-A308A6DEE304}"/>
                </a:ext>
              </a:extLst>
            </p:cNvPr>
            <p:cNvSpPr txBox="1"/>
            <p:nvPr/>
          </p:nvSpPr>
          <p:spPr>
            <a:xfrm>
              <a:off x="6567394" y="4249067"/>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0,0</a:t>
              </a:r>
            </a:p>
          </p:txBody>
        </p:sp>
        <p:sp>
          <p:nvSpPr>
            <p:cNvPr id="160" name="Textfeld 159">
              <a:extLst>
                <a:ext uri="{FF2B5EF4-FFF2-40B4-BE49-F238E27FC236}">
                  <a16:creationId xmlns:a16="http://schemas.microsoft.com/office/drawing/2014/main" id="{2FC6E5A1-92B0-4A0E-962E-D6A3837CE2BC}"/>
                </a:ext>
              </a:extLst>
            </p:cNvPr>
            <p:cNvSpPr txBox="1"/>
            <p:nvPr/>
          </p:nvSpPr>
          <p:spPr>
            <a:xfrm>
              <a:off x="7079876" y="4249067"/>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0,5</a:t>
              </a:r>
            </a:p>
          </p:txBody>
        </p:sp>
        <p:sp>
          <p:nvSpPr>
            <p:cNvPr id="161" name="Textfeld 160">
              <a:extLst>
                <a:ext uri="{FF2B5EF4-FFF2-40B4-BE49-F238E27FC236}">
                  <a16:creationId xmlns:a16="http://schemas.microsoft.com/office/drawing/2014/main" id="{BB84F480-6E12-4A44-80E3-43DBFC8C6CCD}"/>
                </a:ext>
              </a:extLst>
            </p:cNvPr>
            <p:cNvSpPr txBox="1"/>
            <p:nvPr/>
          </p:nvSpPr>
          <p:spPr>
            <a:xfrm>
              <a:off x="7592358" y="4249067"/>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1,0</a:t>
              </a:r>
            </a:p>
          </p:txBody>
        </p:sp>
        <p:sp>
          <p:nvSpPr>
            <p:cNvPr id="162" name="Textfeld 161">
              <a:extLst>
                <a:ext uri="{FF2B5EF4-FFF2-40B4-BE49-F238E27FC236}">
                  <a16:creationId xmlns:a16="http://schemas.microsoft.com/office/drawing/2014/main" id="{F3B5D951-0B7A-4044-BDC6-4ECB0CEBE5A9}"/>
                </a:ext>
              </a:extLst>
            </p:cNvPr>
            <p:cNvSpPr txBox="1"/>
            <p:nvPr/>
          </p:nvSpPr>
          <p:spPr>
            <a:xfrm>
              <a:off x="8104839" y="4249067"/>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1,5</a:t>
              </a:r>
            </a:p>
          </p:txBody>
        </p:sp>
        <p:cxnSp>
          <p:nvCxnSpPr>
            <p:cNvPr id="167" name="Gerader Verbinder 166">
              <a:extLst>
                <a:ext uri="{FF2B5EF4-FFF2-40B4-BE49-F238E27FC236}">
                  <a16:creationId xmlns:a16="http://schemas.microsoft.com/office/drawing/2014/main" id="{D0A3D52C-AAFE-4D43-B5BE-BAC6FFD2657F}"/>
                </a:ext>
              </a:extLst>
            </p:cNvPr>
            <p:cNvCxnSpPr>
              <a:cxnSpLocks/>
            </p:cNvCxnSpPr>
            <p:nvPr/>
          </p:nvCxnSpPr>
          <p:spPr>
            <a:xfrm>
              <a:off x="7655217" y="1579437"/>
              <a:ext cx="0" cy="2636081"/>
            </a:xfrm>
            <a:prstGeom prst="line">
              <a:avLst/>
            </a:prstGeom>
            <a:noFill/>
            <a:ln w="12700" cap="flat" cmpd="sng" algn="ctr">
              <a:solidFill>
                <a:srgbClr val="000000"/>
              </a:solidFill>
              <a:prstDash val="solid"/>
              <a:headEnd type="none" w="med" len="med"/>
              <a:tailEnd type="none" w="med" len="med"/>
            </a:ln>
            <a:effectLst/>
          </p:spPr>
        </p:cxnSp>
      </p:grpSp>
      <p:grpSp>
        <p:nvGrpSpPr>
          <p:cNvPr id="145" name="Gruppieren 144">
            <a:extLst>
              <a:ext uri="{FF2B5EF4-FFF2-40B4-BE49-F238E27FC236}">
                <a16:creationId xmlns:a16="http://schemas.microsoft.com/office/drawing/2014/main" id="{219AF87A-BCFA-4E66-AAEF-BCCA562EDB75}"/>
              </a:ext>
            </a:extLst>
          </p:cNvPr>
          <p:cNvGrpSpPr/>
          <p:nvPr/>
        </p:nvGrpSpPr>
        <p:grpSpPr>
          <a:xfrm>
            <a:off x="6900648" y="2099439"/>
            <a:ext cx="648000" cy="92676"/>
            <a:chOff x="6235406" y="1669836"/>
            <a:chExt cx="614758" cy="92676"/>
          </a:xfrm>
        </p:grpSpPr>
        <p:grpSp>
          <p:nvGrpSpPr>
            <p:cNvPr id="146" name="Gruppieren 145">
              <a:extLst>
                <a:ext uri="{FF2B5EF4-FFF2-40B4-BE49-F238E27FC236}">
                  <a16:creationId xmlns:a16="http://schemas.microsoft.com/office/drawing/2014/main" id="{2CAA4A5D-8D05-4B80-8D21-B790F9D32E86}"/>
                </a:ext>
              </a:extLst>
            </p:cNvPr>
            <p:cNvGrpSpPr/>
            <p:nvPr/>
          </p:nvGrpSpPr>
          <p:grpSpPr>
            <a:xfrm>
              <a:off x="6235406" y="1674576"/>
              <a:ext cx="612000" cy="72000"/>
              <a:chOff x="6431682" y="1704360"/>
              <a:chExt cx="637521" cy="72000"/>
            </a:xfrm>
          </p:grpSpPr>
          <p:cxnSp>
            <p:nvCxnSpPr>
              <p:cNvPr id="149" name="Gerader Verbinder 12">
                <a:extLst>
                  <a:ext uri="{FF2B5EF4-FFF2-40B4-BE49-F238E27FC236}">
                    <a16:creationId xmlns:a16="http://schemas.microsoft.com/office/drawing/2014/main" id="{2E846091-F855-4624-BC5D-F797DAE0316B}"/>
                  </a:ext>
                </a:extLst>
              </p:cNvPr>
              <p:cNvCxnSpPr>
                <a:cxnSpLocks/>
              </p:cNvCxnSpPr>
              <p:nvPr/>
            </p:nvCxnSpPr>
            <p:spPr>
              <a:xfrm>
                <a:off x="6431682" y="1741830"/>
                <a:ext cx="637521" cy="0"/>
              </a:xfrm>
              <a:prstGeom prst="line">
                <a:avLst/>
              </a:prstGeom>
              <a:noFill/>
              <a:ln w="19050" cap="flat" cmpd="sng" algn="ctr">
                <a:solidFill>
                  <a:srgbClr val="000000"/>
                </a:solidFill>
                <a:prstDash val="solid"/>
                <a:headEnd type="none" w="med" len="med"/>
                <a:tailEnd type="none" w="med" len="med"/>
              </a:ln>
              <a:effectLst/>
            </p:spPr>
          </p:cxnSp>
          <p:sp>
            <p:nvSpPr>
              <p:cNvPr id="154" name="Ellipse 153">
                <a:extLst>
                  <a:ext uri="{FF2B5EF4-FFF2-40B4-BE49-F238E27FC236}">
                    <a16:creationId xmlns:a16="http://schemas.microsoft.com/office/drawing/2014/main" id="{A70CAED3-8F05-487E-A425-06F18BEEE57A}"/>
                  </a:ext>
                </a:extLst>
              </p:cNvPr>
              <p:cNvSpPr/>
              <p:nvPr/>
            </p:nvSpPr>
            <p:spPr>
              <a:xfrm>
                <a:off x="6632479" y="1704360"/>
                <a:ext cx="71155"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47" name="Gerade Verbindung 64">
              <a:extLst>
                <a:ext uri="{FF2B5EF4-FFF2-40B4-BE49-F238E27FC236}">
                  <a16:creationId xmlns:a16="http://schemas.microsoft.com/office/drawing/2014/main" id="{AAFE4F42-70A2-4E71-8C11-664302335925}"/>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Gerade Verbindung 84">
              <a:extLst>
                <a:ext uri="{FF2B5EF4-FFF2-40B4-BE49-F238E27FC236}">
                  <a16:creationId xmlns:a16="http://schemas.microsoft.com/office/drawing/2014/main" id="{C12F8479-60E4-4062-9718-DB9C11E65541}"/>
                </a:ext>
              </a:extLst>
            </p:cNvPr>
            <p:cNvCxnSpPr/>
            <p:nvPr/>
          </p:nvCxnSpPr>
          <p:spPr>
            <a:xfrm>
              <a:off x="6850164"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3" name="Gruppieren 162">
            <a:extLst>
              <a:ext uri="{FF2B5EF4-FFF2-40B4-BE49-F238E27FC236}">
                <a16:creationId xmlns:a16="http://schemas.microsoft.com/office/drawing/2014/main" id="{0B43E48D-2A97-41EA-AD8C-D1E45ADECD1B}"/>
              </a:ext>
            </a:extLst>
          </p:cNvPr>
          <p:cNvGrpSpPr/>
          <p:nvPr/>
        </p:nvGrpSpPr>
        <p:grpSpPr>
          <a:xfrm>
            <a:off x="6742146" y="2330641"/>
            <a:ext cx="400930" cy="92676"/>
            <a:chOff x="6235385" y="1669836"/>
            <a:chExt cx="400930" cy="92676"/>
          </a:xfrm>
        </p:grpSpPr>
        <p:grpSp>
          <p:nvGrpSpPr>
            <p:cNvPr id="165" name="Gruppieren 164">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170"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171" name="Ellipse 170">
                <a:extLst>
                  <a:ext uri="{FF2B5EF4-FFF2-40B4-BE49-F238E27FC236}">
                    <a16:creationId xmlns:a16="http://schemas.microsoft.com/office/drawing/2014/main" id="{596D77BD-4EB4-414D-8A69-AD99116113C4}"/>
                  </a:ext>
                </a:extLst>
              </p:cNvPr>
              <p:cNvSpPr/>
              <p:nvPr/>
            </p:nvSpPr>
            <p:spPr>
              <a:xfrm>
                <a:off x="6592215" y="1704360"/>
                <a:ext cx="75005"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68"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2" name="Gruppieren 171">
            <a:extLst>
              <a:ext uri="{FF2B5EF4-FFF2-40B4-BE49-F238E27FC236}">
                <a16:creationId xmlns:a16="http://schemas.microsoft.com/office/drawing/2014/main" id="{219AF87A-BCFA-4E66-AAEF-BCCA562EDB75}"/>
              </a:ext>
            </a:extLst>
          </p:cNvPr>
          <p:cNvGrpSpPr/>
          <p:nvPr/>
        </p:nvGrpSpPr>
        <p:grpSpPr>
          <a:xfrm>
            <a:off x="6900648" y="2431268"/>
            <a:ext cx="576000" cy="92676"/>
            <a:chOff x="6235406" y="1669836"/>
            <a:chExt cx="614758" cy="92676"/>
          </a:xfrm>
        </p:grpSpPr>
        <p:grpSp>
          <p:nvGrpSpPr>
            <p:cNvPr id="173" name="Gruppieren 172">
              <a:extLst>
                <a:ext uri="{FF2B5EF4-FFF2-40B4-BE49-F238E27FC236}">
                  <a16:creationId xmlns:a16="http://schemas.microsoft.com/office/drawing/2014/main" id="{2CAA4A5D-8D05-4B80-8D21-B790F9D32E86}"/>
                </a:ext>
              </a:extLst>
            </p:cNvPr>
            <p:cNvGrpSpPr/>
            <p:nvPr/>
          </p:nvGrpSpPr>
          <p:grpSpPr>
            <a:xfrm>
              <a:off x="6235406" y="1674576"/>
              <a:ext cx="612000" cy="72000"/>
              <a:chOff x="6431682" y="1704360"/>
              <a:chExt cx="637521" cy="72000"/>
            </a:xfrm>
          </p:grpSpPr>
          <p:cxnSp>
            <p:nvCxnSpPr>
              <p:cNvPr id="176" name="Gerader Verbinder 12">
                <a:extLst>
                  <a:ext uri="{FF2B5EF4-FFF2-40B4-BE49-F238E27FC236}">
                    <a16:creationId xmlns:a16="http://schemas.microsoft.com/office/drawing/2014/main" id="{2E846091-F855-4624-BC5D-F797DAE0316B}"/>
                  </a:ext>
                </a:extLst>
              </p:cNvPr>
              <p:cNvCxnSpPr>
                <a:cxnSpLocks/>
              </p:cNvCxnSpPr>
              <p:nvPr/>
            </p:nvCxnSpPr>
            <p:spPr>
              <a:xfrm>
                <a:off x="6431682" y="1741830"/>
                <a:ext cx="637521" cy="0"/>
              </a:xfrm>
              <a:prstGeom prst="line">
                <a:avLst/>
              </a:prstGeom>
              <a:noFill/>
              <a:ln w="19050" cap="flat" cmpd="sng" algn="ctr">
                <a:solidFill>
                  <a:srgbClr val="000000"/>
                </a:solidFill>
                <a:prstDash val="solid"/>
                <a:headEnd type="none" w="med" len="med"/>
                <a:tailEnd type="none" w="med" len="med"/>
              </a:ln>
              <a:effectLst/>
            </p:spPr>
          </p:cxnSp>
          <p:sp>
            <p:nvSpPr>
              <p:cNvPr id="177" name="Ellipse 176">
                <a:extLst>
                  <a:ext uri="{FF2B5EF4-FFF2-40B4-BE49-F238E27FC236}">
                    <a16:creationId xmlns:a16="http://schemas.microsoft.com/office/drawing/2014/main" id="{A70CAED3-8F05-487E-A425-06F18BEEE57A}"/>
                  </a:ext>
                </a:extLst>
              </p:cNvPr>
              <p:cNvSpPr/>
              <p:nvPr/>
            </p:nvSpPr>
            <p:spPr>
              <a:xfrm>
                <a:off x="6552919" y="1704360"/>
                <a:ext cx="80049"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74" name="Gerade Verbindung 64">
              <a:extLst>
                <a:ext uri="{FF2B5EF4-FFF2-40B4-BE49-F238E27FC236}">
                  <a16:creationId xmlns:a16="http://schemas.microsoft.com/office/drawing/2014/main" id="{AAFE4F42-70A2-4E71-8C11-664302335925}"/>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Gerade Verbindung 84">
              <a:extLst>
                <a:ext uri="{FF2B5EF4-FFF2-40B4-BE49-F238E27FC236}">
                  <a16:creationId xmlns:a16="http://schemas.microsoft.com/office/drawing/2014/main" id="{C12F8479-60E4-4062-9718-DB9C11E65541}"/>
                </a:ext>
              </a:extLst>
            </p:cNvPr>
            <p:cNvCxnSpPr/>
            <p:nvPr/>
          </p:nvCxnSpPr>
          <p:spPr>
            <a:xfrm>
              <a:off x="6850164"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78" name="Gruppieren 177">
            <a:extLst>
              <a:ext uri="{FF2B5EF4-FFF2-40B4-BE49-F238E27FC236}">
                <a16:creationId xmlns:a16="http://schemas.microsoft.com/office/drawing/2014/main" id="{0B43E48D-2A97-41EA-AD8C-D1E45ADECD1B}"/>
              </a:ext>
            </a:extLst>
          </p:cNvPr>
          <p:cNvGrpSpPr/>
          <p:nvPr/>
        </p:nvGrpSpPr>
        <p:grpSpPr>
          <a:xfrm>
            <a:off x="6742146" y="2618208"/>
            <a:ext cx="432000" cy="92676"/>
            <a:chOff x="6235385" y="1669836"/>
            <a:chExt cx="400930" cy="92676"/>
          </a:xfrm>
        </p:grpSpPr>
        <p:grpSp>
          <p:nvGrpSpPr>
            <p:cNvPr id="179" name="Gruppieren 178">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182"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183" name="Ellipse 182">
                <a:extLst>
                  <a:ext uri="{FF2B5EF4-FFF2-40B4-BE49-F238E27FC236}">
                    <a16:creationId xmlns:a16="http://schemas.microsoft.com/office/drawing/2014/main" id="{596D77BD-4EB4-414D-8A69-AD99116113C4}"/>
                  </a:ext>
                </a:extLst>
              </p:cNvPr>
              <p:cNvSpPr/>
              <p:nvPr/>
            </p:nvSpPr>
            <p:spPr>
              <a:xfrm>
                <a:off x="6592215" y="1704360"/>
                <a:ext cx="69608"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80"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84" name="Gruppieren 183">
            <a:extLst>
              <a:ext uri="{FF2B5EF4-FFF2-40B4-BE49-F238E27FC236}">
                <a16:creationId xmlns:a16="http://schemas.microsoft.com/office/drawing/2014/main" id="{0B43E48D-2A97-41EA-AD8C-D1E45ADECD1B}"/>
              </a:ext>
            </a:extLst>
          </p:cNvPr>
          <p:cNvGrpSpPr/>
          <p:nvPr/>
        </p:nvGrpSpPr>
        <p:grpSpPr>
          <a:xfrm>
            <a:off x="6854791" y="2722902"/>
            <a:ext cx="486000" cy="92676"/>
            <a:chOff x="6235385" y="1669836"/>
            <a:chExt cx="400930" cy="92676"/>
          </a:xfrm>
        </p:grpSpPr>
        <p:grpSp>
          <p:nvGrpSpPr>
            <p:cNvPr id="185" name="Gruppieren 184">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188"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189" name="Ellipse 188">
                <a:extLst>
                  <a:ext uri="{FF2B5EF4-FFF2-40B4-BE49-F238E27FC236}">
                    <a16:creationId xmlns:a16="http://schemas.microsoft.com/office/drawing/2014/main" id="{596D77BD-4EB4-414D-8A69-AD99116113C4}"/>
                  </a:ext>
                </a:extLst>
              </p:cNvPr>
              <p:cNvSpPr/>
              <p:nvPr/>
            </p:nvSpPr>
            <p:spPr>
              <a:xfrm>
                <a:off x="6592215" y="1704360"/>
                <a:ext cx="61874"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86"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0" name="Gruppieren 189">
            <a:extLst>
              <a:ext uri="{FF2B5EF4-FFF2-40B4-BE49-F238E27FC236}">
                <a16:creationId xmlns:a16="http://schemas.microsoft.com/office/drawing/2014/main" id="{0B43E48D-2A97-41EA-AD8C-D1E45ADECD1B}"/>
              </a:ext>
            </a:extLst>
          </p:cNvPr>
          <p:cNvGrpSpPr/>
          <p:nvPr/>
        </p:nvGrpSpPr>
        <p:grpSpPr>
          <a:xfrm>
            <a:off x="6713004" y="2962763"/>
            <a:ext cx="468000" cy="92676"/>
            <a:chOff x="6235385" y="1669836"/>
            <a:chExt cx="400930" cy="92676"/>
          </a:xfrm>
        </p:grpSpPr>
        <p:grpSp>
          <p:nvGrpSpPr>
            <p:cNvPr id="191" name="Gruppieren 190">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194"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195" name="Ellipse 194">
                <a:extLst>
                  <a:ext uri="{FF2B5EF4-FFF2-40B4-BE49-F238E27FC236}">
                    <a16:creationId xmlns:a16="http://schemas.microsoft.com/office/drawing/2014/main" id="{596D77BD-4EB4-414D-8A69-AD99116113C4}"/>
                  </a:ext>
                </a:extLst>
              </p:cNvPr>
              <p:cNvSpPr/>
              <p:nvPr/>
            </p:nvSpPr>
            <p:spPr>
              <a:xfrm>
                <a:off x="6592215" y="1704360"/>
                <a:ext cx="61874"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92"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6" name="Gruppieren 195">
            <a:extLst>
              <a:ext uri="{FF2B5EF4-FFF2-40B4-BE49-F238E27FC236}">
                <a16:creationId xmlns:a16="http://schemas.microsoft.com/office/drawing/2014/main" id="{0B43E48D-2A97-41EA-AD8C-D1E45ADECD1B}"/>
              </a:ext>
            </a:extLst>
          </p:cNvPr>
          <p:cNvGrpSpPr/>
          <p:nvPr/>
        </p:nvGrpSpPr>
        <p:grpSpPr>
          <a:xfrm>
            <a:off x="6895877" y="3066126"/>
            <a:ext cx="468000" cy="92676"/>
            <a:chOff x="6235385" y="1669836"/>
            <a:chExt cx="400930" cy="92676"/>
          </a:xfrm>
        </p:grpSpPr>
        <p:grpSp>
          <p:nvGrpSpPr>
            <p:cNvPr id="197" name="Gruppieren 196">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200"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01" name="Ellipse 200">
                <a:extLst>
                  <a:ext uri="{FF2B5EF4-FFF2-40B4-BE49-F238E27FC236}">
                    <a16:creationId xmlns:a16="http://schemas.microsoft.com/office/drawing/2014/main" id="{596D77BD-4EB4-414D-8A69-AD99116113C4}"/>
                  </a:ext>
                </a:extLst>
              </p:cNvPr>
              <p:cNvSpPr/>
              <p:nvPr/>
            </p:nvSpPr>
            <p:spPr>
              <a:xfrm>
                <a:off x="6592215" y="1704360"/>
                <a:ext cx="61874"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98"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2" name="Gruppieren 201">
            <a:extLst>
              <a:ext uri="{FF2B5EF4-FFF2-40B4-BE49-F238E27FC236}">
                <a16:creationId xmlns:a16="http://schemas.microsoft.com/office/drawing/2014/main" id="{0B43E48D-2A97-41EA-AD8C-D1E45ADECD1B}"/>
              </a:ext>
            </a:extLst>
          </p:cNvPr>
          <p:cNvGrpSpPr/>
          <p:nvPr/>
        </p:nvGrpSpPr>
        <p:grpSpPr>
          <a:xfrm>
            <a:off x="6703722" y="3279472"/>
            <a:ext cx="396000" cy="92676"/>
            <a:chOff x="6235385" y="1669836"/>
            <a:chExt cx="400930" cy="92676"/>
          </a:xfrm>
        </p:grpSpPr>
        <p:grpSp>
          <p:nvGrpSpPr>
            <p:cNvPr id="203" name="Gruppieren 202">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206"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07" name="Ellipse 206">
                <a:extLst>
                  <a:ext uri="{FF2B5EF4-FFF2-40B4-BE49-F238E27FC236}">
                    <a16:creationId xmlns:a16="http://schemas.microsoft.com/office/drawing/2014/main" id="{596D77BD-4EB4-414D-8A69-AD99116113C4}"/>
                  </a:ext>
                </a:extLst>
              </p:cNvPr>
              <p:cNvSpPr/>
              <p:nvPr/>
            </p:nvSpPr>
            <p:spPr>
              <a:xfrm>
                <a:off x="6562074" y="1704360"/>
                <a:ext cx="69608"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04"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8" name="Gruppieren 207">
            <a:extLst>
              <a:ext uri="{FF2B5EF4-FFF2-40B4-BE49-F238E27FC236}">
                <a16:creationId xmlns:a16="http://schemas.microsoft.com/office/drawing/2014/main" id="{0B43E48D-2A97-41EA-AD8C-D1E45ADECD1B}"/>
              </a:ext>
            </a:extLst>
          </p:cNvPr>
          <p:cNvGrpSpPr/>
          <p:nvPr/>
        </p:nvGrpSpPr>
        <p:grpSpPr>
          <a:xfrm>
            <a:off x="6921061" y="3377546"/>
            <a:ext cx="540000" cy="92676"/>
            <a:chOff x="6235385" y="1669836"/>
            <a:chExt cx="400930" cy="92676"/>
          </a:xfrm>
        </p:grpSpPr>
        <p:grpSp>
          <p:nvGrpSpPr>
            <p:cNvPr id="209" name="Gruppieren 208">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212"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13" name="Ellipse 212">
                <a:extLst>
                  <a:ext uri="{FF2B5EF4-FFF2-40B4-BE49-F238E27FC236}">
                    <a16:creationId xmlns:a16="http://schemas.microsoft.com/office/drawing/2014/main" id="{596D77BD-4EB4-414D-8A69-AD99116113C4}"/>
                  </a:ext>
                </a:extLst>
              </p:cNvPr>
              <p:cNvSpPr/>
              <p:nvPr/>
            </p:nvSpPr>
            <p:spPr>
              <a:xfrm>
                <a:off x="6567617" y="1704360"/>
                <a:ext cx="55687"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10"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14" name="Gruppieren 213">
            <a:extLst>
              <a:ext uri="{FF2B5EF4-FFF2-40B4-BE49-F238E27FC236}">
                <a16:creationId xmlns:a16="http://schemas.microsoft.com/office/drawing/2014/main" id="{0B43E48D-2A97-41EA-AD8C-D1E45ADECD1B}"/>
              </a:ext>
            </a:extLst>
          </p:cNvPr>
          <p:cNvGrpSpPr/>
          <p:nvPr/>
        </p:nvGrpSpPr>
        <p:grpSpPr>
          <a:xfrm>
            <a:off x="6703722" y="3614745"/>
            <a:ext cx="396000" cy="92676"/>
            <a:chOff x="6235385" y="1669836"/>
            <a:chExt cx="400930" cy="92676"/>
          </a:xfrm>
        </p:grpSpPr>
        <p:grpSp>
          <p:nvGrpSpPr>
            <p:cNvPr id="215" name="Gruppieren 214">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218"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19" name="Ellipse 218">
                <a:extLst>
                  <a:ext uri="{FF2B5EF4-FFF2-40B4-BE49-F238E27FC236}">
                    <a16:creationId xmlns:a16="http://schemas.microsoft.com/office/drawing/2014/main" id="{596D77BD-4EB4-414D-8A69-AD99116113C4}"/>
                  </a:ext>
                </a:extLst>
              </p:cNvPr>
              <p:cNvSpPr/>
              <p:nvPr/>
            </p:nvSpPr>
            <p:spPr>
              <a:xfrm>
                <a:off x="6562074" y="1704360"/>
                <a:ext cx="69608"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16"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20" name="Gruppieren 219">
            <a:extLst>
              <a:ext uri="{FF2B5EF4-FFF2-40B4-BE49-F238E27FC236}">
                <a16:creationId xmlns:a16="http://schemas.microsoft.com/office/drawing/2014/main" id="{0B43E48D-2A97-41EA-AD8C-D1E45ADECD1B}"/>
              </a:ext>
            </a:extLst>
          </p:cNvPr>
          <p:cNvGrpSpPr/>
          <p:nvPr/>
        </p:nvGrpSpPr>
        <p:grpSpPr>
          <a:xfrm>
            <a:off x="6921061" y="3712819"/>
            <a:ext cx="518400" cy="92676"/>
            <a:chOff x="6235385" y="1669836"/>
            <a:chExt cx="400930" cy="92676"/>
          </a:xfrm>
        </p:grpSpPr>
        <p:grpSp>
          <p:nvGrpSpPr>
            <p:cNvPr id="221" name="Gruppieren 220">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224"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25" name="Ellipse 224">
                <a:extLst>
                  <a:ext uri="{FF2B5EF4-FFF2-40B4-BE49-F238E27FC236}">
                    <a16:creationId xmlns:a16="http://schemas.microsoft.com/office/drawing/2014/main" id="{596D77BD-4EB4-414D-8A69-AD99116113C4}"/>
                  </a:ext>
                </a:extLst>
              </p:cNvPr>
              <p:cNvSpPr/>
              <p:nvPr/>
            </p:nvSpPr>
            <p:spPr>
              <a:xfrm>
                <a:off x="6574023" y="1704360"/>
                <a:ext cx="61874"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22"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26" name="Gruppieren 225">
            <a:extLst>
              <a:ext uri="{FF2B5EF4-FFF2-40B4-BE49-F238E27FC236}">
                <a16:creationId xmlns:a16="http://schemas.microsoft.com/office/drawing/2014/main" id="{0B43E48D-2A97-41EA-AD8C-D1E45ADECD1B}"/>
              </a:ext>
            </a:extLst>
          </p:cNvPr>
          <p:cNvGrpSpPr/>
          <p:nvPr/>
        </p:nvGrpSpPr>
        <p:grpSpPr>
          <a:xfrm>
            <a:off x="6720955" y="3918214"/>
            <a:ext cx="378000" cy="92676"/>
            <a:chOff x="6235385" y="1669836"/>
            <a:chExt cx="400930" cy="92676"/>
          </a:xfrm>
        </p:grpSpPr>
        <p:grpSp>
          <p:nvGrpSpPr>
            <p:cNvPr id="227" name="Gruppieren 226">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230"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31" name="Ellipse 230">
                <a:extLst>
                  <a:ext uri="{FF2B5EF4-FFF2-40B4-BE49-F238E27FC236}">
                    <a16:creationId xmlns:a16="http://schemas.microsoft.com/office/drawing/2014/main" id="{596D77BD-4EB4-414D-8A69-AD99116113C4}"/>
                  </a:ext>
                </a:extLst>
              </p:cNvPr>
              <p:cNvSpPr/>
              <p:nvPr/>
            </p:nvSpPr>
            <p:spPr>
              <a:xfrm>
                <a:off x="6555376" y="1704360"/>
                <a:ext cx="79552"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28"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32" name="Gruppieren 231">
            <a:extLst>
              <a:ext uri="{FF2B5EF4-FFF2-40B4-BE49-F238E27FC236}">
                <a16:creationId xmlns:a16="http://schemas.microsoft.com/office/drawing/2014/main" id="{0B43E48D-2A97-41EA-AD8C-D1E45ADECD1B}"/>
              </a:ext>
            </a:extLst>
          </p:cNvPr>
          <p:cNvGrpSpPr/>
          <p:nvPr/>
        </p:nvGrpSpPr>
        <p:grpSpPr>
          <a:xfrm>
            <a:off x="6922392" y="4016288"/>
            <a:ext cx="630000" cy="92676"/>
            <a:chOff x="6235385" y="1669836"/>
            <a:chExt cx="400930" cy="92676"/>
          </a:xfrm>
        </p:grpSpPr>
        <p:grpSp>
          <p:nvGrpSpPr>
            <p:cNvPr id="233" name="Gruppieren 232">
              <a:extLst>
                <a:ext uri="{FF2B5EF4-FFF2-40B4-BE49-F238E27FC236}">
                  <a16:creationId xmlns:a16="http://schemas.microsoft.com/office/drawing/2014/main" id="{66BD5B14-33DE-4E34-865B-7A6F17392543}"/>
                </a:ext>
              </a:extLst>
            </p:cNvPr>
            <p:cNvGrpSpPr/>
            <p:nvPr/>
          </p:nvGrpSpPr>
          <p:grpSpPr>
            <a:xfrm>
              <a:off x="6235385" y="1674576"/>
              <a:ext cx="396000" cy="72000"/>
              <a:chOff x="6431682" y="1704360"/>
              <a:chExt cx="412515" cy="72000"/>
            </a:xfrm>
          </p:grpSpPr>
          <p:cxnSp>
            <p:nvCxnSpPr>
              <p:cNvPr id="236" name="Gerader Verbinder 12">
                <a:extLst>
                  <a:ext uri="{FF2B5EF4-FFF2-40B4-BE49-F238E27FC236}">
                    <a16:creationId xmlns:a16="http://schemas.microsoft.com/office/drawing/2014/main" id="{6739A64D-F009-45F3-A39E-D57CFF4EDF9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37" name="Ellipse 236">
                <a:extLst>
                  <a:ext uri="{FF2B5EF4-FFF2-40B4-BE49-F238E27FC236}">
                    <a16:creationId xmlns:a16="http://schemas.microsoft.com/office/drawing/2014/main" id="{596D77BD-4EB4-414D-8A69-AD99116113C4}"/>
                  </a:ext>
                </a:extLst>
              </p:cNvPr>
              <p:cNvSpPr/>
              <p:nvPr/>
            </p:nvSpPr>
            <p:spPr>
              <a:xfrm>
                <a:off x="6566886" y="1704360"/>
                <a:ext cx="47732"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34" name="Gerade Verbindung 125">
              <a:extLst>
                <a:ext uri="{FF2B5EF4-FFF2-40B4-BE49-F238E27FC236}">
                  <a16:creationId xmlns:a16="http://schemas.microsoft.com/office/drawing/2014/main" id="{3697FDE1-B1BC-4642-8237-1051ED1F8EA0}"/>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Gerade Verbindung 126">
              <a:extLst>
                <a:ext uri="{FF2B5EF4-FFF2-40B4-BE49-F238E27FC236}">
                  <a16:creationId xmlns:a16="http://schemas.microsoft.com/office/drawing/2014/main" id="{ED99948C-7046-46CB-8408-2448C8EC96B9}"/>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67958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KATHERINE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Denkert</a:t>
            </a:r>
            <a:r>
              <a:rPr lang="de-DE" dirty="0"/>
              <a:t> </a:t>
            </a:r>
            <a:r>
              <a:rPr lang="en-US" kern="0" dirty="0"/>
              <a:t>et al. | 2020 ASCO Annual Meeting | J Clin Oncol 38: 2020 (suppl; </a:t>
            </a:r>
            <a:r>
              <a:rPr lang="en-US" kern="0" dirty="0" err="1"/>
              <a:t>abstr</a:t>
            </a:r>
            <a:r>
              <a:rPr lang="en-US" kern="0" dirty="0"/>
              <a:t> 502)</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473274" cy="353808"/>
          </a:xfrm>
        </p:spPr>
        <p:txBody>
          <a:bodyPr/>
          <a:lstStyle/>
          <a:p>
            <a:r>
              <a:rPr lang="de-DE" dirty="0">
                <a:solidFill>
                  <a:srgbClr val="003865"/>
                </a:solidFill>
              </a:rPr>
              <a:t>HER2-Expression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13</a:t>
            </a:fld>
            <a:endParaRPr lang="en-GB" dirty="0"/>
          </a:p>
        </p:txBody>
      </p:sp>
      <p:sp>
        <p:nvSpPr>
          <p:cNvPr id="54" name="Rechteck 53">
            <a:extLst>
              <a:ext uri="{FF2B5EF4-FFF2-40B4-BE49-F238E27FC236}">
                <a16:creationId xmlns:a16="http://schemas.microsoft.com/office/drawing/2014/main" id="{7BEE9A4D-35E2-47B8-99C5-225F731A8452}"/>
              </a:ext>
            </a:extLst>
          </p:cNvPr>
          <p:cNvSpPr/>
          <p:nvPr/>
        </p:nvSpPr>
        <p:spPr>
          <a:xfrm>
            <a:off x="4514850" y="3313948"/>
            <a:ext cx="3493329" cy="123111"/>
          </a:xfrm>
          <a:prstGeom prst="rect">
            <a:avLst/>
          </a:prstGeom>
        </p:spPr>
        <p:txBody>
          <a:bodyPr wrap="square" lIns="0" tIns="0" rIns="0" bIns="0" anchor="b">
            <a:spAutoFit/>
          </a:bodyPr>
          <a:lstStyle/>
          <a:p>
            <a:pPr lvl="0"/>
            <a:r>
              <a:rPr lang="de-DE" sz="800" dirty="0">
                <a:solidFill>
                  <a:prstClr val="black"/>
                </a:solidFill>
                <a:latin typeface="Arial" panose="020B0604020202020204" pitchFamily="34" charset="0"/>
                <a:cs typeface="Arial" panose="020B0604020202020204" pitchFamily="34" charset="0"/>
              </a:rPr>
              <a:t>Alle Patienten hatten eine HER2-positive Erkrankung.</a:t>
            </a:r>
          </a:p>
        </p:txBody>
      </p:sp>
      <p:sp>
        <p:nvSpPr>
          <p:cNvPr id="145" name="Untertitel 4">
            <a:extLst>
              <a:ext uri="{FF2B5EF4-FFF2-40B4-BE49-F238E27FC236}">
                <a16:creationId xmlns:a16="http://schemas.microsoft.com/office/drawing/2014/main" id="{E2B75BB9-BC02-4022-A88A-C2C39A9BC910}"/>
              </a:ext>
            </a:extLst>
          </p:cNvPr>
          <p:cNvSpPr txBox="1">
            <a:spLocks/>
          </p:cNvSpPr>
          <p:nvPr/>
        </p:nvSpPr>
        <p:spPr>
          <a:xfrm>
            <a:off x="4423965" y="1387135"/>
            <a:ext cx="4285723" cy="694747"/>
          </a:xfrm>
          <a:prstGeom prst="rect">
            <a:avLst/>
          </a:prstGeom>
          <a:solidFill>
            <a:srgbClr val="E7E9EC"/>
          </a:solidFill>
        </p:spPr>
        <p:txBody>
          <a:bodyPr vert="horz" lIns="72000" tIns="45720" rIns="3600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DE" sz="1200" b="0" dirty="0">
                <a:solidFill>
                  <a:srgbClr val="003865"/>
                </a:solidFill>
              </a:rPr>
              <a:t>High vs. </a:t>
            </a:r>
            <a:r>
              <a:rPr lang="de-DE" sz="1200" b="0" dirty="0" err="1">
                <a:solidFill>
                  <a:srgbClr val="003865"/>
                </a:solidFill>
              </a:rPr>
              <a:t>low</a:t>
            </a:r>
            <a:r>
              <a:rPr lang="de-DE" sz="1200" b="0" dirty="0">
                <a:solidFill>
                  <a:srgbClr val="003865"/>
                </a:solidFill>
              </a:rPr>
              <a:t> HER2-Expression war mit einem schlechteren Outcome innerhalb des </a:t>
            </a:r>
            <a:r>
              <a:rPr lang="de-DE" sz="1200" b="0" dirty="0" err="1">
                <a:solidFill>
                  <a:srgbClr val="003865"/>
                </a:solidFill>
              </a:rPr>
              <a:t>Trastuzumab</a:t>
            </a:r>
            <a:r>
              <a:rPr lang="de-DE" sz="1200" b="0" dirty="0">
                <a:solidFill>
                  <a:srgbClr val="003865"/>
                </a:solidFill>
              </a:rPr>
              <a:t>-, aber nicht des T-DM1-Arms assoziiert.</a:t>
            </a:r>
            <a:endParaRPr lang="de-DE" sz="1200" b="0" dirty="0"/>
          </a:p>
        </p:txBody>
      </p:sp>
      <p:graphicFrame>
        <p:nvGraphicFramePr>
          <p:cNvPr id="146" name="Tabelle 145">
            <a:extLst>
              <a:ext uri="{FF2B5EF4-FFF2-40B4-BE49-F238E27FC236}">
                <a16:creationId xmlns:a16="http://schemas.microsoft.com/office/drawing/2014/main" id="{C959542F-3FBB-49C6-B609-70CD2B793ED3}"/>
              </a:ext>
            </a:extLst>
          </p:cNvPr>
          <p:cNvGraphicFramePr>
            <a:graphicFrameLocks noGrp="1"/>
          </p:cNvGraphicFramePr>
          <p:nvPr/>
        </p:nvGraphicFramePr>
        <p:xfrm>
          <a:off x="4442001" y="2291349"/>
          <a:ext cx="4274534" cy="1005840"/>
        </p:xfrm>
        <a:graphic>
          <a:graphicData uri="http://schemas.openxmlformats.org/drawingml/2006/table">
            <a:tbl>
              <a:tblPr firstRow="1" bandRow="1">
                <a:tableStyleId>{5C22544A-7EE6-4342-B048-85BDC9FD1C3A}</a:tableStyleId>
              </a:tblPr>
              <a:tblGrid>
                <a:gridCol w="995982">
                  <a:extLst>
                    <a:ext uri="{9D8B030D-6E8A-4147-A177-3AD203B41FA5}">
                      <a16:colId xmlns:a16="http://schemas.microsoft.com/office/drawing/2014/main" val="3959089739"/>
                    </a:ext>
                  </a:extLst>
                </a:gridCol>
                <a:gridCol w="995982">
                  <a:extLst>
                    <a:ext uri="{9D8B030D-6E8A-4147-A177-3AD203B41FA5}">
                      <a16:colId xmlns:a16="http://schemas.microsoft.com/office/drawing/2014/main" val="4158640721"/>
                    </a:ext>
                  </a:extLst>
                </a:gridCol>
                <a:gridCol w="751456">
                  <a:extLst>
                    <a:ext uri="{9D8B030D-6E8A-4147-A177-3AD203B41FA5}">
                      <a16:colId xmlns:a16="http://schemas.microsoft.com/office/drawing/2014/main" val="770878395"/>
                    </a:ext>
                  </a:extLst>
                </a:gridCol>
                <a:gridCol w="749280">
                  <a:extLst>
                    <a:ext uri="{9D8B030D-6E8A-4147-A177-3AD203B41FA5}">
                      <a16:colId xmlns:a16="http://schemas.microsoft.com/office/drawing/2014/main" val="2628707515"/>
                    </a:ext>
                  </a:extLst>
                </a:gridCol>
                <a:gridCol w="781834">
                  <a:extLst>
                    <a:ext uri="{9D8B030D-6E8A-4147-A177-3AD203B41FA5}">
                      <a16:colId xmlns:a16="http://schemas.microsoft.com/office/drawing/2014/main" val="1420223936"/>
                    </a:ext>
                  </a:extLst>
                </a:gridCol>
              </a:tblGrid>
              <a:tr h="251727">
                <a:tc>
                  <a:txBody>
                    <a:bodyPr/>
                    <a:lstStyle/>
                    <a:p>
                      <a:r>
                        <a:rPr lang="de-DE" sz="800" dirty="0"/>
                        <a:t>Effekt</a:t>
                      </a:r>
                    </a:p>
                  </a:txBody>
                  <a:tcPr anchor="ctr">
                    <a:lnB w="28575" cap="flat" cmpd="sng" algn="ctr">
                      <a:solidFill>
                        <a:schemeClr val="bg1"/>
                      </a:solidFill>
                      <a:prstDash val="solid"/>
                      <a:round/>
                      <a:headEnd type="none" w="med" len="med"/>
                      <a:tailEnd type="none" w="med" len="med"/>
                    </a:lnB>
                  </a:tcPr>
                </a:tc>
                <a:tc>
                  <a:txBody>
                    <a:bodyPr/>
                    <a:lstStyle/>
                    <a:p>
                      <a:pPr algn="ctr"/>
                      <a:r>
                        <a:rPr lang="de-DE" sz="800" dirty="0"/>
                        <a:t>Behandlung</a:t>
                      </a:r>
                    </a:p>
                  </a:txBody>
                  <a:tcPr anchor="ctr">
                    <a:lnB w="28575" cap="flat" cmpd="sng" algn="ctr">
                      <a:solidFill>
                        <a:schemeClr val="bg1"/>
                      </a:solidFill>
                      <a:prstDash val="solid"/>
                      <a:round/>
                      <a:headEnd type="none" w="med" len="med"/>
                      <a:tailEnd type="none" w="med" len="med"/>
                    </a:lnB>
                  </a:tcPr>
                </a:tc>
                <a:tc>
                  <a:txBody>
                    <a:bodyPr/>
                    <a:lstStyle/>
                    <a:p>
                      <a:pPr algn="ctr"/>
                      <a:r>
                        <a:rPr lang="de-DE" sz="800" dirty="0"/>
                        <a:t>Gesamt </a:t>
                      </a:r>
                    </a:p>
                    <a:p>
                      <a:pPr algn="ctr"/>
                      <a:r>
                        <a:rPr lang="de-DE" sz="800" dirty="0"/>
                        <a:t>N </a:t>
                      </a:r>
                    </a:p>
                  </a:txBody>
                  <a:tcPr anchor="ctr">
                    <a:lnB w="28575" cap="flat" cmpd="sng" algn="ctr">
                      <a:solidFill>
                        <a:schemeClr val="bg1"/>
                      </a:solidFill>
                      <a:prstDash val="solid"/>
                      <a:round/>
                      <a:headEnd type="none" w="med" len="med"/>
                      <a:tailEnd type="none" w="med" len="med"/>
                    </a:lnB>
                  </a:tcPr>
                </a:tc>
                <a:tc>
                  <a:txBody>
                    <a:bodyPr/>
                    <a:lstStyle/>
                    <a:p>
                      <a:pPr algn="ctr"/>
                      <a:r>
                        <a:rPr lang="de-DE" sz="800" dirty="0"/>
                        <a:t>Subgruppe</a:t>
                      </a:r>
                    </a:p>
                    <a:p>
                      <a:pPr algn="ctr"/>
                      <a:r>
                        <a:rPr lang="de-DE" sz="800" dirty="0"/>
                        <a:t>N</a:t>
                      </a:r>
                    </a:p>
                  </a:txBody>
                  <a:tcPr anchor="ctr">
                    <a:lnB w="28575" cap="flat" cmpd="sng" algn="ctr">
                      <a:solidFill>
                        <a:schemeClr val="bg1"/>
                      </a:solidFill>
                      <a:prstDash val="solid"/>
                      <a:round/>
                      <a:headEnd type="none" w="med" len="med"/>
                      <a:tailEnd type="none" w="med" len="med"/>
                    </a:lnB>
                  </a:tcPr>
                </a:tc>
                <a:tc>
                  <a:txBody>
                    <a:bodyPr/>
                    <a:lstStyle/>
                    <a:p>
                      <a:pPr algn="ctr"/>
                      <a:r>
                        <a:rPr lang="de-DE" sz="800" dirty="0"/>
                        <a:t>HR </a:t>
                      </a:r>
                    </a:p>
                    <a:p>
                      <a:pPr algn="ctr"/>
                      <a:r>
                        <a:rPr lang="de-DE" sz="800" dirty="0"/>
                        <a:t>(95% KI)</a:t>
                      </a:r>
                    </a:p>
                  </a:txBody>
                  <a:tcPr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251727">
                <a:tc rowSpan="2">
                  <a:txBody>
                    <a:bodyPr/>
                    <a:lstStyle/>
                    <a:p>
                      <a:r>
                        <a:rPr lang="de-DE" sz="800" dirty="0">
                          <a:solidFill>
                            <a:schemeClr val="tx1"/>
                          </a:solidFill>
                        </a:rPr>
                        <a:t>High vs. </a:t>
                      </a:r>
                      <a:r>
                        <a:rPr lang="de-DE" sz="800" dirty="0" err="1">
                          <a:solidFill>
                            <a:schemeClr val="tx1"/>
                          </a:solidFill>
                        </a:rPr>
                        <a:t>low</a:t>
                      </a:r>
                      <a:endParaRPr lang="de-DE" sz="800" dirty="0">
                        <a:solidFill>
                          <a:schemeClr val="tx1"/>
                        </a:solidFill>
                      </a:endParaRPr>
                    </a:p>
                  </a:txBody>
                  <a:tcPr anchor="ctr">
                    <a:lnT w="28575" cap="flat" cmpd="sng" algn="ctr">
                      <a:solidFill>
                        <a:schemeClr val="bg1"/>
                      </a:solidFill>
                      <a:prstDash val="solid"/>
                      <a:round/>
                      <a:headEnd type="none" w="med" len="med"/>
                      <a:tailEnd type="none" w="med" len="med"/>
                    </a:lnT>
                    <a:solidFill>
                      <a:srgbClr val="CBD0D6"/>
                    </a:solidFill>
                  </a:tcPr>
                </a:tc>
                <a:tc>
                  <a:txBody>
                    <a:bodyPr/>
                    <a:lstStyle/>
                    <a:p>
                      <a:pPr algn="ctr"/>
                      <a:r>
                        <a:rPr lang="de-DE" sz="800" dirty="0" err="1">
                          <a:solidFill>
                            <a:schemeClr val="bg1"/>
                          </a:solidFill>
                        </a:rPr>
                        <a:t>Trastuzumab</a:t>
                      </a:r>
                      <a:endParaRPr lang="de-DE" sz="800" dirty="0">
                        <a:solidFill>
                          <a:schemeClr val="bg1"/>
                        </a:solidFill>
                      </a:endParaRPr>
                    </a:p>
                  </a:txBody>
                  <a:tcPr anchor="ctr">
                    <a:lnT w="28575" cap="flat" cmpd="sng" algn="ctr">
                      <a:solidFill>
                        <a:schemeClr val="bg1"/>
                      </a:solidFill>
                      <a:prstDash val="solid"/>
                      <a:round/>
                      <a:headEnd type="none" w="med" len="med"/>
                      <a:tailEnd type="none" w="med" len="med"/>
                    </a:lnT>
                    <a:solidFill>
                      <a:srgbClr val="FF9934"/>
                    </a:solidFill>
                  </a:tcPr>
                </a:tc>
                <a:tc>
                  <a:txBody>
                    <a:bodyPr/>
                    <a:lstStyle/>
                    <a:p>
                      <a:pPr algn="ctr"/>
                      <a:r>
                        <a:rPr lang="de-DE" sz="800" dirty="0"/>
                        <a:t>397</a:t>
                      </a:r>
                    </a:p>
                  </a:txBody>
                  <a:tcPr anchor="ctr">
                    <a:lnT w="28575" cap="flat" cmpd="sng" algn="ctr">
                      <a:solidFill>
                        <a:schemeClr val="bg1"/>
                      </a:solidFill>
                      <a:prstDash val="solid"/>
                      <a:round/>
                      <a:headEnd type="none" w="med" len="med"/>
                      <a:tailEnd type="none" w="med" len="med"/>
                    </a:lnT>
                  </a:tcPr>
                </a:tc>
                <a:tc>
                  <a:txBody>
                    <a:bodyPr/>
                    <a:lstStyle/>
                    <a:p>
                      <a:pPr algn="ctr"/>
                      <a:r>
                        <a:rPr lang="de-DE" sz="800" dirty="0"/>
                        <a:t>200 vs. 197</a:t>
                      </a:r>
                    </a:p>
                  </a:txBody>
                  <a:tcPr anchor="ctr">
                    <a:lnT w="28575" cap="flat" cmpd="sng" algn="ctr">
                      <a:solidFill>
                        <a:schemeClr val="bg1"/>
                      </a:solidFill>
                      <a:prstDash val="solid"/>
                      <a:round/>
                      <a:headEnd type="none" w="med" len="med"/>
                      <a:tailEnd type="none" w="med" len="med"/>
                    </a:lnT>
                  </a:tcPr>
                </a:tc>
                <a:tc>
                  <a:txBody>
                    <a:bodyPr/>
                    <a:lstStyle/>
                    <a:p>
                      <a:pPr algn="ctr"/>
                      <a:r>
                        <a:rPr lang="de-DE" sz="800" dirty="0"/>
                        <a:t>2,02 </a:t>
                      </a:r>
                    </a:p>
                    <a:p>
                      <a:pPr algn="ctr"/>
                      <a:r>
                        <a:rPr lang="de-DE" sz="800" dirty="0"/>
                        <a:t>(1,32; 3,11)</a:t>
                      </a:r>
                    </a:p>
                  </a:txBody>
                  <a:tcPr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251727">
                <a:tc vMerge="1">
                  <a:txBody>
                    <a:bodyPr/>
                    <a:lstStyle/>
                    <a:p>
                      <a:endParaRPr lang="de-DE" sz="800" dirty="0">
                        <a:solidFill>
                          <a:schemeClr val="bg1"/>
                        </a:solidFill>
                      </a:endParaRPr>
                    </a:p>
                  </a:txBody>
                  <a:tcPr anchor="ctr">
                    <a:solidFill>
                      <a:srgbClr val="CBD0D6"/>
                    </a:solidFill>
                  </a:tcPr>
                </a:tc>
                <a:tc>
                  <a:txBody>
                    <a:bodyPr/>
                    <a:lstStyle/>
                    <a:p>
                      <a:pPr algn="ctr"/>
                      <a:r>
                        <a:rPr lang="de-DE" sz="800" dirty="0">
                          <a:solidFill>
                            <a:schemeClr val="bg1"/>
                          </a:solidFill>
                        </a:rPr>
                        <a:t>T-DM1</a:t>
                      </a:r>
                    </a:p>
                  </a:txBody>
                  <a:tcPr anchor="ctr">
                    <a:solidFill>
                      <a:srgbClr val="367ADD"/>
                    </a:solidFill>
                  </a:tcPr>
                </a:tc>
                <a:tc>
                  <a:txBody>
                    <a:bodyPr/>
                    <a:lstStyle/>
                    <a:p>
                      <a:pPr algn="ctr"/>
                      <a:r>
                        <a:rPr lang="de-DE" sz="800" dirty="0"/>
                        <a:t>417</a:t>
                      </a:r>
                    </a:p>
                  </a:txBody>
                  <a:tcPr anchor="ctr"/>
                </a:tc>
                <a:tc>
                  <a:txBody>
                    <a:bodyPr/>
                    <a:lstStyle/>
                    <a:p>
                      <a:pPr algn="ctr"/>
                      <a:r>
                        <a:rPr lang="de-DE" sz="800" dirty="0"/>
                        <a:t>207 </a:t>
                      </a:r>
                      <a:r>
                        <a:rPr lang="de-DE" sz="800" dirty="0" err="1"/>
                        <a:t>vs</a:t>
                      </a:r>
                      <a:r>
                        <a:rPr lang="de-DE" sz="800" dirty="0"/>
                        <a:t> 210</a:t>
                      </a:r>
                    </a:p>
                  </a:txBody>
                  <a:tcPr anchor="ctr"/>
                </a:tc>
                <a:tc>
                  <a:txBody>
                    <a:bodyPr/>
                    <a:lstStyle/>
                    <a:p>
                      <a:pPr algn="ctr"/>
                      <a:r>
                        <a:rPr lang="de-DE" sz="800" dirty="0"/>
                        <a:t>1,01 </a:t>
                      </a:r>
                    </a:p>
                    <a:p>
                      <a:pPr algn="ctr"/>
                      <a:r>
                        <a:rPr lang="de-DE" sz="800" dirty="0"/>
                        <a:t>(0,56; 1,83)</a:t>
                      </a:r>
                    </a:p>
                  </a:txBody>
                  <a:tcPr anchor="ctr"/>
                </a:tc>
                <a:extLst>
                  <a:ext uri="{0D108BD9-81ED-4DB2-BD59-A6C34878D82A}">
                    <a16:rowId xmlns:a16="http://schemas.microsoft.com/office/drawing/2014/main" val="142148081"/>
                  </a:ext>
                </a:extLst>
              </a:tr>
            </a:tbl>
          </a:graphicData>
        </a:graphic>
      </p:graphicFrame>
      <p:sp>
        <p:nvSpPr>
          <p:cNvPr id="147" name="Inhaltsplatzhalter 2">
            <a:extLst>
              <a:ext uri="{FF2B5EF4-FFF2-40B4-BE49-F238E27FC236}">
                <a16:creationId xmlns:a16="http://schemas.microsoft.com/office/drawing/2014/main" id="{A6755EBA-89F8-4700-98E4-3A1ADE76EE74}"/>
              </a:ext>
            </a:extLst>
          </p:cNvPr>
          <p:cNvSpPr>
            <a:spLocks noGrp="1"/>
          </p:cNvSpPr>
          <p:nvPr>
            <p:ph idx="1"/>
          </p:nvPr>
        </p:nvSpPr>
        <p:spPr>
          <a:xfrm>
            <a:off x="4442000" y="3747859"/>
            <a:ext cx="4267687" cy="417129"/>
          </a:xfrm>
          <a:solidFill>
            <a:srgbClr val="E7E9EC"/>
          </a:solidFill>
        </p:spPr>
        <p:txBody>
          <a:bodyPr lIns="36000" tIns="36000" rIns="36000" bIns="36000" anchor="ctr" anchorCtr="0"/>
          <a:lstStyle/>
          <a:p>
            <a:pPr marL="88900" indent="-88900"/>
            <a:r>
              <a:rPr lang="de-DE" sz="900" dirty="0">
                <a:solidFill>
                  <a:srgbClr val="003865"/>
                </a:solidFill>
              </a:rPr>
              <a:t>Der Biomarker-Impact im </a:t>
            </a:r>
            <a:r>
              <a:rPr lang="de-DE" sz="900" dirty="0" err="1">
                <a:solidFill>
                  <a:srgbClr val="003865"/>
                </a:solidFill>
              </a:rPr>
              <a:t>Trastuzumab</a:t>
            </a:r>
            <a:r>
              <a:rPr lang="de-DE" sz="900" dirty="0">
                <a:solidFill>
                  <a:srgbClr val="003865"/>
                </a:solidFill>
              </a:rPr>
              <a:t>-Arm blieb nach Bereinigung für andere Faktoren in der multivariaten Analyse bestehen. </a:t>
            </a:r>
            <a:endParaRPr lang="de-DE" sz="900" dirty="0"/>
          </a:p>
        </p:txBody>
      </p:sp>
      <p:pic>
        <p:nvPicPr>
          <p:cNvPr id="148" name="Picture 2">
            <a:extLst>
              <a:ext uri="{FF2B5EF4-FFF2-40B4-BE49-F238E27FC236}">
                <a16:creationId xmlns:a16="http://schemas.microsoft.com/office/drawing/2014/main" id="{DB90FEA1-CE66-472F-91EF-264A548DE7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84" t="29918" r="56944" b="13045"/>
          <a:stretch/>
        </p:blipFill>
        <p:spPr bwMode="auto">
          <a:xfrm>
            <a:off x="351224" y="1650020"/>
            <a:ext cx="3801269" cy="3081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 name="Untertitel 4">
            <a:extLst>
              <a:ext uri="{FF2B5EF4-FFF2-40B4-BE49-F238E27FC236}">
                <a16:creationId xmlns:a16="http://schemas.microsoft.com/office/drawing/2014/main" id="{54BC85F9-9271-46DB-93C8-1313C5D98B2D}"/>
              </a:ext>
            </a:extLst>
          </p:cNvPr>
          <p:cNvSpPr txBox="1">
            <a:spLocks/>
          </p:cNvSpPr>
          <p:nvPr/>
        </p:nvSpPr>
        <p:spPr>
          <a:xfrm>
            <a:off x="1171106" y="1384300"/>
            <a:ext cx="2367927" cy="217818"/>
          </a:xfrm>
          <a:prstGeom prst="rect">
            <a:avLst/>
          </a:prstGeom>
          <a:no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050" dirty="0">
                <a:solidFill>
                  <a:schemeClr val="tx1"/>
                </a:solidFill>
              </a:rPr>
              <a:t>HER2-Genexpression</a:t>
            </a:r>
          </a:p>
        </p:txBody>
      </p:sp>
      <p:sp>
        <p:nvSpPr>
          <p:cNvPr id="172" name="TextBox 186">
            <a:extLst>
              <a:ext uri="{FF2B5EF4-FFF2-40B4-BE49-F238E27FC236}">
                <a16:creationId xmlns:a16="http://schemas.microsoft.com/office/drawing/2014/main" id="{ED7E4C3C-1666-4E2B-AA91-5C1DE7DE3134}"/>
              </a:ext>
            </a:extLst>
          </p:cNvPr>
          <p:cNvSpPr txBox="1"/>
          <p:nvPr/>
        </p:nvSpPr>
        <p:spPr>
          <a:xfrm rot="16200000">
            <a:off x="-565700" y="2762323"/>
            <a:ext cx="2307803" cy="307777"/>
          </a:xfrm>
          <a:prstGeom prst="rect">
            <a:avLst/>
          </a:prstGeom>
          <a:solidFill>
            <a:schemeClr val="bg1"/>
          </a:solidFill>
        </p:spPr>
        <p:txBody>
          <a:bodyPr wrap="square" lIns="0" tIns="0" rIns="0" bIns="0" rtlCol="0">
            <a:spAutoFit/>
          </a:bodyPr>
          <a:lstStyle/>
          <a:p>
            <a:pPr algn="ctr"/>
            <a:r>
              <a:rPr lang="de-DE" sz="1000" dirty="0"/>
              <a:t>Anteil Patienten ohne IDFS-Ereignis</a:t>
            </a:r>
          </a:p>
          <a:p>
            <a:pPr algn="ctr"/>
            <a:endParaRPr lang="de-DE" sz="1000" dirty="0"/>
          </a:p>
        </p:txBody>
      </p:sp>
      <p:grpSp>
        <p:nvGrpSpPr>
          <p:cNvPr id="163" name="Gruppieren 162">
            <a:extLst>
              <a:ext uri="{FF2B5EF4-FFF2-40B4-BE49-F238E27FC236}">
                <a16:creationId xmlns:a16="http://schemas.microsoft.com/office/drawing/2014/main" id="{D14086B5-9512-4AE1-8D07-59ABC0D995AB}"/>
              </a:ext>
            </a:extLst>
          </p:cNvPr>
          <p:cNvGrpSpPr/>
          <p:nvPr/>
        </p:nvGrpSpPr>
        <p:grpSpPr>
          <a:xfrm>
            <a:off x="723813" y="1665260"/>
            <a:ext cx="256487" cy="2568978"/>
            <a:chOff x="5667807" y="1530084"/>
            <a:chExt cx="256487" cy="2243361"/>
          </a:xfrm>
        </p:grpSpPr>
        <p:sp>
          <p:nvSpPr>
            <p:cNvPr id="165" name="TextBox 181">
              <a:extLst>
                <a:ext uri="{FF2B5EF4-FFF2-40B4-BE49-F238E27FC236}">
                  <a16:creationId xmlns:a16="http://schemas.microsoft.com/office/drawing/2014/main" id="{D6DE0F04-6AA6-441B-B3D4-50958AB80303}"/>
                </a:ext>
              </a:extLst>
            </p:cNvPr>
            <p:cNvSpPr txBox="1"/>
            <p:nvPr/>
          </p:nvSpPr>
          <p:spPr>
            <a:xfrm>
              <a:off x="5667813" y="2060688"/>
              <a:ext cx="256481" cy="120944"/>
            </a:xfrm>
            <a:prstGeom prst="rect">
              <a:avLst/>
            </a:prstGeom>
            <a:solidFill>
              <a:schemeClr val="bg1"/>
            </a:solidFill>
          </p:spPr>
          <p:txBody>
            <a:bodyPr wrap="none" lIns="0" tIns="0" rIns="0" bIns="0" rtlCol="0">
              <a:spAutoFit/>
            </a:bodyPr>
            <a:lstStyle/>
            <a:p>
              <a:pPr algn="r"/>
              <a:r>
                <a:rPr lang="de-DE" sz="900" dirty="0"/>
                <a:t>0,75 </a:t>
              </a:r>
            </a:p>
          </p:txBody>
        </p:sp>
        <p:sp>
          <p:nvSpPr>
            <p:cNvPr id="168" name="TextBox 182">
              <a:extLst>
                <a:ext uri="{FF2B5EF4-FFF2-40B4-BE49-F238E27FC236}">
                  <a16:creationId xmlns:a16="http://schemas.microsoft.com/office/drawing/2014/main" id="{E14A0E04-77AD-47EE-B0EA-89B0B1B4EC47}"/>
                </a:ext>
              </a:extLst>
            </p:cNvPr>
            <p:cNvSpPr txBox="1"/>
            <p:nvPr/>
          </p:nvSpPr>
          <p:spPr>
            <a:xfrm>
              <a:off x="5667813" y="2591292"/>
              <a:ext cx="256481" cy="120944"/>
            </a:xfrm>
            <a:prstGeom prst="rect">
              <a:avLst/>
            </a:prstGeom>
            <a:solidFill>
              <a:schemeClr val="bg1"/>
            </a:solidFill>
          </p:spPr>
          <p:txBody>
            <a:bodyPr wrap="none" lIns="0" tIns="0" rIns="0" bIns="0" rtlCol="0">
              <a:spAutoFit/>
            </a:bodyPr>
            <a:lstStyle/>
            <a:p>
              <a:pPr algn="r"/>
              <a:r>
                <a:rPr lang="de-DE" sz="900" dirty="0"/>
                <a:t>0,50 </a:t>
              </a:r>
            </a:p>
          </p:txBody>
        </p:sp>
        <p:sp>
          <p:nvSpPr>
            <p:cNvPr id="169" name="TextBox 184">
              <a:extLst>
                <a:ext uri="{FF2B5EF4-FFF2-40B4-BE49-F238E27FC236}">
                  <a16:creationId xmlns:a16="http://schemas.microsoft.com/office/drawing/2014/main" id="{AA464AF2-707B-40C0-8CA5-3818D2D5DEC4}"/>
                </a:ext>
              </a:extLst>
            </p:cNvPr>
            <p:cNvSpPr txBox="1"/>
            <p:nvPr/>
          </p:nvSpPr>
          <p:spPr>
            <a:xfrm>
              <a:off x="5667813" y="3121896"/>
              <a:ext cx="256481" cy="120944"/>
            </a:xfrm>
            <a:prstGeom prst="rect">
              <a:avLst/>
            </a:prstGeom>
            <a:solidFill>
              <a:schemeClr val="bg1"/>
            </a:solidFill>
          </p:spPr>
          <p:txBody>
            <a:bodyPr wrap="none" lIns="0" tIns="0" rIns="0" bIns="0" rtlCol="0">
              <a:spAutoFit/>
            </a:bodyPr>
            <a:lstStyle/>
            <a:p>
              <a:pPr algn="r"/>
              <a:r>
                <a:rPr lang="de-DE" sz="900" dirty="0"/>
                <a:t>0,25 </a:t>
              </a:r>
            </a:p>
          </p:txBody>
        </p:sp>
        <p:sp>
          <p:nvSpPr>
            <p:cNvPr id="170" name="TextBox 185">
              <a:extLst>
                <a:ext uri="{FF2B5EF4-FFF2-40B4-BE49-F238E27FC236}">
                  <a16:creationId xmlns:a16="http://schemas.microsoft.com/office/drawing/2014/main" id="{57C51EF7-A7E4-4CFA-BF42-C517FDF7F896}"/>
                </a:ext>
              </a:extLst>
            </p:cNvPr>
            <p:cNvSpPr txBox="1"/>
            <p:nvPr/>
          </p:nvSpPr>
          <p:spPr>
            <a:xfrm>
              <a:off x="5667813" y="3652501"/>
              <a:ext cx="256481" cy="120944"/>
            </a:xfrm>
            <a:prstGeom prst="rect">
              <a:avLst/>
            </a:prstGeom>
            <a:solidFill>
              <a:schemeClr val="bg1"/>
            </a:solidFill>
          </p:spPr>
          <p:txBody>
            <a:bodyPr wrap="none" lIns="0" tIns="0" rIns="0" bIns="0" rtlCol="0">
              <a:spAutoFit/>
            </a:bodyPr>
            <a:lstStyle/>
            <a:p>
              <a:pPr algn="r"/>
              <a:r>
                <a:rPr lang="de-DE" sz="900" dirty="0"/>
                <a:t>0,00 </a:t>
              </a:r>
            </a:p>
          </p:txBody>
        </p:sp>
        <p:sp>
          <p:nvSpPr>
            <p:cNvPr id="171" name="TextBox 181">
              <a:extLst>
                <a:ext uri="{FF2B5EF4-FFF2-40B4-BE49-F238E27FC236}">
                  <a16:creationId xmlns:a16="http://schemas.microsoft.com/office/drawing/2014/main" id="{124C9162-7F07-4C24-8386-AE3D5E2CA46D}"/>
                </a:ext>
              </a:extLst>
            </p:cNvPr>
            <p:cNvSpPr txBox="1"/>
            <p:nvPr/>
          </p:nvSpPr>
          <p:spPr>
            <a:xfrm>
              <a:off x="5667807" y="1530084"/>
              <a:ext cx="256481" cy="120944"/>
            </a:xfrm>
            <a:prstGeom prst="rect">
              <a:avLst/>
            </a:prstGeom>
            <a:solidFill>
              <a:schemeClr val="bg1"/>
            </a:solidFill>
          </p:spPr>
          <p:txBody>
            <a:bodyPr wrap="none" lIns="0" tIns="0" rIns="0" bIns="0" rtlCol="0">
              <a:spAutoFit/>
            </a:bodyPr>
            <a:lstStyle/>
            <a:p>
              <a:pPr algn="r"/>
              <a:r>
                <a:rPr lang="de-DE" sz="900" dirty="0"/>
                <a:t>1,00 </a:t>
              </a:r>
            </a:p>
          </p:txBody>
        </p:sp>
      </p:grpSp>
      <p:sp>
        <p:nvSpPr>
          <p:cNvPr id="173" name="Textfeld 172">
            <a:extLst>
              <a:ext uri="{FF2B5EF4-FFF2-40B4-BE49-F238E27FC236}">
                <a16:creationId xmlns:a16="http://schemas.microsoft.com/office/drawing/2014/main" id="{AB87C64F-1A0B-4939-A96E-D88043E0773E}"/>
              </a:ext>
            </a:extLst>
          </p:cNvPr>
          <p:cNvSpPr txBox="1"/>
          <p:nvPr/>
        </p:nvSpPr>
        <p:spPr>
          <a:xfrm>
            <a:off x="1874768" y="4507219"/>
            <a:ext cx="1410964" cy="153888"/>
          </a:xfrm>
          <a:prstGeom prst="rect">
            <a:avLst/>
          </a:prstGeom>
          <a:solidFill>
            <a:schemeClr val="bg1"/>
          </a:solidFill>
        </p:spPr>
        <p:txBody>
          <a:bodyPr wrap="none" tIns="0" bIns="0" rtlCol="0">
            <a:spAutoFit/>
          </a:bodyPr>
          <a:lstStyle/>
          <a:p>
            <a:r>
              <a:rPr lang="de-DE" sz="1000" dirty="0"/>
              <a:t>   IDFS (Monate)        </a:t>
            </a:r>
          </a:p>
        </p:txBody>
      </p:sp>
    </p:spTree>
    <p:extLst>
      <p:ext uri="{BB962C8B-B14F-4D97-AF65-F5344CB8AC3E}">
        <p14:creationId xmlns:p14="http://schemas.microsoft.com/office/powerpoint/2010/main" val="922677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KATHERINE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Denkert</a:t>
            </a:r>
            <a:r>
              <a:rPr lang="de-DE" dirty="0"/>
              <a:t> </a:t>
            </a:r>
            <a:r>
              <a:rPr lang="en-US" kern="0" dirty="0"/>
              <a:t>et al. | 2020 ASCO Annual Meeting | J Clin Oncol 38: 2020 (suppl; </a:t>
            </a:r>
            <a:r>
              <a:rPr lang="en-US" kern="0" dirty="0" err="1"/>
              <a:t>abstr</a:t>
            </a:r>
            <a:r>
              <a:rPr lang="en-US" kern="0" dirty="0"/>
              <a:t> 502)</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473274" cy="353808"/>
          </a:xfrm>
        </p:spPr>
        <p:txBody>
          <a:bodyPr/>
          <a:lstStyle/>
          <a:p>
            <a:r>
              <a:rPr lang="de-DE" dirty="0">
                <a:solidFill>
                  <a:srgbClr val="003865"/>
                </a:solidFill>
              </a:rPr>
              <a:t>PD-L1 und </a:t>
            </a:r>
            <a:r>
              <a:rPr lang="de-DE" dirty="0" err="1">
                <a:solidFill>
                  <a:srgbClr val="003865"/>
                </a:solidFill>
              </a:rPr>
              <a:t>Teff</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14</a:t>
            </a:fld>
            <a:endParaRPr lang="en-GB" dirty="0"/>
          </a:p>
        </p:txBody>
      </p:sp>
      <p:sp>
        <p:nvSpPr>
          <p:cNvPr id="145" name="Untertitel 4">
            <a:extLst>
              <a:ext uri="{FF2B5EF4-FFF2-40B4-BE49-F238E27FC236}">
                <a16:creationId xmlns:a16="http://schemas.microsoft.com/office/drawing/2014/main" id="{E2B75BB9-BC02-4022-A88A-C2C39A9BC910}"/>
              </a:ext>
            </a:extLst>
          </p:cNvPr>
          <p:cNvSpPr txBox="1">
            <a:spLocks/>
          </p:cNvSpPr>
          <p:nvPr/>
        </p:nvSpPr>
        <p:spPr>
          <a:xfrm>
            <a:off x="3056890" y="400049"/>
            <a:ext cx="5655310" cy="581413"/>
          </a:xfrm>
          <a:prstGeom prst="rect">
            <a:avLst/>
          </a:prstGeom>
          <a:solidFill>
            <a:srgbClr val="E7E9EC"/>
          </a:solidFill>
        </p:spPr>
        <p:txBody>
          <a:bodyPr vert="horz" lIns="72000" tIns="45720" rIns="3600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de-DE" sz="1200" b="0" dirty="0">
                <a:solidFill>
                  <a:srgbClr val="003865"/>
                </a:solidFill>
              </a:rPr>
              <a:t>Low vs. high PD-L1-Expression war mit einem schlechteren Outcome innerhalb des </a:t>
            </a:r>
            <a:r>
              <a:rPr lang="de-DE" sz="1200" b="0" dirty="0" err="1">
                <a:solidFill>
                  <a:srgbClr val="003865"/>
                </a:solidFill>
              </a:rPr>
              <a:t>Trastuzumab</a:t>
            </a:r>
            <a:r>
              <a:rPr lang="de-DE" sz="1200" b="0" dirty="0">
                <a:solidFill>
                  <a:srgbClr val="003865"/>
                </a:solidFill>
              </a:rPr>
              <a:t>-, aber nicht des T-DM1-Arms assoziiert.</a:t>
            </a:r>
          </a:p>
          <a:p>
            <a:r>
              <a:rPr lang="de-DE" sz="1050" b="0" dirty="0">
                <a:solidFill>
                  <a:srgbClr val="003865"/>
                </a:solidFill>
              </a:rPr>
              <a:t>Übrige Immunmarker/Signaturen schienen keinen Effekt in den Behandlungsarmen zu haben.</a:t>
            </a:r>
            <a:endParaRPr lang="de-DE" sz="1050" b="0" dirty="0"/>
          </a:p>
        </p:txBody>
      </p:sp>
      <p:graphicFrame>
        <p:nvGraphicFramePr>
          <p:cNvPr id="146" name="Tabelle 145">
            <a:extLst>
              <a:ext uri="{FF2B5EF4-FFF2-40B4-BE49-F238E27FC236}">
                <a16:creationId xmlns:a16="http://schemas.microsoft.com/office/drawing/2014/main" id="{C959542F-3FBB-49C6-B609-70CD2B793ED3}"/>
              </a:ext>
            </a:extLst>
          </p:cNvPr>
          <p:cNvGraphicFramePr>
            <a:graphicFrameLocks noGrp="1"/>
          </p:cNvGraphicFramePr>
          <p:nvPr/>
        </p:nvGraphicFramePr>
        <p:xfrm>
          <a:off x="431800" y="3676394"/>
          <a:ext cx="3006363" cy="495192"/>
        </p:xfrm>
        <a:graphic>
          <a:graphicData uri="http://schemas.openxmlformats.org/drawingml/2006/table">
            <a:tbl>
              <a:tblPr firstRow="1" bandRow="1">
                <a:tableStyleId>{5C22544A-7EE6-4342-B048-85BDC9FD1C3A}</a:tableStyleId>
              </a:tblPr>
              <a:tblGrid>
                <a:gridCol w="580000">
                  <a:extLst>
                    <a:ext uri="{9D8B030D-6E8A-4147-A177-3AD203B41FA5}">
                      <a16:colId xmlns:a16="http://schemas.microsoft.com/office/drawing/2014/main" val="3959089739"/>
                    </a:ext>
                  </a:extLst>
                </a:gridCol>
                <a:gridCol w="616512">
                  <a:extLst>
                    <a:ext uri="{9D8B030D-6E8A-4147-A177-3AD203B41FA5}">
                      <a16:colId xmlns:a16="http://schemas.microsoft.com/office/drawing/2014/main" val="4158640721"/>
                    </a:ext>
                  </a:extLst>
                </a:gridCol>
                <a:gridCol w="449825">
                  <a:extLst>
                    <a:ext uri="{9D8B030D-6E8A-4147-A177-3AD203B41FA5}">
                      <a16:colId xmlns:a16="http://schemas.microsoft.com/office/drawing/2014/main" val="770878395"/>
                    </a:ext>
                  </a:extLst>
                </a:gridCol>
                <a:gridCol w="606988">
                  <a:extLst>
                    <a:ext uri="{9D8B030D-6E8A-4147-A177-3AD203B41FA5}">
                      <a16:colId xmlns:a16="http://schemas.microsoft.com/office/drawing/2014/main" val="2628707515"/>
                    </a:ext>
                  </a:extLst>
                </a:gridCol>
                <a:gridCol w="753038">
                  <a:extLst>
                    <a:ext uri="{9D8B030D-6E8A-4147-A177-3AD203B41FA5}">
                      <a16:colId xmlns:a16="http://schemas.microsoft.com/office/drawing/2014/main" val="1420223936"/>
                    </a:ext>
                  </a:extLst>
                </a:gridCol>
              </a:tblGrid>
              <a:tr h="264864">
                <a:tc>
                  <a:txBody>
                    <a:bodyPr/>
                    <a:lstStyle/>
                    <a:p>
                      <a:r>
                        <a:rPr lang="de-DE" sz="700" dirty="0"/>
                        <a:t>Effekt</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700" dirty="0"/>
                        <a:t>Behandlung</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700" dirty="0"/>
                        <a:t>Gesamt </a:t>
                      </a:r>
                    </a:p>
                    <a:p>
                      <a:pPr algn="ctr"/>
                      <a:r>
                        <a:rPr lang="de-DE" sz="700" dirty="0"/>
                        <a:t>N </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700" dirty="0"/>
                        <a:t>Subgruppe</a:t>
                      </a:r>
                    </a:p>
                    <a:p>
                      <a:pPr algn="ctr"/>
                      <a:r>
                        <a:rPr lang="de-DE" sz="700" dirty="0"/>
                        <a:t>N</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700" dirty="0"/>
                        <a:t>HR </a:t>
                      </a:r>
                    </a:p>
                    <a:p>
                      <a:pPr algn="ctr"/>
                      <a:r>
                        <a:rPr lang="de-DE" sz="700" dirty="0"/>
                        <a:t>(95% KI)</a:t>
                      </a:r>
                    </a:p>
                  </a:txBody>
                  <a:tcPr marL="36000" marR="36000" marT="0" marB="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15164">
                <a:tc rowSpan="2">
                  <a:txBody>
                    <a:bodyPr/>
                    <a:lstStyle/>
                    <a:p>
                      <a:r>
                        <a:rPr lang="de-DE" sz="700" dirty="0">
                          <a:solidFill>
                            <a:schemeClr val="tx1"/>
                          </a:solidFill>
                        </a:rPr>
                        <a:t>High vs. </a:t>
                      </a:r>
                      <a:r>
                        <a:rPr lang="de-DE" sz="700" dirty="0" err="1">
                          <a:solidFill>
                            <a:schemeClr val="tx1"/>
                          </a:solidFill>
                        </a:rPr>
                        <a:t>low</a:t>
                      </a:r>
                      <a:endParaRPr lang="de-DE" sz="700" dirty="0">
                        <a:solidFill>
                          <a:schemeClr val="tx1"/>
                        </a:solidFill>
                      </a:endParaRPr>
                    </a:p>
                  </a:txBody>
                  <a:tcPr marL="36000" marR="36000" marT="0" marB="0" anchor="ctr">
                    <a:lnT w="28575" cap="flat" cmpd="sng" algn="ctr">
                      <a:solidFill>
                        <a:schemeClr val="bg1"/>
                      </a:solidFill>
                      <a:prstDash val="solid"/>
                      <a:round/>
                      <a:headEnd type="none" w="med" len="med"/>
                      <a:tailEnd type="none" w="med" len="med"/>
                    </a:lnT>
                    <a:solidFill>
                      <a:srgbClr val="CBD0D6"/>
                    </a:solidFill>
                  </a:tcPr>
                </a:tc>
                <a:tc>
                  <a:txBody>
                    <a:bodyPr/>
                    <a:lstStyle/>
                    <a:p>
                      <a:pPr algn="ctr"/>
                      <a:r>
                        <a:rPr lang="de-DE" sz="700" dirty="0" err="1">
                          <a:solidFill>
                            <a:schemeClr val="bg1"/>
                          </a:solidFill>
                        </a:rPr>
                        <a:t>Trastuzumab</a:t>
                      </a:r>
                      <a:endParaRPr lang="de-DE" sz="700" dirty="0">
                        <a:solidFill>
                          <a:schemeClr val="bg1"/>
                        </a:solidFill>
                      </a:endParaRPr>
                    </a:p>
                  </a:txBody>
                  <a:tcPr marL="36000" marR="36000" marT="0" marB="0" anchor="ctr">
                    <a:lnT w="28575" cap="flat" cmpd="sng" algn="ctr">
                      <a:solidFill>
                        <a:schemeClr val="bg1"/>
                      </a:solidFill>
                      <a:prstDash val="solid"/>
                      <a:round/>
                      <a:headEnd type="none" w="med" len="med"/>
                      <a:tailEnd type="none" w="med" len="med"/>
                    </a:lnT>
                    <a:solidFill>
                      <a:srgbClr val="FF9934"/>
                    </a:solidFill>
                  </a:tcPr>
                </a:tc>
                <a:tc>
                  <a:txBody>
                    <a:bodyPr/>
                    <a:lstStyle/>
                    <a:p>
                      <a:pPr algn="ctr"/>
                      <a:r>
                        <a:rPr lang="de-DE" sz="700" dirty="0"/>
                        <a:t>397</a:t>
                      </a:r>
                    </a:p>
                  </a:txBody>
                  <a:tcPr marL="36000" marR="36000" marT="0" marB="0" anchor="ctr">
                    <a:lnT w="28575" cap="flat" cmpd="sng" algn="ctr">
                      <a:solidFill>
                        <a:schemeClr val="bg1"/>
                      </a:solidFill>
                      <a:prstDash val="solid"/>
                      <a:round/>
                      <a:headEnd type="none" w="med" len="med"/>
                      <a:tailEnd type="none" w="med" len="med"/>
                    </a:lnT>
                  </a:tcPr>
                </a:tc>
                <a:tc>
                  <a:txBody>
                    <a:bodyPr/>
                    <a:lstStyle/>
                    <a:p>
                      <a:pPr algn="ctr"/>
                      <a:r>
                        <a:rPr lang="de-DE" sz="700" dirty="0"/>
                        <a:t>202 vs. 195</a:t>
                      </a:r>
                    </a:p>
                  </a:txBody>
                  <a:tcPr marL="36000" marR="36000" marT="0" marB="0" anchor="ctr">
                    <a:lnT w="28575" cap="flat" cmpd="sng" algn="ctr">
                      <a:solidFill>
                        <a:schemeClr val="bg1"/>
                      </a:solidFill>
                      <a:prstDash val="solid"/>
                      <a:round/>
                      <a:headEnd type="none" w="med" len="med"/>
                      <a:tailEnd type="none" w="med" len="med"/>
                    </a:lnT>
                  </a:tcPr>
                </a:tc>
                <a:tc>
                  <a:txBody>
                    <a:bodyPr/>
                    <a:lstStyle/>
                    <a:p>
                      <a:pPr algn="ctr"/>
                      <a:r>
                        <a:rPr lang="de-DE" sz="700" dirty="0"/>
                        <a:t>0,66 (0,44; 1,00)</a:t>
                      </a:r>
                    </a:p>
                  </a:txBody>
                  <a:tcPr marL="36000" marR="36000" marT="0" marB="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15164">
                <a:tc vMerge="1">
                  <a:txBody>
                    <a:bodyPr/>
                    <a:lstStyle/>
                    <a:p>
                      <a:endParaRPr lang="de-DE" sz="800" dirty="0">
                        <a:solidFill>
                          <a:schemeClr val="bg1"/>
                        </a:solidFill>
                      </a:endParaRPr>
                    </a:p>
                  </a:txBody>
                  <a:tcPr anchor="ctr">
                    <a:solidFill>
                      <a:srgbClr val="CBD0D6"/>
                    </a:solidFill>
                  </a:tcPr>
                </a:tc>
                <a:tc>
                  <a:txBody>
                    <a:bodyPr/>
                    <a:lstStyle/>
                    <a:p>
                      <a:pPr algn="ctr"/>
                      <a:r>
                        <a:rPr lang="de-DE" sz="700" dirty="0">
                          <a:solidFill>
                            <a:schemeClr val="bg1"/>
                          </a:solidFill>
                        </a:rPr>
                        <a:t>T-DM1</a:t>
                      </a:r>
                    </a:p>
                  </a:txBody>
                  <a:tcPr marL="36000" marR="36000" marT="0" marB="0" anchor="ctr">
                    <a:solidFill>
                      <a:srgbClr val="367ADD"/>
                    </a:solidFill>
                  </a:tcPr>
                </a:tc>
                <a:tc>
                  <a:txBody>
                    <a:bodyPr/>
                    <a:lstStyle/>
                    <a:p>
                      <a:pPr algn="ctr"/>
                      <a:r>
                        <a:rPr lang="de-DE" sz="700" dirty="0"/>
                        <a:t>417</a:t>
                      </a:r>
                    </a:p>
                  </a:txBody>
                  <a:tcPr marL="36000" marR="36000" marT="0" marB="0" anchor="ctr"/>
                </a:tc>
                <a:tc>
                  <a:txBody>
                    <a:bodyPr/>
                    <a:lstStyle/>
                    <a:p>
                      <a:pPr algn="ctr"/>
                      <a:r>
                        <a:rPr lang="de-DE" sz="700" dirty="0"/>
                        <a:t>204 vs. 213</a:t>
                      </a:r>
                    </a:p>
                  </a:txBody>
                  <a:tcPr marL="36000" marR="36000" marT="0" marB="0" anchor="ctr"/>
                </a:tc>
                <a:tc>
                  <a:txBody>
                    <a:bodyPr/>
                    <a:lstStyle/>
                    <a:p>
                      <a:pPr algn="ctr"/>
                      <a:r>
                        <a:rPr lang="de-DE" sz="700" dirty="0"/>
                        <a:t>1,05 (0,59; 1,87)</a:t>
                      </a:r>
                    </a:p>
                  </a:txBody>
                  <a:tcPr marL="36000" marR="36000" marT="0" marB="0" anchor="ctr"/>
                </a:tc>
                <a:extLst>
                  <a:ext uri="{0D108BD9-81ED-4DB2-BD59-A6C34878D82A}">
                    <a16:rowId xmlns:a16="http://schemas.microsoft.com/office/drawing/2014/main" val="142148081"/>
                  </a:ext>
                </a:extLst>
              </a:tr>
            </a:tbl>
          </a:graphicData>
        </a:graphic>
      </p:graphicFrame>
      <p:sp>
        <p:nvSpPr>
          <p:cNvPr id="147" name="Inhaltsplatzhalter 2">
            <a:extLst>
              <a:ext uri="{FF2B5EF4-FFF2-40B4-BE49-F238E27FC236}">
                <a16:creationId xmlns:a16="http://schemas.microsoft.com/office/drawing/2014/main" id="{A6755EBA-89F8-4700-98E4-3A1ADE76EE74}"/>
              </a:ext>
            </a:extLst>
          </p:cNvPr>
          <p:cNvSpPr>
            <a:spLocks noGrp="1"/>
          </p:cNvSpPr>
          <p:nvPr>
            <p:ph idx="1"/>
          </p:nvPr>
        </p:nvSpPr>
        <p:spPr>
          <a:xfrm>
            <a:off x="436134" y="4303452"/>
            <a:ext cx="3741720" cy="412376"/>
          </a:xfrm>
          <a:solidFill>
            <a:srgbClr val="E7E9EC"/>
          </a:solidFill>
        </p:spPr>
        <p:txBody>
          <a:bodyPr lIns="36000" tIns="36000" rIns="36000" bIns="36000"/>
          <a:lstStyle/>
          <a:p>
            <a:pPr marL="92075" indent="-92075">
              <a:spcBef>
                <a:spcPts val="0"/>
              </a:spcBef>
            </a:pPr>
            <a:r>
              <a:rPr lang="de-DE" sz="800" dirty="0">
                <a:solidFill>
                  <a:srgbClr val="003865"/>
                </a:solidFill>
              </a:rPr>
              <a:t>Der Biomarker-Impact im </a:t>
            </a:r>
            <a:r>
              <a:rPr lang="de-DE" sz="800" dirty="0" err="1">
                <a:solidFill>
                  <a:srgbClr val="003865"/>
                </a:solidFill>
              </a:rPr>
              <a:t>Trastuzumab</a:t>
            </a:r>
            <a:r>
              <a:rPr lang="de-DE" sz="800" dirty="0">
                <a:solidFill>
                  <a:srgbClr val="003865"/>
                </a:solidFill>
              </a:rPr>
              <a:t>-Arm blieb nach Bereinigung für andere Faktoren in der multivariaten Analyse bestehen.</a:t>
            </a:r>
          </a:p>
          <a:p>
            <a:pPr marL="92075" indent="-92075">
              <a:spcBef>
                <a:spcPts val="0"/>
              </a:spcBef>
            </a:pPr>
            <a:r>
              <a:rPr lang="de-DE" sz="800" dirty="0">
                <a:solidFill>
                  <a:srgbClr val="003865"/>
                </a:solidFill>
              </a:rPr>
              <a:t>Ähnliche Trends wurden in den Checkpoint-Inhibitor-Subgruppen beobachtet. </a:t>
            </a:r>
            <a:endParaRPr lang="de-DE" sz="800" dirty="0"/>
          </a:p>
        </p:txBody>
      </p:sp>
      <p:pic>
        <p:nvPicPr>
          <p:cNvPr id="12" name="Picture 2">
            <a:extLst>
              <a:ext uri="{FF2B5EF4-FFF2-40B4-BE49-F238E27FC236}">
                <a16:creationId xmlns:a16="http://schemas.microsoft.com/office/drawing/2014/main" id="{1ECD3F32-8065-47C8-AAD9-1E7486E3CA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957" t="19141" r="9938" b="34618"/>
          <a:stretch/>
        </p:blipFill>
        <p:spPr bwMode="auto">
          <a:xfrm>
            <a:off x="4893834" y="1210809"/>
            <a:ext cx="2909046" cy="243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a:extLst>
              <a:ext uri="{FF2B5EF4-FFF2-40B4-BE49-F238E27FC236}">
                <a16:creationId xmlns:a16="http://schemas.microsoft.com/office/drawing/2014/main" id="{BC8FAB44-A4E6-4284-82F2-197618363A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50" t="23358" r="58191" b="34380"/>
          <a:stretch/>
        </p:blipFill>
        <p:spPr bwMode="auto">
          <a:xfrm>
            <a:off x="336025" y="1403713"/>
            <a:ext cx="3061572" cy="2263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 name="Untertitel 4">
            <a:extLst>
              <a:ext uri="{FF2B5EF4-FFF2-40B4-BE49-F238E27FC236}">
                <a16:creationId xmlns:a16="http://schemas.microsoft.com/office/drawing/2014/main" id="{54BC85F9-9271-46DB-93C8-1313C5D98B2D}"/>
              </a:ext>
            </a:extLst>
          </p:cNvPr>
          <p:cNvSpPr txBox="1">
            <a:spLocks/>
          </p:cNvSpPr>
          <p:nvPr/>
        </p:nvSpPr>
        <p:spPr>
          <a:xfrm>
            <a:off x="1260475" y="1259713"/>
            <a:ext cx="1614983" cy="189173"/>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050" dirty="0">
                <a:solidFill>
                  <a:schemeClr val="tx1"/>
                </a:solidFill>
              </a:rPr>
              <a:t>PD-L1-Genexpression</a:t>
            </a:r>
          </a:p>
        </p:txBody>
      </p:sp>
      <p:graphicFrame>
        <p:nvGraphicFramePr>
          <p:cNvPr id="15" name="Tabelle 14">
            <a:extLst>
              <a:ext uri="{FF2B5EF4-FFF2-40B4-BE49-F238E27FC236}">
                <a16:creationId xmlns:a16="http://schemas.microsoft.com/office/drawing/2014/main" id="{51EF2ACC-9543-448F-AC30-CCA93D0019A7}"/>
              </a:ext>
            </a:extLst>
          </p:cNvPr>
          <p:cNvGraphicFramePr>
            <a:graphicFrameLocks noGrp="1"/>
          </p:cNvGraphicFramePr>
          <p:nvPr/>
        </p:nvGraphicFramePr>
        <p:xfrm>
          <a:off x="4973320" y="3676394"/>
          <a:ext cx="3006363" cy="495192"/>
        </p:xfrm>
        <a:graphic>
          <a:graphicData uri="http://schemas.openxmlformats.org/drawingml/2006/table">
            <a:tbl>
              <a:tblPr firstRow="1" bandRow="1">
                <a:tableStyleId>{5C22544A-7EE6-4342-B048-85BDC9FD1C3A}</a:tableStyleId>
              </a:tblPr>
              <a:tblGrid>
                <a:gridCol w="580000">
                  <a:extLst>
                    <a:ext uri="{9D8B030D-6E8A-4147-A177-3AD203B41FA5}">
                      <a16:colId xmlns:a16="http://schemas.microsoft.com/office/drawing/2014/main" val="3959089739"/>
                    </a:ext>
                  </a:extLst>
                </a:gridCol>
                <a:gridCol w="616512">
                  <a:extLst>
                    <a:ext uri="{9D8B030D-6E8A-4147-A177-3AD203B41FA5}">
                      <a16:colId xmlns:a16="http://schemas.microsoft.com/office/drawing/2014/main" val="4158640721"/>
                    </a:ext>
                  </a:extLst>
                </a:gridCol>
                <a:gridCol w="449825">
                  <a:extLst>
                    <a:ext uri="{9D8B030D-6E8A-4147-A177-3AD203B41FA5}">
                      <a16:colId xmlns:a16="http://schemas.microsoft.com/office/drawing/2014/main" val="770878395"/>
                    </a:ext>
                  </a:extLst>
                </a:gridCol>
                <a:gridCol w="606988">
                  <a:extLst>
                    <a:ext uri="{9D8B030D-6E8A-4147-A177-3AD203B41FA5}">
                      <a16:colId xmlns:a16="http://schemas.microsoft.com/office/drawing/2014/main" val="2628707515"/>
                    </a:ext>
                  </a:extLst>
                </a:gridCol>
                <a:gridCol w="753038">
                  <a:extLst>
                    <a:ext uri="{9D8B030D-6E8A-4147-A177-3AD203B41FA5}">
                      <a16:colId xmlns:a16="http://schemas.microsoft.com/office/drawing/2014/main" val="1420223936"/>
                    </a:ext>
                  </a:extLst>
                </a:gridCol>
              </a:tblGrid>
              <a:tr h="264864">
                <a:tc>
                  <a:txBody>
                    <a:bodyPr/>
                    <a:lstStyle/>
                    <a:p>
                      <a:r>
                        <a:rPr lang="de-DE" sz="700" dirty="0"/>
                        <a:t>Effekt</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700" dirty="0"/>
                        <a:t>Behandlung</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700" dirty="0"/>
                        <a:t>Gesamt </a:t>
                      </a:r>
                    </a:p>
                    <a:p>
                      <a:pPr algn="ctr"/>
                      <a:r>
                        <a:rPr lang="de-DE" sz="700" dirty="0"/>
                        <a:t>N </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700" dirty="0"/>
                        <a:t>Subgruppe</a:t>
                      </a:r>
                    </a:p>
                    <a:p>
                      <a:pPr algn="ctr"/>
                      <a:r>
                        <a:rPr lang="de-DE" sz="700" dirty="0"/>
                        <a:t>N</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700" dirty="0"/>
                        <a:t>HR </a:t>
                      </a:r>
                    </a:p>
                    <a:p>
                      <a:pPr algn="ctr"/>
                      <a:r>
                        <a:rPr lang="de-DE" sz="700" dirty="0"/>
                        <a:t>(95% KI)</a:t>
                      </a:r>
                    </a:p>
                  </a:txBody>
                  <a:tcPr marL="36000" marR="36000" marT="0" marB="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15164">
                <a:tc rowSpan="2">
                  <a:txBody>
                    <a:bodyPr/>
                    <a:lstStyle/>
                    <a:p>
                      <a:r>
                        <a:rPr lang="de-DE" sz="700" dirty="0">
                          <a:solidFill>
                            <a:schemeClr val="tx1"/>
                          </a:solidFill>
                        </a:rPr>
                        <a:t>High vs. </a:t>
                      </a:r>
                      <a:r>
                        <a:rPr lang="de-DE" sz="700" dirty="0" err="1">
                          <a:solidFill>
                            <a:schemeClr val="tx1"/>
                          </a:solidFill>
                        </a:rPr>
                        <a:t>low</a:t>
                      </a:r>
                      <a:endParaRPr lang="de-DE" sz="700" dirty="0">
                        <a:solidFill>
                          <a:schemeClr val="tx1"/>
                        </a:solidFill>
                      </a:endParaRPr>
                    </a:p>
                  </a:txBody>
                  <a:tcPr marL="36000" marR="36000" marT="0" marB="0" anchor="ctr">
                    <a:lnT w="28575" cap="flat" cmpd="sng" algn="ctr">
                      <a:solidFill>
                        <a:schemeClr val="bg1"/>
                      </a:solidFill>
                      <a:prstDash val="solid"/>
                      <a:round/>
                      <a:headEnd type="none" w="med" len="med"/>
                      <a:tailEnd type="none" w="med" len="med"/>
                    </a:lnT>
                    <a:solidFill>
                      <a:srgbClr val="CBD0D6"/>
                    </a:solidFill>
                  </a:tcPr>
                </a:tc>
                <a:tc>
                  <a:txBody>
                    <a:bodyPr/>
                    <a:lstStyle/>
                    <a:p>
                      <a:pPr algn="ctr"/>
                      <a:r>
                        <a:rPr lang="de-DE" sz="700" dirty="0" err="1">
                          <a:solidFill>
                            <a:schemeClr val="bg1"/>
                          </a:solidFill>
                        </a:rPr>
                        <a:t>Trastuzumab</a:t>
                      </a:r>
                      <a:endParaRPr lang="de-DE" sz="700" dirty="0">
                        <a:solidFill>
                          <a:schemeClr val="bg1"/>
                        </a:solidFill>
                      </a:endParaRPr>
                    </a:p>
                  </a:txBody>
                  <a:tcPr marL="36000" marR="36000" marT="0" marB="0" anchor="ctr">
                    <a:lnT w="28575" cap="flat" cmpd="sng" algn="ctr">
                      <a:solidFill>
                        <a:schemeClr val="bg1"/>
                      </a:solidFill>
                      <a:prstDash val="solid"/>
                      <a:round/>
                      <a:headEnd type="none" w="med" len="med"/>
                      <a:tailEnd type="none" w="med" len="med"/>
                    </a:lnT>
                    <a:solidFill>
                      <a:srgbClr val="FF9934"/>
                    </a:solidFill>
                  </a:tcPr>
                </a:tc>
                <a:tc>
                  <a:txBody>
                    <a:bodyPr/>
                    <a:lstStyle/>
                    <a:p>
                      <a:pPr algn="ctr"/>
                      <a:r>
                        <a:rPr lang="de-DE" sz="700" dirty="0"/>
                        <a:t>397</a:t>
                      </a:r>
                    </a:p>
                  </a:txBody>
                  <a:tcPr marL="36000" marR="36000" marT="0" marB="0" anchor="ctr">
                    <a:lnT w="28575" cap="flat" cmpd="sng" algn="ctr">
                      <a:solidFill>
                        <a:schemeClr val="bg1"/>
                      </a:solidFill>
                      <a:prstDash val="solid"/>
                      <a:round/>
                      <a:headEnd type="none" w="med" len="med"/>
                      <a:tailEnd type="none" w="med" len="med"/>
                    </a:lnT>
                  </a:tcPr>
                </a:tc>
                <a:tc>
                  <a:txBody>
                    <a:bodyPr/>
                    <a:lstStyle/>
                    <a:p>
                      <a:pPr algn="ctr"/>
                      <a:r>
                        <a:rPr lang="de-DE" sz="700" dirty="0"/>
                        <a:t>190 vs. 207</a:t>
                      </a:r>
                    </a:p>
                  </a:txBody>
                  <a:tcPr marL="36000" marR="36000" marT="0" marB="0" anchor="ctr">
                    <a:lnT w="28575" cap="flat" cmpd="sng" algn="ctr">
                      <a:solidFill>
                        <a:schemeClr val="bg1"/>
                      </a:solidFill>
                      <a:prstDash val="solid"/>
                      <a:round/>
                      <a:headEnd type="none" w="med" len="med"/>
                      <a:tailEnd type="none" w="med" len="med"/>
                    </a:lnT>
                  </a:tcPr>
                </a:tc>
                <a:tc>
                  <a:txBody>
                    <a:bodyPr/>
                    <a:lstStyle/>
                    <a:p>
                      <a:pPr algn="ctr"/>
                      <a:r>
                        <a:rPr lang="de-DE" sz="700" dirty="0"/>
                        <a:t>0,99 (0,67; 1,48)</a:t>
                      </a:r>
                    </a:p>
                  </a:txBody>
                  <a:tcPr marL="36000" marR="36000" marT="0" marB="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15164">
                <a:tc vMerge="1">
                  <a:txBody>
                    <a:bodyPr/>
                    <a:lstStyle/>
                    <a:p>
                      <a:endParaRPr lang="de-DE" sz="800" dirty="0">
                        <a:solidFill>
                          <a:schemeClr val="bg1"/>
                        </a:solidFill>
                      </a:endParaRPr>
                    </a:p>
                  </a:txBody>
                  <a:tcPr anchor="ctr">
                    <a:solidFill>
                      <a:srgbClr val="CBD0D6"/>
                    </a:solidFill>
                  </a:tcPr>
                </a:tc>
                <a:tc>
                  <a:txBody>
                    <a:bodyPr/>
                    <a:lstStyle/>
                    <a:p>
                      <a:pPr algn="ctr"/>
                      <a:r>
                        <a:rPr lang="de-DE" sz="700" dirty="0">
                          <a:solidFill>
                            <a:schemeClr val="bg1"/>
                          </a:solidFill>
                        </a:rPr>
                        <a:t>T-DM1</a:t>
                      </a:r>
                    </a:p>
                  </a:txBody>
                  <a:tcPr marL="36000" marR="36000" marT="0" marB="0" anchor="ctr">
                    <a:solidFill>
                      <a:srgbClr val="367ADD"/>
                    </a:solidFill>
                  </a:tcPr>
                </a:tc>
                <a:tc>
                  <a:txBody>
                    <a:bodyPr/>
                    <a:lstStyle/>
                    <a:p>
                      <a:pPr algn="ctr"/>
                      <a:r>
                        <a:rPr lang="de-DE" sz="700" dirty="0"/>
                        <a:t>417</a:t>
                      </a:r>
                    </a:p>
                  </a:txBody>
                  <a:tcPr marL="36000" marR="36000" marT="0" marB="0" anchor="ctr"/>
                </a:tc>
                <a:tc>
                  <a:txBody>
                    <a:bodyPr/>
                    <a:lstStyle/>
                    <a:p>
                      <a:pPr algn="ctr"/>
                      <a:r>
                        <a:rPr lang="de-DE" sz="700" dirty="0"/>
                        <a:t>216 vs. 201</a:t>
                      </a:r>
                    </a:p>
                  </a:txBody>
                  <a:tcPr marL="36000" marR="36000" marT="0" marB="0" anchor="ctr"/>
                </a:tc>
                <a:tc>
                  <a:txBody>
                    <a:bodyPr/>
                    <a:lstStyle/>
                    <a:p>
                      <a:pPr algn="ctr"/>
                      <a:r>
                        <a:rPr lang="de-DE" sz="700" dirty="0"/>
                        <a:t>1,29 (0,72; 2,31)</a:t>
                      </a:r>
                    </a:p>
                  </a:txBody>
                  <a:tcPr marL="36000" marR="36000" marT="0" marB="0" anchor="ctr"/>
                </a:tc>
                <a:extLst>
                  <a:ext uri="{0D108BD9-81ED-4DB2-BD59-A6C34878D82A}">
                    <a16:rowId xmlns:a16="http://schemas.microsoft.com/office/drawing/2014/main" val="142148081"/>
                  </a:ext>
                </a:extLst>
              </a:tr>
            </a:tbl>
          </a:graphicData>
        </a:graphic>
      </p:graphicFrame>
      <p:sp>
        <p:nvSpPr>
          <p:cNvPr id="16" name="Inhaltsplatzhalter 2">
            <a:extLst>
              <a:ext uri="{FF2B5EF4-FFF2-40B4-BE49-F238E27FC236}">
                <a16:creationId xmlns:a16="http://schemas.microsoft.com/office/drawing/2014/main" id="{426D903D-2593-4FD2-95BE-82C34EBFE788}"/>
              </a:ext>
            </a:extLst>
          </p:cNvPr>
          <p:cNvSpPr txBox="1">
            <a:spLocks/>
          </p:cNvSpPr>
          <p:nvPr/>
        </p:nvSpPr>
        <p:spPr>
          <a:xfrm>
            <a:off x="4977654" y="4303452"/>
            <a:ext cx="3741720" cy="412376"/>
          </a:xfrm>
          <a:prstGeom prst="rect">
            <a:avLst/>
          </a:prstGeom>
          <a:solidFill>
            <a:srgbClr val="E7E9EC"/>
          </a:solidFill>
        </p:spPr>
        <p:txBody>
          <a:bodyPr vert="horz" lIns="36000" tIns="36000" rIns="36000" bIns="36000" rtlCol="0" anchor="ctr" anchorCtr="0">
            <a:noAutofit/>
          </a:bodyPr>
          <a:lstStyle>
            <a:lvl1pPr marL="228600" indent="-228600" algn="l" defTabSz="457200" rtl="0" eaLnBrk="1" latinLnBrk="0" hangingPunct="1">
              <a:spcBef>
                <a:spcPts val="600"/>
              </a:spcBef>
              <a:buClr>
                <a:srgbClr val="197812"/>
              </a:buClr>
              <a:buFont typeface="Arial"/>
              <a:buChar char="•"/>
              <a:defRPr sz="1400" b="0" kern="1200">
                <a:solidFill>
                  <a:schemeClr val="tx1"/>
                </a:solidFill>
                <a:latin typeface="+mn-lt"/>
                <a:ea typeface="+mn-ea"/>
                <a:cs typeface="Open Sans"/>
              </a:defRPr>
            </a:lvl1pPr>
            <a:lvl2pPr marL="685800" indent="-228600" algn="l" defTabSz="457200" rtl="0" eaLnBrk="1" latinLnBrk="0" hangingPunct="1">
              <a:spcBef>
                <a:spcPts val="600"/>
              </a:spcBef>
              <a:buClr>
                <a:srgbClr val="197812"/>
              </a:buClr>
              <a:buFont typeface="Arial"/>
              <a:buChar char="–"/>
              <a:defRPr sz="1200" kern="1200">
                <a:solidFill>
                  <a:schemeClr val="tx1"/>
                </a:solidFill>
                <a:latin typeface="+mn-lt"/>
                <a:ea typeface="+mn-ea"/>
                <a:cs typeface="Open Sans Light"/>
              </a:defRPr>
            </a:lvl2pPr>
            <a:lvl3pPr marL="1051560" indent="-137160" algn="l" defTabSz="457200" rtl="0" eaLnBrk="1" latinLnBrk="0" hangingPunct="1">
              <a:spcBef>
                <a:spcPts val="600"/>
              </a:spcBef>
              <a:buClr>
                <a:srgbClr val="197812"/>
              </a:buClr>
              <a:buFont typeface="Arial"/>
              <a:buChar char="•"/>
              <a:defRPr sz="1000" kern="1200">
                <a:solidFill>
                  <a:schemeClr val="tx1"/>
                </a:solidFill>
                <a:latin typeface="+mn-lt"/>
                <a:ea typeface="+mn-ea"/>
                <a:cs typeface="Open Sans Light"/>
              </a:defRPr>
            </a:lvl3pPr>
            <a:lvl4pPr marL="1508760" indent="-137160" algn="l" defTabSz="457200" rtl="0" eaLnBrk="1" latinLnBrk="0" hangingPunct="1">
              <a:spcBef>
                <a:spcPts val="600"/>
              </a:spcBef>
              <a:buClr>
                <a:schemeClr val="accent2"/>
              </a:buClr>
              <a:buFont typeface="Arial"/>
              <a:buChar char="–"/>
              <a:defRPr sz="1100" kern="1200">
                <a:solidFill>
                  <a:schemeClr val="tx1"/>
                </a:solidFill>
                <a:latin typeface="+mn-lt"/>
                <a:ea typeface="+mn-ea"/>
                <a:cs typeface="Open Sans Light"/>
              </a:defRPr>
            </a:lvl4pPr>
            <a:lvl5pPr marL="1965960" indent="-137160" algn="l" defTabSz="457200" rtl="0" eaLnBrk="1" latinLnBrk="0" hangingPunct="1">
              <a:spcBef>
                <a:spcPts val="600"/>
              </a:spcBef>
              <a:buClr>
                <a:schemeClr val="accent2"/>
              </a:buClr>
              <a:buFont typeface="Arial"/>
              <a:buChar char="»"/>
              <a:defRPr sz="1100" kern="1200">
                <a:solidFill>
                  <a:schemeClr val="tx1"/>
                </a:solidFill>
                <a:latin typeface="+mn-l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2075" indent="-92075">
              <a:spcBef>
                <a:spcPts val="0"/>
              </a:spcBef>
            </a:pPr>
            <a:r>
              <a:rPr lang="de-DE" sz="800" dirty="0">
                <a:solidFill>
                  <a:srgbClr val="003865"/>
                </a:solidFill>
              </a:rPr>
              <a:t>Es wurde für die übrigen Immunmarker/Signaturen kein eindeutiger Biomarker-Impact in einem der Behandlungsarme beobachtet.</a:t>
            </a:r>
            <a:endParaRPr lang="de-DE" sz="800" dirty="0"/>
          </a:p>
        </p:txBody>
      </p:sp>
      <p:sp>
        <p:nvSpPr>
          <p:cNvPr id="17" name="Untertitel 4">
            <a:extLst>
              <a:ext uri="{FF2B5EF4-FFF2-40B4-BE49-F238E27FC236}">
                <a16:creationId xmlns:a16="http://schemas.microsoft.com/office/drawing/2014/main" id="{E4CC9A5A-14B3-463C-BE30-3E30C5FDA70B}"/>
              </a:ext>
            </a:extLst>
          </p:cNvPr>
          <p:cNvSpPr txBox="1">
            <a:spLocks/>
          </p:cNvSpPr>
          <p:nvPr/>
        </p:nvSpPr>
        <p:spPr>
          <a:xfrm>
            <a:off x="5608628" y="1250267"/>
            <a:ext cx="1960572" cy="207065"/>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050" dirty="0" err="1">
                <a:solidFill>
                  <a:schemeClr val="tx1"/>
                </a:solidFill>
              </a:rPr>
              <a:t>Teff</a:t>
            </a:r>
            <a:r>
              <a:rPr lang="de-DE" sz="1050" dirty="0">
                <a:solidFill>
                  <a:schemeClr val="tx1"/>
                </a:solidFill>
              </a:rPr>
              <a:t>-Gensignatur                    </a:t>
            </a:r>
          </a:p>
        </p:txBody>
      </p:sp>
      <p:grpSp>
        <p:nvGrpSpPr>
          <p:cNvPr id="3" name="Gruppieren 2">
            <a:extLst>
              <a:ext uri="{FF2B5EF4-FFF2-40B4-BE49-F238E27FC236}">
                <a16:creationId xmlns:a16="http://schemas.microsoft.com/office/drawing/2014/main" id="{06B97A1A-A362-413A-B10F-5911184E3947}"/>
              </a:ext>
            </a:extLst>
          </p:cNvPr>
          <p:cNvGrpSpPr/>
          <p:nvPr/>
        </p:nvGrpSpPr>
        <p:grpSpPr>
          <a:xfrm>
            <a:off x="419818" y="1228909"/>
            <a:ext cx="469042" cy="2307803"/>
            <a:chOff x="419818" y="1228909"/>
            <a:chExt cx="469042" cy="2307803"/>
          </a:xfrm>
        </p:grpSpPr>
        <p:grpSp>
          <p:nvGrpSpPr>
            <p:cNvPr id="19" name="Gruppieren 18">
              <a:extLst>
                <a:ext uri="{FF2B5EF4-FFF2-40B4-BE49-F238E27FC236}">
                  <a16:creationId xmlns:a16="http://schemas.microsoft.com/office/drawing/2014/main" id="{7E1D5766-F8A9-4AE3-B5C6-28F7EA55C2FB}"/>
                </a:ext>
              </a:extLst>
            </p:cNvPr>
            <p:cNvGrpSpPr/>
            <p:nvPr/>
          </p:nvGrpSpPr>
          <p:grpSpPr>
            <a:xfrm>
              <a:off x="632373" y="1412882"/>
              <a:ext cx="256487" cy="1876418"/>
              <a:chOff x="5667807" y="1530084"/>
              <a:chExt cx="256487" cy="2243361"/>
            </a:xfrm>
          </p:grpSpPr>
          <p:sp>
            <p:nvSpPr>
              <p:cNvPr id="20" name="TextBox 181">
                <a:extLst>
                  <a:ext uri="{FF2B5EF4-FFF2-40B4-BE49-F238E27FC236}">
                    <a16:creationId xmlns:a16="http://schemas.microsoft.com/office/drawing/2014/main" id="{DD2989EB-4A4A-432E-86D0-6BE53B738D6B}"/>
                  </a:ext>
                </a:extLst>
              </p:cNvPr>
              <p:cNvSpPr txBox="1"/>
              <p:nvPr/>
            </p:nvSpPr>
            <p:spPr>
              <a:xfrm>
                <a:off x="5667813" y="2060688"/>
                <a:ext cx="256481" cy="120944"/>
              </a:xfrm>
              <a:prstGeom prst="rect">
                <a:avLst/>
              </a:prstGeom>
              <a:solidFill>
                <a:schemeClr val="bg1"/>
              </a:solidFill>
            </p:spPr>
            <p:txBody>
              <a:bodyPr wrap="none" lIns="0" tIns="0" rIns="0" bIns="0" rtlCol="0">
                <a:spAutoFit/>
              </a:bodyPr>
              <a:lstStyle/>
              <a:p>
                <a:pPr algn="r"/>
                <a:r>
                  <a:rPr lang="de-DE" sz="900" dirty="0"/>
                  <a:t>0,75 </a:t>
                </a:r>
              </a:p>
            </p:txBody>
          </p:sp>
          <p:sp>
            <p:nvSpPr>
              <p:cNvPr id="21" name="TextBox 182">
                <a:extLst>
                  <a:ext uri="{FF2B5EF4-FFF2-40B4-BE49-F238E27FC236}">
                    <a16:creationId xmlns:a16="http://schemas.microsoft.com/office/drawing/2014/main" id="{FDA88B50-B06A-43E6-AB7E-276041BDBF70}"/>
                  </a:ext>
                </a:extLst>
              </p:cNvPr>
              <p:cNvSpPr txBox="1"/>
              <p:nvPr/>
            </p:nvSpPr>
            <p:spPr>
              <a:xfrm>
                <a:off x="5667813" y="2591292"/>
                <a:ext cx="256481" cy="120944"/>
              </a:xfrm>
              <a:prstGeom prst="rect">
                <a:avLst/>
              </a:prstGeom>
              <a:solidFill>
                <a:schemeClr val="bg1"/>
              </a:solidFill>
            </p:spPr>
            <p:txBody>
              <a:bodyPr wrap="none" lIns="0" tIns="0" rIns="0" bIns="0" rtlCol="0">
                <a:spAutoFit/>
              </a:bodyPr>
              <a:lstStyle/>
              <a:p>
                <a:pPr algn="r"/>
                <a:r>
                  <a:rPr lang="de-DE" sz="900" dirty="0"/>
                  <a:t>0,50 </a:t>
                </a:r>
              </a:p>
            </p:txBody>
          </p:sp>
          <p:sp>
            <p:nvSpPr>
              <p:cNvPr id="22" name="TextBox 184">
                <a:extLst>
                  <a:ext uri="{FF2B5EF4-FFF2-40B4-BE49-F238E27FC236}">
                    <a16:creationId xmlns:a16="http://schemas.microsoft.com/office/drawing/2014/main" id="{DB7E8FAD-1EB9-446B-9BE8-ED11A4ACC9A9}"/>
                  </a:ext>
                </a:extLst>
              </p:cNvPr>
              <p:cNvSpPr txBox="1"/>
              <p:nvPr/>
            </p:nvSpPr>
            <p:spPr>
              <a:xfrm>
                <a:off x="5667813" y="3121896"/>
                <a:ext cx="256481" cy="120944"/>
              </a:xfrm>
              <a:prstGeom prst="rect">
                <a:avLst/>
              </a:prstGeom>
              <a:solidFill>
                <a:schemeClr val="bg1"/>
              </a:solidFill>
            </p:spPr>
            <p:txBody>
              <a:bodyPr wrap="none" lIns="0" tIns="0" rIns="0" bIns="0" rtlCol="0">
                <a:spAutoFit/>
              </a:bodyPr>
              <a:lstStyle/>
              <a:p>
                <a:pPr algn="r"/>
                <a:r>
                  <a:rPr lang="de-DE" sz="900" dirty="0"/>
                  <a:t>0,25 </a:t>
                </a:r>
              </a:p>
            </p:txBody>
          </p:sp>
          <p:sp>
            <p:nvSpPr>
              <p:cNvPr id="23" name="TextBox 185">
                <a:extLst>
                  <a:ext uri="{FF2B5EF4-FFF2-40B4-BE49-F238E27FC236}">
                    <a16:creationId xmlns:a16="http://schemas.microsoft.com/office/drawing/2014/main" id="{82A51637-78AB-489D-A1F8-92F116524B0F}"/>
                  </a:ext>
                </a:extLst>
              </p:cNvPr>
              <p:cNvSpPr txBox="1"/>
              <p:nvPr/>
            </p:nvSpPr>
            <p:spPr>
              <a:xfrm>
                <a:off x="5667813" y="3652501"/>
                <a:ext cx="256481" cy="120944"/>
              </a:xfrm>
              <a:prstGeom prst="rect">
                <a:avLst/>
              </a:prstGeom>
              <a:solidFill>
                <a:schemeClr val="bg1"/>
              </a:solidFill>
            </p:spPr>
            <p:txBody>
              <a:bodyPr wrap="none" lIns="0" tIns="0" rIns="0" bIns="0" rtlCol="0">
                <a:spAutoFit/>
              </a:bodyPr>
              <a:lstStyle/>
              <a:p>
                <a:pPr algn="r"/>
                <a:r>
                  <a:rPr lang="de-DE" sz="900" dirty="0"/>
                  <a:t>0,00 </a:t>
                </a:r>
              </a:p>
            </p:txBody>
          </p:sp>
          <p:sp>
            <p:nvSpPr>
              <p:cNvPr id="24" name="TextBox 181">
                <a:extLst>
                  <a:ext uri="{FF2B5EF4-FFF2-40B4-BE49-F238E27FC236}">
                    <a16:creationId xmlns:a16="http://schemas.microsoft.com/office/drawing/2014/main" id="{321253C7-42A8-441E-BD82-0F8F681AF9AD}"/>
                  </a:ext>
                </a:extLst>
              </p:cNvPr>
              <p:cNvSpPr txBox="1"/>
              <p:nvPr/>
            </p:nvSpPr>
            <p:spPr>
              <a:xfrm>
                <a:off x="5667807" y="1530084"/>
                <a:ext cx="256481" cy="120944"/>
              </a:xfrm>
              <a:prstGeom prst="rect">
                <a:avLst/>
              </a:prstGeom>
              <a:solidFill>
                <a:schemeClr val="bg1"/>
              </a:solidFill>
            </p:spPr>
            <p:txBody>
              <a:bodyPr wrap="none" lIns="0" tIns="0" rIns="0" bIns="0" rtlCol="0">
                <a:spAutoFit/>
              </a:bodyPr>
              <a:lstStyle/>
              <a:p>
                <a:pPr algn="r"/>
                <a:r>
                  <a:rPr lang="de-DE" sz="900" dirty="0"/>
                  <a:t>1,00 </a:t>
                </a:r>
              </a:p>
            </p:txBody>
          </p:sp>
        </p:grpSp>
        <p:sp>
          <p:nvSpPr>
            <p:cNvPr id="25" name="TextBox 186">
              <a:extLst>
                <a:ext uri="{FF2B5EF4-FFF2-40B4-BE49-F238E27FC236}">
                  <a16:creationId xmlns:a16="http://schemas.microsoft.com/office/drawing/2014/main" id="{30A4415C-FAE8-4FA5-870E-7323DD375D99}"/>
                </a:ext>
              </a:extLst>
            </p:cNvPr>
            <p:cNvSpPr txBox="1"/>
            <p:nvPr/>
          </p:nvSpPr>
          <p:spPr>
            <a:xfrm rot="16200000">
              <a:off x="-657140" y="2305867"/>
              <a:ext cx="2307803" cy="153888"/>
            </a:xfrm>
            <a:prstGeom prst="rect">
              <a:avLst/>
            </a:prstGeom>
            <a:solidFill>
              <a:schemeClr val="bg1"/>
            </a:solidFill>
          </p:spPr>
          <p:txBody>
            <a:bodyPr wrap="square" lIns="0" tIns="0" rIns="0" bIns="0" rtlCol="0">
              <a:spAutoFit/>
            </a:bodyPr>
            <a:lstStyle/>
            <a:p>
              <a:pPr algn="ctr"/>
              <a:r>
                <a:rPr lang="de-DE" sz="1000" dirty="0"/>
                <a:t>Anteil Patienten ohne IDFS-Ereignis</a:t>
              </a:r>
            </a:p>
          </p:txBody>
        </p:sp>
      </p:grpSp>
      <p:sp>
        <p:nvSpPr>
          <p:cNvPr id="27" name="Textfeld 26">
            <a:extLst>
              <a:ext uri="{FF2B5EF4-FFF2-40B4-BE49-F238E27FC236}">
                <a16:creationId xmlns:a16="http://schemas.microsoft.com/office/drawing/2014/main" id="{CDDDBEC0-6F44-4E1B-A726-07C779236903}"/>
              </a:ext>
            </a:extLst>
          </p:cNvPr>
          <p:cNvSpPr txBox="1"/>
          <p:nvPr/>
        </p:nvSpPr>
        <p:spPr>
          <a:xfrm>
            <a:off x="1364228" y="3500109"/>
            <a:ext cx="1410964" cy="153888"/>
          </a:xfrm>
          <a:prstGeom prst="rect">
            <a:avLst/>
          </a:prstGeom>
          <a:solidFill>
            <a:schemeClr val="bg1"/>
          </a:solidFill>
        </p:spPr>
        <p:txBody>
          <a:bodyPr wrap="none" tIns="0" bIns="0" rtlCol="0">
            <a:spAutoFit/>
          </a:bodyPr>
          <a:lstStyle/>
          <a:p>
            <a:r>
              <a:rPr lang="de-DE" sz="1000" dirty="0"/>
              <a:t>   IDFS (Monate)        </a:t>
            </a:r>
          </a:p>
        </p:txBody>
      </p:sp>
      <p:grpSp>
        <p:nvGrpSpPr>
          <p:cNvPr id="28" name="Gruppieren 27">
            <a:extLst>
              <a:ext uri="{FF2B5EF4-FFF2-40B4-BE49-F238E27FC236}">
                <a16:creationId xmlns:a16="http://schemas.microsoft.com/office/drawing/2014/main" id="{FF92128E-BD65-4768-81DE-4B8D3C94DD8D}"/>
              </a:ext>
            </a:extLst>
          </p:cNvPr>
          <p:cNvGrpSpPr/>
          <p:nvPr/>
        </p:nvGrpSpPr>
        <p:grpSpPr>
          <a:xfrm>
            <a:off x="4991818" y="1230496"/>
            <a:ext cx="469042" cy="2307803"/>
            <a:chOff x="419818" y="1206681"/>
            <a:chExt cx="469042" cy="2307803"/>
          </a:xfrm>
        </p:grpSpPr>
        <p:grpSp>
          <p:nvGrpSpPr>
            <p:cNvPr id="29" name="Gruppieren 28">
              <a:extLst>
                <a:ext uri="{FF2B5EF4-FFF2-40B4-BE49-F238E27FC236}">
                  <a16:creationId xmlns:a16="http://schemas.microsoft.com/office/drawing/2014/main" id="{492AAD6D-D154-4B03-923A-D21CC95ECC19}"/>
                </a:ext>
              </a:extLst>
            </p:cNvPr>
            <p:cNvGrpSpPr/>
            <p:nvPr/>
          </p:nvGrpSpPr>
          <p:grpSpPr>
            <a:xfrm>
              <a:off x="632373" y="1412882"/>
              <a:ext cx="256487" cy="1876418"/>
              <a:chOff x="5667807" y="1530084"/>
              <a:chExt cx="256487" cy="2243361"/>
            </a:xfrm>
          </p:grpSpPr>
          <p:sp>
            <p:nvSpPr>
              <p:cNvPr id="31" name="TextBox 181">
                <a:extLst>
                  <a:ext uri="{FF2B5EF4-FFF2-40B4-BE49-F238E27FC236}">
                    <a16:creationId xmlns:a16="http://schemas.microsoft.com/office/drawing/2014/main" id="{8C54EFE0-49DC-4D83-AFEC-FC9E1F2C846D}"/>
                  </a:ext>
                </a:extLst>
              </p:cNvPr>
              <p:cNvSpPr txBox="1"/>
              <p:nvPr/>
            </p:nvSpPr>
            <p:spPr>
              <a:xfrm>
                <a:off x="5667813" y="2060688"/>
                <a:ext cx="256481" cy="120944"/>
              </a:xfrm>
              <a:prstGeom prst="rect">
                <a:avLst/>
              </a:prstGeom>
              <a:solidFill>
                <a:schemeClr val="bg1"/>
              </a:solidFill>
            </p:spPr>
            <p:txBody>
              <a:bodyPr wrap="none" lIns="0" tIns="0" rIns="0" bIns="0" rtlCol="0">
                <a:spAutoFit/>
              </a:bodyPr>
              <a:lstStyle/>
              <a:p>
                <a:pPr algn="r"/>
                <a:r>
                  <a:rPr lang="de-DE" sz="900" dirty="0"/>
                  <a:t>0,75 </a:t>
                </a:r>
              </a:p>
            </p:txBody>
          </p:sp>
          <p:sp>
            <p:nvSpPr>
              <p:cNvPr id="32" name="TextBox 182">
                <a:extLst>
                  <a:ext uri="{FF2B5EF4-FFF2-40B4-BE49-F238E27FC236}">
                    <a16:creationId xmlns:a16="http://schemas.microsoft.com/office/drawing/2014/main" id="{CA2DA7BD-84BF-49E4-B045-8D1794B105D4}"/>
                  </a:ext>
                </a:extLst>
              </p:cNvPr>
              <p:cNvSpPr txBox="1"/>
              <p:nvPr/>
            </p:nvSpPr>
            <p:spPr>
              <a:xfrm>
                <a:off x="5667813" y="2591292"/>
                <a:ext cx="256481" cy="120944"/>
              </a:xfrm>
              <a:prstGeom prst="rect">
                <a:avLst/>
              </a:prstGeom>
              <a:solidFill>
                <a:schemeClr val="bg1"/>
              </a:solidFill>
            </p:spPr>
            <p:txBody>
              <a:bodyPr wrap="none" lIns="0" tIns="0" rIns="0" bIns="0" rtlCol="0">
                <a:spAutoFit/>
              </a:bodyPr>
              <a:lstStyle/>
              <a:p>
                <a:pPr algn="r"/>
                <a:r>
                  <a:rPr lang="de-DE" sz="900" dirty="0"/>
                  <a:t>0,50 </a:t>
                </a:r>
              </a:p>
            </p:txBody>
          </p:sp>
          <p:sp>
            <p:nvSpPr>
              <p:cNvPr id="33" name="TextBox 184">
                <a:extLst>
                  <a:ext uri="{FF2B5EF4-FFF2-40B4-BE49-F238E27FC236}">
                    <a16:creationId xmlns:a16="http://schemas.microsoft.com/office/drawing/2014/main" id="{CDC856D6-B6AF-4316-BD14-FB6B006F9BF7}"/>
                  </a:ext>
                </a:extLst>
              </p:cNvPr>
              <p:cNvSpPr txBox="1"/>
              <p:nvPr/>
            </p:nvSpPr>
            <p:spPr>
              <a:xfrm>
                <a:off x="5667813" y="3121896"/>
                <a:ext cx="256481" cy="120944"/>
              </a:xfrm>
              <a:prstGeom prst="rect">
                <a:avLst/>
              </a:prstGeom>
              <a:solidFill>
                <a:schemeClr val="bg1"/>
              </a:solidFill>
            </p:spPr>
            <p:txBody>
              <a:bodyPr wrap="none" lIns="0" tIns="0" rIns="0" bIns="0" rtlCol="0">
                <a:spAutoFit/>
              </a:bodyPr>
              <a:lstStyle/>
              <a:p>
                <a:pPr algn="r"/>
                <a:r>
                  <a:rPr lang="de-DE" sz="900" dirty="0"/>
                  <a:t>0,25 </a:t>
                </a:r>
              </a:p>
            </p:txBody>
          </p:sp>
          <p:sp>
            <p:nvSpPr>
              <p:cNvPr id="34" name="TextBox 185">
                <a:extLst>
                  <a:ext uri="{FF2B5EF4-FFF2-40B4-BE49-F238E27FC236}">
                    <a16:creationId xmlns:a16="http://schemas.microsoft.com/office/drawing/2014/main" id="{F8E69C07-F21F-4ACF-BAA8-E2BEDFAF9158}"/>
                  </a:ext>
                </a:extLst>
              </p:cNvPr>
              <p:cNvSpPr txBox="1"/>
              <p:nvPr/>
            </p:nvSpPr>
            <p:spPr>
              <a:xfrm>
                <a:off x="5667813" y="3652501"/>
                <a:ext cx="256481" cy="120944"/>
              </a:xfrm>
              <a:prstGeom prst="rect">
                <a:avLst/>
              </a:prstGeom>
              <a:solidFill>
                <a:schemeClr val="bg1"/>
              </a:solidFill>
            </p:spPr>
            <p:txBody>
              <a:bodyPr wrap="none" lIns="0" tIns="0" rIns="0" bIns="0" rtlCol="0">
                <a:spAutoFit/>
              </a:bodyPr>
              <a:lstStyle/>
              <a:p>
                <a:pPr algn="r"/>
                <a:r>
                  <a:rPr lang="de-DE" sz="900" dirty="0"/>
                  <a:t>0,00 </a:t>
                </a:r>
              </a:p>
            </p:txBody>
          </p:sp>
          <p:sp>
            <p:nvSpPr>
              <p:cNvPr id="35" name="TextBox 181">
                <a:extLst>
                  <a:ext uri="{FF2B5EF4-FFF2-40B4-BE49-F238E27FC236}">
                    <a16:creationId xmlns:a16="http://schemas.microsoft.com/office/drawing/2014/main" id="{4AFA9E95-7F69-454E-91D6-12075DF17056}"/>
                  </a:ext>
                </a:extLst>
              </p:cNvPr>
              <p:cNvSpPr txBox="1"/>
              <p:nvPr/>
            </p:nvSpPr>
            <p:spPr>
              <a:xfrm>
                <a:off x="5667807" y="1530084"/>
                <a:ext cx="256481" cy="120944"/>
              </a:xfrm>
              <a:prstGeom prst="rect">
                <a:avLst/>
              </a:prstGeom>
              <a:solidFill>
                <a:schemeClr val="bg1"/>
              </a:solidFill>
            </p:spPr>
            <p:txBody>
              <a:bodyPr wrap="none" lIns="0" tIns="0" rIns="0" bIns="0" rtlCol="0">
                <a:spAutoFit/>
              </a:bodyPr>
              <a:lstStyle/>
              <a:p>
                <a:pPr algn="r"/>
                <a:r>
                  <a:rPr lang="de-DE" sz="900" dirty="0"/>
                  <a:t>1,00 </a:t>
                </a:r>
              </a:p>
            </p:txBody>
          </p:sp>
        </p:grpSp>
        <p:sp>
          <p:nvSpPr>
            <p:cNvPr id="30" name="TextBox 186">
              <a:extLst>
                <a:ext uri="{FF2B5EF4-FFF2-40B4-BE49-F238E27FC236}">
                  <a16:creationId xmlns:a16="http://schemas.microsoft.com/office/drawing/2014/main" id="{1A17D4A1-9EFC-4C7E-88EB-7FAEE0130CE6}"/>
                </a:ext>
              </a:extLst>
            </p:cNvPr>
            <p:cNvSpPr txBox="1"/>
            <p:nvPr/>
          </p:nvSpPr>
          <p:spPr>
            <a:xfrm rot="16200000">
              <a:off x="-657140" y="2283639"/>
              <a:ext cx="2307803" cy="153888"/>
            </a:xfrm>
            <a:prstGeom prst="rect">
              <a:avLst/>
            </a:prstGeom>
            <a:solidFill>
              <a:schemeClr val="bg1"/>
            </a:solidFill>
          </p:spPr>
          <p:txBody>
            <a:bodyPr wrap="square" lIns="0" tIns="0" rIns="0" bIns="0" rtlCol="0">
              <a:spAutoFit/>
            </a:bodyPr>
            <a:lstStyle/>
            <a:p>
              <a:pPr algn="ctr"/>
              <a:r>
                <a:rPr lang="de-DE" sz="1000" dirty="0"/>
                <a:t>Anteil Patienten ohne IDFS-Ereignis</a:t>
              </a:r>
            </a:p>
          </p:txBody>
        </p:sp>
      </p:grpSp>
      <p:sp>
        <p:nvSpPr>
          <p:cNvPr id="36" name="Textfeld 35">
            <a:extLst>
              <a:ext uri="{FF2B5EF4-FFF2-40B4-BE49-F238E27FC236}">
                <a16:creationId xmlns:a16="http://schemas.microsoft.com/office/drawing/2014/main" id="{3C643DF7-C70D-48C5-B777-3E9A2BFF18DA}"/>
              </a:ext>
            </a:extLst>
          </p:cNvPr>
          <p:cNvSpPr txBox="1"/>
          <p:nvPr/>
        </p:nvSpPr>
        <p:spPr>
          <a:xfrm>
            <a:off x="5936228" y="3487409"/>
            <a:ext cx="1410964" cy="153888"/>
          </a:xfrm>
          <a:prstGeom prst="rect">
            <a:avLst/>
          </a:prstGeom>
          <a:solidFill>
            <a:schemeClr val="bg1"/>
          </a:solidFill>
        </p:spPr>
        <p:txBody>
          <a:bodyPr wrap="none" tIns="0" bIns="0" rtlCol="0">
            <a:spAutoFit/>
          </a:bodyPr>
          <a:lstStyle/>
          <a:p>
            <a:r>
              <a:rPr lang="de-DE" sz="1000" dirty="0"/>
              <a:t>   IDFS (Monate)        </a:t>
            </a:r>
          </a:p>
        </p:txBody>
      </p:sp>
    </p:spTree>
    <p:extLst>
      <p:ext uri="{BB962C8B-B14F-4D97-AF65-F5344CB8AC3E}">
        <p14:creationId xmlns:p14="http://schemas.microsoft.com/office/powerpoint/2010/main" val="1799037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KATHERINE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Denkert</a:t>
            </a:r>
            <a:r>
              <a:rPr lang="de-DE" dirty="0"/>
              <a:t> </a:t>
            </a:r>
            <a:r>
              <a:rPr lang="en-US" kern="0" dirty="0"/>
              <a:t>et al. | 2020 ASCO Annual Meeting | J Clin Oncol 38: 2020 (suppl; </a:t>
            </a:r>
            <a:r>
              <a:rPr lang="en-US" kern="0" dirty="0" err="1"/>
              <a:t>abstr</a:t>
            </a:r>
            <a:r>
              <a:rPr lang="en-US" kern="0" dirty="0"/>
              <a:t> 502)</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Fazit</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15</a:t>
            </a:fld>
            <a:endParaRPr lang="en-GB" dirty="0"/>
          </a:p>
        </p:txBody>
      </p:sp>
      <p:sp>
        <p:nvSpPr>
          <p:cNvPr id="32" name="Inhaltsplatzhalter 2">
            <a:extLst>
              <a:ext uri="{FF2B5EF4-FFF2-40B4-BE49-F238E27FC236}">
                <a16:creationId xmlns:a16="http://schemas.microsoft.com/office/drawing/2014/main" id="{8AA0C028-CF63-47FC-A585-520E7E3458E3}"/>
              </a:ext>
            </a:extLst>
          </p:cNvPr>
          <p:cNvSpPr>
            <a:spLocks noGrp="1"/>
          </p:cNvSpPr>
          <p:nvPr>
            <p:ph idx="1"/>
          </p:nvPr>
        </p:nvSpPr>
        <p:spPr>
          <a:xfrm>
            <a:off x="435530" y="1324022"/>
            <a:ext cx="8271341" cy="3089425"/>
          </a:xfrm>
        </p:spPr>
        <p:txBody>
          <a:bodyPr/>
          <a:lstStyle/>
          <a:p>
            <a:r>
              <a:rPr lang="de-DE" dirty="0"/>
              <a:t>Diese explorativen Analysen liefern die ersten Daten zum Verhältnis der Biomarker-Expression und IDFS bei residualer Erkrankung nach HER2-gerichteter Therapie.</a:t>
            </a:r>
          </a:p>
          <a:p>
            <a:r>
              <a:rPr lang="de-DE" dirty="0"/>
              <a:t>Es wurde ein konsistenter IDFS-Benefit mit T-DM1 im Vergleich zu </a:t>
            </a:r>
            <a:r>
              <a:rPr lang="de-DE" dirty="0" err="1"/>
              <a:t>Trastuzumab</a:t>
            </a:r>
            <a:r>
              <a:rPr lang="de-DE" dirty="0"/>
              <a:t> über alle Biomarker-Subgruppen hinweg beobachtet.</a:t>
            </a:r>
          </a:p>
          <a:p>
            <a:r>
              <a:rPr lang="de-DE" dirty="0"/>
              <a:t>Der PIK3CA-Mutationsstatus hat nicht das Outcome mit </a:t>
            </a:r>
            <a:r>
              <a:rPr lang="de-DE" dirty="0" err="1"/>
              <a:t>Trastuzumab</a:t>
            </a:r>
            <a:r>
              <a:rPr lang="de-DE" dirty="0"/>
              <a:t> oder T-DM1 beeinflusst.</a:t>
            </a:r>
          </a:p>
          <a:p>
            <a:pPr marL="358775" lvl="1" indent="-176213">
              <a:buFont typeface="Symbol" panose="05050102010706020507" pitchFamily="18" charset="2"/>
              <a:buChar char="-"/>
            </a:pPr>
            <a:r>
              <a:rPr lang="de-DE" dirty="0">
                <a:cs typeface="Open Sans"/>
              </a:rPr>
              <a:t>Ein IDFS-Benefit wurde mit T-DM1 im Vergleich zu </a:t>
            </a:r>
            <a:r>
              <a:rPr lang="de-DE" dirty="0" err="1">
                <a:cs typeface="Open Sans"/>
              </a:rPr>
              <a:t>Trastuzumab</a:t>
            </a:r>
            <a:r>
              <a:rPr lang="de-DE" dirty="0">
                <a:cs typeface="Open Sans"/>
              </a:rPr>
              <a:t> beobachtet, unabhängig vom Mutationsstatus. </a:t>
            </a:r>
          </a:p>
          <a:p>
            <a:r>
              <a:rPr lang="de-DE" dirty="0"/>
              <a:t>Hohe HER2-Genexpression war mit einem schlechteren Outcome im </a:t>
            </a:r>
            <a:r>
              <a:rPr lang="de-DE" dirty="0" err="1"/>
              <a:t>Trastuzumab</a:t>
            </a:r>
            <a:r>
              <a:rPr lang="de-DE" dirty="0"/>
              <a:t>-Arm assoziiert. Dieses weist auf das Vorhandensein von Resistenz-Mechanismen bei Patienten mit residualer Erkrankung nach HER2-gerichteter Therapie im neoadjuvanten Setting hin.</a:t>
            </a:r>
          </a:p>
          <a:p>
            <a:pPr marL="358775" lvl="1" indent="-176213">
              <a:buFont typeface="Symbol" panose="05050102010706020507" pitchFamily="18" charset="2"/>
              <a:buChar char="-"/>
            </a:pPr>
            <a:r>
              <a:rPr lang="de-DE" dirty="0">
                <a:cs typeface="Open Sans"/>
              </a:rPr>
              <a:t>Der T-DM1-Benefit blieb in dieser Subgruppe bestehen, was darauf hinweist, dass diese Resistenzmechanismen überwunden werden könnten.  </a:t>
            </a:r>
            <a:endParaRPr lang="en-US" dirty="0">
              <a:cs typeface="Open Sans"/>
            </a:endParaRPr>
          </a:p>
        </p:txBody>
      </p:sp>
    </p:spTree>
    <p:extLst>
      <p:ext uri="{BB962C8B-B14F-4D97-AF65-F5344CB8AC3E}">
        <p14:creationId xmlns:p14="http://schemas.microsoft.com/office/powerpoint/2010/main" val="309850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E35AE-8703-44D3-A403-97C62927023E}"/>
              </a:ext>
            </a:extLst>
          </p:cNvPr>
          <p:cNvSpPr>
            <a:spLocks noGrp="1"/>
          </p:cNvSpPr>
          <p:nvPr>
            <p:ph type="title"/>
          </p:nvPr>
        </p:nvSpPr>
        <p:spPr/>
        <p:txBody>
          <a:bodyPr/>
          <a:lstStyle/>
          <a:p>
            <a:r>
              <a:rPr lang="en-US" dirty="0"/>
              <a:t>TRAIN-2</a:t>
            </a:r>
          </a:p>
        </p:txBody>
      </p:sp>
      <p:sp>
        <p:nvSpPr>
          <p:cNvPr id="5" name="Textplatzhalter 2">
            <a:extLst>
              <a:ext uri="{FF2B5EF4-FFF2-40B4-BE49-F238E27FC236}">
                <a16:creationId xmlns:a16="http://schemas.microsoft.com/office/drawing/2014/main" id="{1EC69B06-DA21-45CD-BC02-6CBC5D3DB6E0}"/>
              </a:ext>
            </a:extLst>
          </p:cNvPr>
          <p:cNvSpPr>
            <a:spLocks noGrp="1"/>
          </p:cNvSpPr>
          <p:nvPr>
            <p:ph type="subTitle" idx="10"/>
          </p:nvPr>
        </p:nvSpPr>
        <p:spPr>
          <a:xfrm>
            <a:off x="468315" y="950913"/>
            <a:ext cx="8280400" cy="2109682"/>
          </a:xfrm>
        </p:spPr>
        <p:txBody>
          <a:bodyPr/>
          <a:lstStyle/>
          <a:p>
            <a:r>
              <a:rPr lang="en-US" dirty="0"/>
              <a:t>Three-year follow-up of neoadjuvant chemotherapy with or without anthracyclines in the presence of dual HER2-blockade for HER2-positive breast cancer (TRAIN-2): A randomized phase III trial. (NCT01996267)</a:t>
            </a:r>
            <a:endParaRPr lang="de-DE" dirty="0"/>
          </a:p>
        </p:txBody>
      </p:sp>
      <p:sp>
        <p:nvSpPr>
          <p:cNvPr id="4" name="Textplatzhalter 3">
            <a:extLst>
              <a:ext uri="{FF2B5EF4-FFF2-40B4-BE49-F238E27FC236}">
                <a16:creationId xmlns:a16="http://schemas.microsoft.com/office/drawing/2014/main" id="{1A9EB042-363A-42DD-B2A2-F163E7ECAD16}"/>
              </a:ext>
            </a:extLst>
          </p:cNvPr>
          <p:cNvSpPr>
            <a:spLocks noGrp="1"/>
          </p:cNvSpPr>
          <p:nvPr>
            <p:ph type="body" sz="quarter" idx="11"/>
          </p:nvPr>
        </p:nvSpPr>
        <p:spPr>
          <a:xfrm>
            <a:off x="237600" y="4631313"/>
            <a:ext cx="6028729" cy="291077"/>
          </a:xfrm>
        </p:spPr>
        <p:txBody>
          <a:bodyPr/>
          <a:lstStyle/>
          <a:p>
            <a:r>
              <a:rPr lang="de-DE" dirty="0"/>
              <a:t>van der Voort </a:t>
            </a:r>
            <a:r>
              <a:rPr lang="en-US" kern="0" dirty="0">
                <a:solidFill>
                  <a:schemeClr val="bg1"/>
                </a:solidFill>
              </a:rPr>
              <a:t>et al. | 2020 ASCO Annual Meeting | J Clin Oncol 38: 2020 (suppl; abstr 501)</a:t>
            </a:r>
          </a:p>
        </p:txBody>
      </p:sp>
    </p:spTree>
    <p:extLst>
      <p:ext uri="{BB962C8B-B14F-4D97-AF65-F5344CB8AC3E}">
        <p14:creationId xmlns:p14="http://schemas.microsoft.com/office/powerpoint/2010/main" val="2280903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TRAIN-2</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van der Voort et al. | 2020 ASCO Annual Meeting | J Clin Oncol 38: 2020 (suppl; abstr 501)</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Studiendesign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17</a:t>
            </a:fld>
            <a:endParaRPr lang="en-GB" dirty="0"/>
          </a:p>
        </p:txBody>
      </p:sp>
      <p:sp>
        <p:nvSpPr>
          <p:cNvPr id="10" name="Rechteck 9">
            <a:extLst>
              <a:ext uri="{FF2B5EF4-FFF2-40B4-BE49-F238E27FC236}">
                <a16:creationId xmlns:a16="http://schemas.microsoft.com/office/drawing/2014/main" id="{A58A7B0A-FA13-4E73-AAFE-78D252F2A38B}"/>
              </a:ext>
            </a:extLst>
          </p:cNvPr>
          <p:cNvSpPr/>
          <p:nvPr/>
        </p:nvSpPr>
        <p:spPr>
          <a:xfrm>
            <a:off x="4199872" y="2450710"/>
            <a:ext cx="1121629" cy="241182"/>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schemeClr val="bg1"/>
                </a:solidFill>
                <a:cs typeface="Arial" panose="020B0604020202020204" pitchFamily="34" charset="0"/>
              </a:rPr>
              <a:t>3x FEC-T + Ptz</a:t>
            </a:r>
          </a:p>
        </p:txBody>
      </p:sp>
      <p:cxnSp>
        <p:nvCxnSpPr>
          <p:cNvPr id="14" name="Gewinkelte Verbindung 27">
            <a:extLst>
              <a:ext uri="{FF2B5EF4-FFF2-40B4-BE49-F238E27FC236}">
                <a16:creationId xmlns:a16="http://schemas.microsoft.com/office/drawing/2014/main" id="{BD72EB91-872F-47FF-BAAC-B1A5F94E6398}"/>
              </a:ext>
            </a:extLst>
          </p:cNvPr>
          <p:cNvCxnSpPr>
            <a:cxnSpLocks/>
            <a:stCxn id="16" idx="3"/>
            <a:endCxn id="22" idx="1"/>
          </p:cNvCxnSpPr>
          <p:nvPr/>
        </p:nvCxnSpPr>
        <p:spPr>
          <a:xfrm flipV="1">
            <a:off x="3276600" y="1762132"/>
            <a:ext cx="922325" cy="380317"/>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ECA5F885-832F-4894-8BF7-6D180720542E}"/>
              </a:ext>
            </a:extLst>
          </p:cNvPr>
          <p:cNvSpPr/>
          <p:nvPr/>
        </p:nvSpPr>
        <p:spPr>
          <a:xfrm>
            <a:off x="2842687" y="1909539"/>
            <a:ext cx="433913" cy="46582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de-DE" sz="1100" b="1" dirty="0">
                <a:solidFill>
                  <a:schemeClr val="bg1"/>
                </a:solidFill>
              </a:rPr>
              <a:t>R</a:t>
            </a:r>
          </a:p>
          <a:p>
            <a:pPr algn="ctr"/>
            <a:r>
              <a:rPr lang="de-DE" sz="1100" b="1" dirty="0">
                <a:solidFill>
                  <a:schemeClr val="bg1"/>
                </a:solidFill>
              </a:rPr>
              <a:t>1:1</a:t>
            </a:r>
          </a:p>
        </p:txBody>
      </p:sp>
      <p:sp>
        <p:nvSpPr>
          <p:cNvPr id="18" name="TextBox 29">
            <a:extLst>
              <a:ext uri="{FF2B5EF4-FFF2-40B4-BE49-F238E27FC236}">
                <a16:creationId xmlns:a16="http://schemas.microsoft.com/office/drawing/2014/main" id="{109A1CCD-FACB-4724-A366-E475F92E217D}"/>
              </a:ext>
            </a:extLst>
          </p:cNvPr>
          <p:cNvSpPr txBox="1"/>
          <p:nvPr/>
        </p:nvSpPr>
        <p:spPr>
          <a:xfrm>
            <a:off x="2573510" y="2500844"/>
            <a:ext cx="1296162" cy="70788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sz="800" dirty="0">
                <a:solidFill>
                  <a:schemeClr val="tx1"/>
                </a:solidFill>
                <a:cs typeface="Arial" panose="020B0604020202020204" pitchFamily="34" charset="0"/>
              </a:rPr>
              <a:t>Stratifiziert nach</a:t>
            </a:r>
          </a:p>
          <a:p>
            <a:pPr marL="108000" indent="-108000">
              <a:buClr>
                <a:srgbClr val="197812"/>
              </a:buClr>
              <a:buFont typeface="Arial" panose="020B0604020202020204" pitchFamily="34" charset="0"/>
              <a:buChar char="•"/>
              <a:tabLst>
                <a:tab pos="92075" algn="l"/>
              </a:tabLst>
            </a:pPr>
            <a:r>
              <a:rPr lang="de-DE" sz="800" dirty="0">
                <a:solidFill>
                  <a:schemeClr val="tx1"/>
                </a:solidFill>
                <a:cs typeface="Arial" panose="020B0604020202020204" pitchFamily="34" charset="0"/>
              </a:rPr>
              <a:t>cT (0-2 vs. 3-4)</a:t>
            </a:r>
          </a:p>
          <a:p>
            <a:pPr marL="108000" indent="-108000">
              <a:buClr>
                <a:srgbClr val="197812"/>
              </a:buClr>
              <a:buFont typeface="Arial" panose="020B0604020202020204" pitchFamily="34" charset="0"/>
              <a:buChar char="•"/>
            </a:pPr>
            <a:r>
              <a:rPr lang="de-DE" sz="800" dirty="0">
                <a:solidFill>
                  <a:schemeClr val="tx1"/>
                </a:solidFill>
                <a:cs typeface="Arial" panose="020B0604020202020204" pitchFamily="34" charset="0"/>
              </a:rPr>
              <a:t>cN (neg. vs. pos.)</a:t>
            </a:r>
          </a:p>
          <a:p>
            <a:pPr marL="108000" indent="-108000">
              <a:buClr>
                <a:srgbClr val="197812"/>
              </a:buClr>
              <a:buFont typeface="Arial" panose="020B0604020202020204" pitchFamily="34" charset="0"/>
              <a:buChar char="•"/>
            </a:pPr>
            <a:r>
              <a:rPr lang="de-DE" sz="800" dirty="0">
                <a:solidFill>
                  <a:schemeClr val="tx1"/>
                </a:solidFill>
                <a:cs typeface="Arial" panose="020B0604020202020204" pitchFamily="34" charset="0"/>
              </a:rPr>
              <a:t>ER (neg. vs. pos.)</a:t>
            </a:r>
          </a:p>
          <a:p>
            <a:pPr marL="108000" indent="-108000">
              <a:buClr>
                <a:srgbClr val="197812"/>
              </a:buClr>
              <a:buFont typeface="Arial" panose="020B0604020202020204" pitchFamily="34" charset="0"/>
              <a:buChar char="•"/>
            </a:pPr>
            <a:r>
              <a:rPr lang="de-DE" sz="800" dirty="0">
                <a:solidFill>
                  <a:schemeClr val="tx1"/>
                </a:solidFill>
                <a:cs typeface="Arial" panose="020B0604020202020204" pitchFamily="34" charset="0"/>
              </a:rPr>
              <a:t>Alter (&lt;50 vs. ≥50) </a:t>
            </a:r>
          </a:p>
        </p:txBody>
      </p:sp>
      <p:sp>
        <p:nvSpPr>
          <p:cNvPr id="9" name="Rechteck 8">
            <a:extLst>
              <a:ext uri="{FF2B5EF4-FFF2-40B4-BE49-F238E27FC236}">
                <a16:creationId xmlns:a16="http://schemas.microsoft.com/office/drawing/2014/main" id="{FFF80F2F-4D90-437F-8360-47DEF8CC409A}"/>
              </a:ext>
            </a:extLst>
          </p:cNvPr>
          <p:cNvSpPr/>
          <p:nvPr/>
        </p:nvSpPr>
        <p:spPr>
          <a:xfrm>
            <a:off x="435971" y="1395497"/>
            <a:ext cx="1945055" cy="1493903"/>
          </a:xfrm>
          <a:prstGeom prst="rect">
            <a:avLst/>
          </a:prstGeom>
          <a:solidFill>
            <a:schemeClr val="bg1">
              <a:lumMod val="85000"/>
            </a:schemeClr>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lvl="0" algn="ctr" defTabSz="914400">
              <a:spcBef>
                <a:spcPts val="300"/>
              </a:spcBef>
              <a:buClr>
                <a:srgbClr val="197812"/>
              </a:buClr>
              <a:defRPr/>
            </a:pPr>
            <a:r>
              <a:rPr lang="de-DE" sz="1000" kern="0" dirty="0">
                <a:solidFill>
                  <a:srgbClr val="FF0000"/>
                </a:solidFill>
                <a:cs typeface="Arial" panose="020B0604020202020204" pitchFamily="34" charset="0"/>
              </a:rPr>
              <a:t> </a:t>
            </a:r>
            <a:r>
              <a:rPr lang="de-DE" sz="1000" b="1" kern="0" dirty="0">
                <a:solidFill>
                  <a:schemeClr val="tx1"/>
                </a:solidFill>
                <a:cs typeface="Arial" panose="020B0604020202020204" pitchFamily="34" charset="0"/>
              </a:rPr>
              <a:t>HER2+ BC</a:t>
            </a:r>
          </a:p>
          <a:p>
            <a:pPr lvl="0" algn="ctr" defTabSz="914400">
              <a:spcBef>
                <a:spcPts val="300"/>
              </a:spcBef>
              <a:buClr>
                <a:srgbClr val="197812"/>
              </a:buClr>
              <a:defRPr/>
            </a:pPr>
            <a:r>
              <a:rPr lang="de-DE" sz="1000" b="1" kern="0" dirty="0">
                <a:solidFill>
                  <a:schemeClr val="tx1"/>
                </a:solidFill>
                <a:cs typeface="Arial" panose="020B0604020202020204" pitchFamily="34" charset="0"/>
              </a:rPr>
              <a:t>Stadium II-III</a:t>
            </a:r>
          </a:p>
          <a:p>
            <a:pPr lvl="0" algn="ctr" defTabSz="914400">
              <a:spcBef>
                <a:spcPts val="300"/>
              </a:spcBef>
              <a:buClr>
                <a:srgbClr val="197812"/>
              </a:buClr>
              <a:defRPr/>
            </a:pPr>
            <a:r>
              <a:rPr lang="de-DE" sz="1000" kern="0" dirty="0">
                <a:solidFill>
                  <a:schemeClr val="tx1"/>
                </a:solidFill>
                <a:cs typeface="Arial" panose="020B0604020202020204" pitchFamily="34" charset="0"/>
              </a:rPr>
              <a:t>LVEF ≥50%</a:t>
            </a:r>
          </a:p>
          <a:p>
            <a:pPr lvl="0" algn="ctr" defTabSz="914400">
              <a:buClr>
                <a:srgbClr val="197812"/>
              </a:buClr>
              <a:defRPr/>
            </a:pPr>
            <a:r>
              <a:rPr lang="de-DE" sz="1000" kern="0" dirty="0">
                <a:solidFill>
                  <a:schemeClr val="tx1"/>
                </a:solidFill>
                <a:cs typeface="Arial" panose="020B0604020202020204" pitchFamily="34" charset="0"/>
              </a:rPr>
              <a:t>Keine vorherige Therapie</a:t>
            </a:r>
          </a:p>
          <a:p>
            <a:pPr lvl="0" algn="ctr" defTabSz="914400">
              <a:buClr>
                <a:srgbClr val="197812"/>
              </a:buClr>
              <a:defRPr/>
            </a:pPr>
            <a:r>
              <a:rPr lang="de-DE" sz="1000" kern="0" dirty="0">
                <a:solidFill>
                  <a:schemeClr val="tx1"/>
                </a:solidFill>
                <a:cs typeface="Arial" panose="020B0604020202020204" pitchFamily="34" charset="0"/>
              </a:rPr>
              <a:t>Alter ≥18 Jahre </a:t>
            </a:r>
          </a:p>
          <a:p>
            <a:pPr lvl="0" algn="ctr" defTabSz="914400">
              <a:spcBef>
                <a:spcPts val="300"/>
              </a:spcBef>
              <a:buClr>
                <a:srgbClr val="197812"/>
              </a:buClr>
              <a:defRPr/>
            </a:pPr>
            <a:r>
              <a:rPr lang="de-DE" sz="1000" kern="0" dirty="0">
                <a:solidFill>
                  <a:schemeClr val="tx1"/>
                </a:solidFill>
                <a:cs typeface="Arial" panose="020B0604020202020204" pitchFamily="34" charset="0"/>
              </a:rPr>
              <a:t>N=438</a:t>
            </a:r>
            <a:endParaRPr lang="en-US" sz="1000" b="1" kern="0"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B20AB769-BC39-47B3-B6C1-457B579A41CB}"/>
              </a:ext>
            </a:extLst>
          </p:cNvPr>
          <p:cNvSpPr/>
          <p:nvPr/>
        </p:nvSpPr>
        <p:spPr>
          <a:xfrm>
            <a:off x="4198925" y="1636314"/>
            <a:ext cx="1114595" cy="251636"/>
          </a:xfrm>
          <a:prstGeom prst="rect">
            <a:avLst/>
          </a:prstGeom>
          <a:solidFill>
            <a:srgbClr val="004D7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schemeClr val="bg1"/>
                </a:solidFill>
                <a:cs typeface="Arial" panose="020B0604020202020204" pitchFamily="34" charset="0"/>
              </a:rPr>
              <a:t>3x PTC + Ptz</a:t>
            </a:r>
            <a:endParaRPr lang="en-US" sz="1000" kern="0" baseline="30000" dirty="0">
              <a:solidFill>
                <a:schemeClr val="bg1"/>
              </a:solidFill>
              <a:cs typeface="Arial" panose="020B0604020202020204" pitchFamily="34" charset="0"/>
            </a:endParaRPr>
          </a:p>
        </p:txBody>
      </p:sp>
      <p:sp>
        <p:nvSpPr>
          <p:cNvPr id="41" name="Rechteck 40">
            <a:extLst>
              <a:ext uri="{FF2B5EF4-FFF2-40B4-BE49-F238E27FC236}">
                <a16:creationId xmlns:a16="http://schemas.microsoft.com/office/drawing/2014/main" id="{026311D6-965A-4539-A912-2F1E69283392}"/>
              </a:ext>
            </a:extLst>
          </p:cNvPr>
          <p:cNvSpPr/>
          <p:nvPr/>
        </p:nvSpPr>
        <p:spPr>
          <a:xfrm>
            <a:off x="5502130" y="1635955"/>
            <a:ext cx="1114595" cy="251636"/>
          </a:xfrm>
          <a:prstGeom prst="rect">
            <a:avLst/>
          </a:prstGeom>
          <a:solidFill>
            <a:srgbClr val="004D74"/>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schemeClr val="bg1"/>
                </a:solidFill>
                <a:cs typeface="Arial" panose="020B0604020202020204" pitchFamily="34" charset="0"/>
              </a:rPr>
              <a:t>6x PTC + Ptz</a:t>
            </a:r>
            <a:endParaRPr lang="en-US" sz="1000" kern="0" baseline="30000" dirty="0">
              <a:solidFill>
                <a:schemeClr val="bg1"/>
              </a:solidFill>
              <a:cs typeface="Arial" panose="020B0604020202020204" pitchFamily="34" charset="0"/>
            </a:endParaRPr>
          </a:p>
        </p:txBody>
      </p:sp>
      <p:sp>
        <p:nvSpPr>
          <p:cNvPr id="45" name="Rechteck 44">
            <a:extLst>
              <a:ext uri="{FF2B5EF4-FFF2-40B4-BE49-F238E27FC236}">
                <a16:creationId xmlns:a16="http://schemas.microsoft.com/office/drawing/2014/main" id="{C304DCA1-02D7-4A21-8B64-9A45EB5077CB}"/>
              </a:ext>
            </a:extLst>
          </p:cNvPr>
          <p:cNvSpPr/>
          <p:nvPr/>
        </p:nvSpPr>
        <p:spPr>
          <a:xfrm>
            <a:off x="5502130" y="2451013"/>
            <a:ext cx="1121629" cy="241183"/>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schemeClr val="bg1"/>
                </a:solidFill>
                <a:cs typeface="Arial" panose="020B0604020202020204" pitchFamily="34" charset="0"/>
              </a:rPr>
              <a:t>3x FEC-T + Ptz</a:t>
            </a:r>
          </a:p>
        </p:txBody>
      </p:sp>
      <p:sp>
        <p:nvSpPr>
          <p:cNvPr id="47" name="Rechteck 46">
            <a:extLst>
              <a:ext uri="{FF2B5EF4-FFF2-40B4-BE49-F238E27FC236}">
                <a16:creationId xmlns:a16="http://schemas.microsoft.com/office/drawing/2014/main" id="{2866BF6D-CFA9-43F4-BEA7-CC3DD22248C7}"/>
              </a:ext>
            </a:extLst>
          </p:cNvPr>
          <p:cNvSpPr/>
          <p:nvPr/>
        </p:nvSpPr>
        <p:spPr>
          <a:xfrm>
            <a:off x="6816243" y="1395496"/>
            <a:ext cx="1896542" cy="1493904"/>
          </a:xfrm>
          <a:prstGeom prst="rect">
            <a:avLst/>
          </a:prstGeom>
          <a:solidFill>
            <a:schemeClr val="bg1">
              <a:lumMod val="8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spcBef>
                <a:spcPts val="600"/>
              </a:spcBef>
              <a:defRPr/>
            </a:pPr>
            <a:endParaRPr lang="de-DE" sz="1000" b="1" kern="0" dirty="0">
              <a:solidFill>
                <a:schemeClr val="tx1"/>
              </a:solidFill>
              <a:cs typeface="Arial" panose="020B0604020202020204" pitchFamily="34" charset="0"/>
            </a:endParaRPr>
          </a:p>
          <a:p>
            <a:pPr lvl="0" algn="ctr" defTabSz="914400">
              <a:spcBef>
                <a:spcPts val="600"/>
              </a:spcBef>
              <a:defRPr/>
            </a:pPr>
            <a:r>
              <a:rPr lang="de-DE" sz="1000" b="1" kern="0" dirty="0">
                <a:solidFill>
                  <a:schemeClr val="tx1"/>
                </a:solidFill>
                <a:cs typeface="Arial" panose="020B0604020202020204" pitchFamily="34" charset="0"/>
              </a:rPr>
              <a:t>Operation</a:t>
            </a:r>
          </a:p>
          <a:p>
            <a:pPr lvl="0" algn="ctr" defTabSz="914400">
              <a:defRPr/>
            </a:pPr>
            <a:br>
              <a:rPr lang="de-DE" sz="1000" b="1" kern="0" dirty="0">
                <a:solidFill>
                  <a:schemeClr val="tx1"/>
                </a:solidFill>
                <a:cs typeface="Arial" panose="020B0604020202020204" pitchFamily="34" charset="0"/>
              </a:rPr>
            </a:br>
            <a:r>
              <a:rPr lang="de-DE" sz="1000" b="1" kern="0" dirty="0">
                <a:solidFill>
                  <a:schemeClr val="tx1"/>
                </a:solidFill>
                <a:cs typeface="Arial" panose="020B0604020202020204" pitchFamily="34" charset="0"/>
              </a:rPr>
              <a:t>Primärer Endpunkt</a:t>
            </a:r>
          </a:p>
          <a:p>
            <a:pPr marL="171450" lvl="0" indent="-171450" algn="ctr" defTabSz="914400">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pCR (ypT0/</a:t>
            </a:r>
            <a:r>
              <a:rPr lang="de-DE" sz="1000" kern="0" dirty="0" err="1">
                <a:solidFill>
                  <a:schemeClr val="tx1"/>
                </a:solidFill>
                <a:cs typeface="Arial" panose="020B0604020202020204" pitchFamily="34" charset="0"/>
              </a:rPr>
              <a:t>is</a:t>
            </a:r>
            <a:r>
              <a:rPr lang="de-DE" sz="1000" kern="0" dirty="0">
                <a:solidFill>
                  <a:schemeClr val="tx1"/>
                </a:solidFill>
                <a:cs typeface="Arial" panose="020B0604020202020204" pitchFamily="34" charset="0"/>
              </a:rPr>
              <a:t>, ypN0) nach lokaler Beurteilung</a:t>
            </a:r>
          </a:p>
          <a:p>
            <a:pPr lvl="0" algn="ctr" defTabSz="914400">
              <a:defRPr/>
            </a:pPr>
            <a:endParaRPr lang="de-DE" sz="1000" kern="0" dirty="0">
              <a:solidFill>
                <a:schemeClr val="tx1"/>
              </a:solidFill>
              <a:cs typeface="Arial" panose="020B0604020202020204" pitchFamily="34" charset="0"/>
            </a:endParaRPr>
          </a:p>
          <a:p>
            <a:pPr lvl="0" algn="ctr" defTabSz="914400">
              <a:defRPr/>
            </a:pPr>
            <a:r>
              <a:rPr lang="de-DE" sz="1000" b="1" kern="0" dirty="0">
                <a:solidFill>
                  <a:schemeClr val="tx1"/>
                </a:solidFill>
                <a:cs typeface="Arial" panose="020B0604020202020204" pitchFamily="34" charset="0"/>
              </a:rPr>
              <a:t>Sekundäre Endpunkte</a:t>
            </a:r>
          </a:p>
          <a:p>
            <a:pPr marL="171450" lvl="0" indent="-171450" algn="ctr" defTabSz="914400">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Toxizität (CTCAE 4.03)</a:t>
            </a:r>
          </a:p>
          <a:p>
            <a:pPr marL="171450" lvl="0" indent="-171450" algn="ctr" defTabSz="914400">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RFS, BCSS, OS</a:t>
            </a:r>
            <a:br>
              <a:rPr lang="de-DE" sz="1000" b="1" kern="0" dirty="0">
                <a:solidFill>
                  <a:schemeClr val="tx1"/>
                </a:solidFill>
                <a:cs typeface="Arial" panose="020B0604020202020204" pitchFamily="34" charset="0"/>
              </a:rPr>
            </a:br>
            <a:endParaRPr lang="de-DE" sz="1000" b="1" kern="0" dirty="0">
              <a:solidFill>
                <a:schemeClr val="tx1"/>
              </a:solidFill>
              <a:cs typeface="Arial" panose="020B0604020202020204" pitchFamily="34" charset="0"/>
            </a:endParaRPr>
          </a:p>
        </p:txBody>
      </p:sp>
      <p:sp>
        <p:nvSpPr>
          <p:cNvPr id="48" name="Rechteck 47">
            <a:extLst>
              <a:ext uri="{FF2B5EF4-FFF2-40B4-BE49-F238E27FC236}">
                <a16:creationId xmlns:a16="http://schemas.microsoft.com/office/drawing/2014/main" id="{0F77C419-2695-44B3-BDC1-055511E29A73}"/>
              </a:ext>
            </a:extLst>
          </p:cNvPr>
          <p:cNvSpPr/>
          <p:nvPr/>
        </p:nvSpPr>
        <p:spPr>
          <a:xfrm>
            <a:off x="447206" y="4041299"/>
            <a:ext cx="8280397" cy="738664"/>
          </a:xfrm>
          <a:prstGeom prst="rect">
            <a:avLst/>
          </a:prstGeom>
        </p:spPr>
        <p:txBody>
          <a:bodyPr wrap="square" lIns="0" tIns="0" rIns="0" bIns="0" anchor="b">
            <a:spAutoFit/>
          </a:bodyPr>
          <a:lstStyle/>
          <a:p>
            <a:r>
              <a:rPr lang="de-DE" sz="800" dirty="0"/>
              <a:t>P: Paclitaxel 80mg/m2; T: </a:t>
            </a:r>
            <a:r>
              <a:rPr lang="de-DE" sz="800" dirty="0" err="1"/>
              <a:t>Trastuzumab</a:t>
            </a:r>
            <a:r>
              <a:rPr lang="de-DE" sz="800" dirty="0"/>
              <a:t> 6mg/kg (Anfangsdosis 8 mg/kg); C: Carboplatin AUC: 6mg*min/ml; </a:t>
            </a:r>
            <a:r>
              <a:rPr lang="de-DE" sz="800" dirty="0" err="1"/>
              <a:t>Ptz</a:t>
            </a:r>
            <a:r>
              <a:rPr lang="de-DE" sz="800" dirty="0"/>
              <a:t>: </a:t>
            </a:r>
            <a:r>
              <a:rPr lang="de-DE" sz="800" dirty="0" err="1"/>
              <a:t>Pertuzumab</a:t>
            </a:r>
            <a:r>
              <a:rPr lang="de-DE" sz="800" dirty="0"/>
              <a:t>, 420mg (Anfangsdosis 840mg); F: 5-Fluorouracil 500 mg/m</a:t>
            </a:r>
            <a:r>
              <a:rPr lang="de-DE" sz="800" baseline="30000" dirty="0"/>
              <a:t>2</a:t>
            </a:r>
            <a:r>
              <a:rPr lang="de-DE" sz="800" dirty="0"/>
              <a:t>; E: Epirubicin 90mg/m</a:t>
            </a:r>
            <a:r>
              <a:rPr lang="de-DE" sz="800" baseline="30000" dirty="0"/>
              <a:t>2</a:t>
            </a:r>
            <a:r>
              <a:rPr lang="de-DE" sz="800" dirty="0"/>
              <a:t>; C: Cyclophosphamid 500mg/m</a:t>
            </a:r>
            <a:r>
              <a:rPr lang="de-DE" sz="800" baseline="30000" dirty="0"/>
              <a:t>2</a:t>
            </a:r>
            <a:r>
              <a:rPr lang="de-DE" sz="800" dirty="0"/>
              <a:t>; </a:t>
            </a:r>
          </a:p>
          <a:p>
            <a:r>
              <a:rPr lang="de-DE" sz="800" dirty="0">
                <a:latin typeface="Arial" panose="020B0604020202020204" pitchFamily="34" charset="0"/>
                <a:cs typeface="Arial" panose="020B0604020202020204" pitchFamily="34" charset="0"/>
              </a:rPr>
              <a:t>LEVF: linksventrikuläre Ejektionsfraktion; </a:t>
            </a:r>
            <a:r>
              <a:rPr lang="de-DE" sz="800" dirty="0"/>
              <a:t>PR: Progesteronrezeptor; HER2: </a:t>
            </a:r>
            <a:r>
              <a:rPr lang="en-US" sz="800" dirty="0"/>
              <a:t>human epidermal growth factor receptor 2; BC: </a:t>
            </a:r>
            <a:r>
              <a:rPr lang="en-US" sz="800" dirty="0" err="1"/>
              <a:t>Mammakarzinom</a:t>
            </a:r>
            <a:r>
              <a:rPr lang="en-US" sz="800" dirty="0"/>
              <a:t>; ER: </a:t>
            </a:r>
            <a:r>
              <a:rPr lang="en-US" sz="800" dirty="0" err="1"/>
              <a:t>Östrogenrezeptor</a:t>
            </a:r>
            <a:r>
              <a:rPr lang="en-US" sz="800" dirty="0"/>
              <a:t>; </a:t>
            </a:r>
            <a:r>
              <a:rPr lang="en-US" sz="800" dirty="0" err="1"/>
              <a:t>pCR</a:t>
            </a:r>
            <a:r>
              <a:rPr lang="en-US" sz="800" dirty="0"/>
              <a:t>: </a:t>
            </a:r>
            <a:r>
              <a:rPr lang="en-US" sz="800" dirty="0" err="1"/>
              <a:t>pathologisches</a:t>
            </a:r>
            <a:r>
              <a:rPr lang="en-US" sz="800" dirty="0"/>
              <a:t> </a:t>
            </a:r>
            <a:r>
              <a:rPr lang="en-US" sz="800" dirty="0" err="1"/>
              <a:t>Komplettansprechen</a:t>
            </a:r>
            <a:r>
              <a:rPr lang="en-US" sz="800" dirty="0"/>
              <a:t>; CTCAE: Common Terminology Criteria for Adverse Events; RFS: </a:t>
            </a:r>
            <a:r>
              <a:rPr lang="en-US" sz="800" dirty="0" err="1"/>
              <a:t>Rezidiv-freies</a:t>
            </a:r>
            <a:r>
              <a:rPr lang="en-US" sz="800" dirty="0"/>
              <a:t> </a:t>
            </a:r>
            <a:r>
              <a:rPr lang="en-US" sz="800" dirty="0" err="1"/>
              <a:t>Überleben</a:t>
            </a:r>
            <a:r>
              <a:rPr lang="en-US" sz="800" dirty="0"/>
              <a:t>; BCSS: </a:t>
            </a:r>
            <a:r>
              <a:rPr lang="en-US" sz="800" dirty="0" err="1"/>
              <a:t>Mammakarzinom-spezifisches</a:t>
            </a:r>
            <a:r>
              <a:rPr lang="en-US" sz="800" dirty="0"/>
              <a:t> </a:t>
            </a:r>
            <a:r>
              <a:rPr lang="en-US" sz="800" dirty="0" err="1"/>
              <a:t>Überleben</a:t>
            </a:r>
            <a:r>
              <a:rPr lang="en-US" sz="800" dirty="0"/>
              <a:t> </a:t>
            </a:r>
          </a:p>
          <a:p>
            <a:endParaRPr lang="de-DE" sz="800" dirty="0"/>
          </a:p>
          <a:p>
            <a:pPr lvl="0"/>
            <a:r>
              <a:rPr lang="de-DE" sz="800" dirty="0"/>
              <a:t>Van </a:t>
            </a:r>
            <a:r>
              <a:rPr lang="de-DE" sz="800" dirty="0" err="1"/>
              <a:t>Ramshorst</a:t>
            </a:r>
            <a:r>
              <a:rPr lang="de-DE" sz="800" dirty="0"/>
              <a:t> et al. Lancet </a:t>
            </a:r>
            <a:r>
              <a:rPr lang="de-DE" sz="800" dirty="0" err="1"/>
              <a:t>Oncol</a:t>
            </a:r>
            <a:r>
              <a:rPr lang="de-DE" sz="800" dirty="0"/>
              <a:t>. 2018; van </a:t>
            </a:r>
            <a:r>
              <a:rPr lang="de-DE" sz="800" dirty="0" err="1"/>
              <a:t>Amshorst</a:t>
            </a:r>
            <a:r>
              <a:rPr lang="de-DE" sz="800" dirty="0"/>
              <a:t> et al. </a:t>
            </a:r>
            <a:r>
              <a:rPr lang="de-DE" sz="800" dirty="0" err="1"/>
              <a:t>Eur</a:t>
            </a:r>
            <a:r>
              <a:rPr lang="de-DE" sz="800" dirty="0"/>
              <a:t> J Cancer. 2017; NCT01996267 </a:t>
            </a:r>
          </a:p>
        </p:txBody>
      </p:sp>
      <p:cxnSp>
        <p:nvCxnSpPr>
          <p:cNvPr id="51" name="Gewinkelte Verbindung 27">
            <a:extLst>
              <a:ext uri="{FF2B5EF4-FFF2-40B4-BE49-F238E27FC236}">
                <a16:creationId xmlns:a16="http://schemas.microsoft.com/office/drawing/2014/main" id="{77D42CB8-842B-4229-8531-0BDA004CBE09}"/>
              </a:ext>
            </a:extLst>
          </p:cNvPr>
          <p:cNvCxnSpPr>
            <a:cxnSpLocks/>
            <a:stCxn id="10" idx="3"/>
            <a:endCxn id="45" idx="1"/>
          </p:cNvCxnSpPr>
          <p:nvPr/>
        </p:nvCxnSpPr>
        <p:spPr>
          <a:xfrm>
            <a:off x="5321501" y="2571301"/>
            <a:ext cx="180629" cy="304"/>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Gewinkelte Verbindung 27">
            <a:extLst>
              <a:ext uri="{FF2B5EF4-FFF2-40B4-BE49-F238E27FC236}">
                <a16:creationId xmlns:a16="http://schemas.microsoft.com/office/drawing/2014/main" id="{4F1D67BA-75F8-4FEB-8D33-95FBE9DA8420}"/>
              </a:ext>
            </a:extLst>
          </p:cNvPr>
          <p:cNvCxnSpPr>
            <a:cxnSpLocks/>
            <a:stCxn id="22" idx="3"/>
            <a:endCxn id="41" idx="1"/>
          </p:cNvCxnSpPr>
          <p:nvPr/>
        </p:nvCxnSpPr>
        <p:spPr>
          <a:xfrm flipV="1">
            <a:off x="5313520" y="1761773"/>
            <a:ext cx="188610" cy="359"/>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7" name="Gewinkelte Verbindung 27">
            <a:extLst>
              <a:ext uri="{FF2B5EF4-FFF2-40B4-BE49-F238E27FC236}">
                <a16:creationId xmlns:a16="http://schemas.microsoft.com/office/drawing/2014/main" id="{C8F769BC-8F17-43E0-B73A-A3F5A57FE3F9}"/>
              </a:ext>
            </a:extLst>
          </p:cNvPr>
          <p:cNvCxnSpPr>
            <a:cxnSpLocks/>
          </p:cNvCxnSpPr>
          <p:nvPr/>
        </p:nvCxnSpPr>
        <p:spPr>
          <a:xfrm flipV="1">
            <a:off x="6616725" y="2565144"/>
            <a:ext cx="199518" cy="3065"/>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8" name="Gewinkelte Verbindung 27">
            <a:extLst>
              <a:ext uri="{FF2B5EF4-FFF2-40B4-BE49-F238E27FC236}">
                <a16:creationId xmlns:a16="http://schemas.microsoft.com/office/drawing/2014/main" id="{FFCFFC24-D246-4C73-AADC-45521BCE49A1}"/>
              </a:ext>
            </a:extLst>
          </p:cNvPr>
          <p:cNvCxnSpPr>
            <a:cxnSpLocks/>
          </p:cNvCxnSpPr>
          <p:nvPr/>
        </p:nvCxnSpPr>
        <p:spPr>
          <a:xfrm flipV="1">
            <a:off x="6622893" y="1761414"/>
            <a:ext cx="180000" cy="359"/>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Gewinkelte Verbindung 27">
            <a:extLst>
              <a:ext uri="{FF2B5EF4-FFF2-40B4-BE49-F238E27FC236}">
                <a16:creationId xmlns:a16="http://schemas.microsoft.com/office/drawing/2014/main" id="{BD72EB91-872F-47FF-BAAC-B1A5F94E6398}"/>
              </a:ext>
            </a:extLst>
          </p:cNvPr>
          <p:cNvCxnSpPr>
            <a:cxnSpLocks/>
            <a:stCxn id="16" idx="3"/>
            <a:endCxn id="10" idx="1"/>
          </p:cNvCxnSpPr>
          <p:nvPr/>
        </p:nvCxnSpPr>
        <p:spPr>
          <a:xfrm>
            <a:off x="3276600" y="2142449"/>
            <a:ext cx="923272" cy="428852"/>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6" name="Gerader Verbinder 55"/>
          <p:cNvCxnSpPr>
            <a:cxnSpLocks/>
            <a:stCxn id="9" idx="3"/>
            <a:endCxn id="16" idx="1"/>
          </p:cNvCxnSpPr>
          <p:nvPr/>
        </p:nvCxnSpPr>
        <p:spPr>
          <a:xfrm>
            <a:off x="2381026" y="2142449"/>
            <a:ext cx="461661" cy="0"/>
          </a:xfrm>
          <a:prstGeom prst="line">
            <a:avLst/>
          </a:prstGeom>
          <a:ln w="190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63" name="Inhaltsplatzhalter 2">
            <a:extLst>
              <a:ext uri="{FF2B5EF4-FFF2-40B4-BE49-F238E27FC236}">
                <a16:creationId xmlns:a16="http://schemas.microsoft.com/office/drawing/2014/main" id="{451747F7-C050-46E3-845F-5BC1CC5BE730}"/>
              </a:ext>
            </a:extLst>
          </p:cNvPr>
          <p:cNvSpPr>
            <a:spLocks noGrp="1"/>
          </p:cNvSpPr>
          <p:nvPr>
            <p:ph idx="1"/>
          </p:nvPr>
        </p:nvSpPr>
        <p:spPr>
          <a:xfrm>
            <a:off x="437660" y="3333068"/>
            <a:ext cx="8271341" cy="706278"/>
          </a:xfrm>
        </p:spPr>
        <p:txBody>
          <a:bodyPr/>
          <a:lstStyle/>
          <a:p>
            <a:pPr>
              <a:buClr>
                <a:srgbClr val="004D74"/>
              </a:buClr>
            </a:pPr>
            <a:r>
              <a:rPr lang="de-DE" sz="900" dirty="0" err="1">
                <a:solidFill>
                  <a:srgbClr val="004D74"/>
                </a:solidFill>
              </a:rPr>
              <a:t>PTC+Ptz</a:t>
            </a:r>
            <a:r>
              <a:rPr lang="de-DE" sz="900" dirty="0">
                <a:solidFill>
                  <a:srgbClr val="004D74"/>
                </a:solidFill>
              </a:rPr>
              <a:t> </a:t>
            </a:r>
            <a:r>
              <a:rPr lang="de-DE" sz="900" dirty="0"/>
              <a:t>Zyklus von 3 Wochen, Tag 1 </a:t>
            </a:r>
            <a:r>
              <a:rPr lang="de-DE" sz="900" dirty="0" err="1"/>
              <a:t>PTC+Ptz</a:t>
            </a:r>
            <a:r>
              <a:rPr lang="de-DE" sz="900" dirty="0"/>
              <a:t>, Tag 8 nur P</a:t>
            </a:r>
          </a:p>
          <a:p>
            <a:pPr>
              <a:buClr>
                <a:srgbClr val="004D74"/>
              </a:buClr>
            </a:pPr>
            <a:r>
              <a:rPr lang="de-DE" sz="900" dirty="0" err="1">
                <a:solidFill>
                  <a:srgbClr val="C00000"/>
                </a:solidFill>
              </a:rPr>
              <a:t>FEC-T+Ptz</a:t>
            </a:r>
            <a:r>
              <a:rPr lang="de-DE" sz="900" dirty="0"/>
              <a:t> Zyklus von 3 Wochen</a:t>
            </a:r>
          </a:p>
          <a:p>
            <a:pPr>
              <a:buClrTx/>
            </a:pPr>
            <a:r>
              <a:rPr lang="de-DE" sz="900" dirty="0" err="1"/>
              <a:t>Adjuvant</a:t>
            </a:r>
            <a:r>
              <a:rPr lang="de-DE" sz="900" dirty="0"/>
              <a:t> </a:t>
            </a:r>
            <a:r>
              <a:rPr lang="de-DE" sz="900" dirty="0" err="1"/>
              <a:t>Trastuzumab</a:t>
            </a:r>
            <a:r>
              <a:rPr lang="de-DE" sz="900" dirty="0"/>
              <a:t> zur Komplettierung eines Behandlungsjahres und endokrine Therapie bei ER+ und/oder PR+ Tumoren</a:t>
            </a:r>
          </a:p>
        </p:txBody>
      </p:sp>
    </p:spTree>
    <p:extLst>
      <p:ext uri="{BB962C8B-B14F-4D97-AF65-F5344CB8AC3E}">
        <p14:creationId xmlns:p14="http://schemas.microsoft.com/office/powerpoint/2010/main" val="2009859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TRAIN-2</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van der </a:t>
            </a:r>
            <a:r>
              <a:rPr lang="de-DE" dirty="0" err="1"/>
              <a:t>Voort</a:t>
            </a:r>
            <a:r>
              <a:rPr lang="de-DE" dirty="0"/>
              <a:t>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501)</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Ergebnisse – Primärer Endpunkt pCR</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18</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533741"/>
            <a:ext cx="8280397" cy="246221"/>
          </a:xfrm>
          <a:prstGeom prst="rect">
            <a:avLst/>
          </a:prstGeom>
        </p:spPr>
        <p:txBody>
          <a:bodyPr wrap="square" lIns="0" tIns="0" rIns="0" bIns="0" anchor="b">
            <a:spAutoFit/>
          </a:bodyPr>
          <a:lstStyle/>
          <a:p>
            <a:pPr lvl="0"/>
            <a:r>
              <a:rPr lang="de-DE" sz="800" dirty="0" err="1"/>
              <a:t>pCR</a:t>
            </a:r>
            <a:r>
              <a:rPr lang="de-DE" sz="800" dirty="0"/>
              <a:t>: pathologisches Komplettansprechen; P: Paclitaxel; T: </a:t>
            </a:r>
            <a:r>
              <a:rPr lang="de-DE" sz="800" dirty="0" err="1"/>
              <a:t>Trastuzumab</a:t>
            </a:r>
            <a:r>
              <a:rPr lang="de-DE" sz="800" dirty="0"/>
              <a:t>; C: Carboplatin; </a:t>
            </a:r>
            <a:r>
              <a:rPr lang="de-DE" sz="800" dirty="0" err="1"/>
              <a:t>Ptz</a:t>
            </a:r>
            <a:r>
              <a:rPr lang="de-DE" sz="800" dirty="0"/>
              <a:t>: </a:t>
            </a:r>
            <a:r>
              <a:rPr lang="de-DE" sz="800" dirty="0" err="1"/>
              <a:t>Pertuzumab</a:t>
            </a:r>
            <a:r>
              <a:rPr lang="de-DE" sz="800" dirty="0"/>
              <a:t>; F: 5-Fluorouracil; E: Epirubicin; C: Cyclophosphamid </a:t>
            </a:r>
          </a:p>
          <a:p>
            <a:pPr lvl="0"/>
            <a:r>
              <a:rPr lang="de-DE" sz="800" dirty="0"/>
              <a:t>Van </a:t>
            </a:r>
            <a:r>
              <a:rPr lang="de-DE" sz="800" dirty="0" err="1"/>
              <a:t>Ramshorst</a:t>
            </a:r>
            <a:r>
              <a:rPr lang="de-DE" sz="800" dirty="0"/>
              <a:t> et al. Lancet </a:t>
            </a:r>
            <a:r>
              <a:rPr lang="de-DE" sz="800" dirty="0" err="1"/>
              <a:t>Oncol</a:t>
            </a:r>
            <a:r>
              <a:rPr lang="de-DE" sz="800" dirty="0"/>
              <a:t>. 2018; </a:t>
            </a:r>
          </a:p>
        </p:txBody>
      </p:sp>
      <p:pic>
        <p:nvPicPr>
          <p:cNvPr id="2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692" t="24697" r="5750" b="18049"/>
          <a:stretch/>
        </p:blipFill>
        <p:spPr bwMode="auto">
          <a:xfrm>
            <a:off x="4785039" y="1386539"/>
            <a:ext cx="3923386" cy="3115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Inhaltsplatzhalter 2">
            <a:extLst>
              <a:ext uri="{FF2B5EF4-FFF2-40B4-BE49-F238E27FC236}">
                <a16:creationId xmlns:a16="http://schemas.microsoft.com/office/drawing/2014/main" id="{265F14B2-FB74-453D-AC46-807F687D221F}"/>
              </a:ext>
            </a:extLst>
          </p:cNvPr>
          <p:cNvSpPr>
            <a:spLocks noGrp="1"/>
          </p:cNvSpPr>
          <p:nvPr>
            <p:ph idx="1"/>
          </p:nvPr>
        </p:nvSpPr>
        <p:spPr>
          <a:xfrm>
            <a:off x="436566" y="1393746"/>
            <a:ext cx="4103240" cy="2054479"/>
          </a:xfrm>
        </p:spPr>
        <p:txBody>
          <a:bodyPr/>
          <a:lstStyle/>
          <a:p>
            <a:r>
              <a:rPr lang="de-DE" sz="1350" dirty="0"/>
              <a:t>Es gab ein hohes pathologisches Komplettansprechen mit und ohne Anthrazykline.</a:t>
            </a:r>
          </a:p>
          <a:p>
            <a:r>
              <a:rPr lang="de-DE" sz="1350" dirty="0"/>
              <a:t>Das Haupt-Outcome war zwischen den vorspezifizieren Subgruppen einheitlich</a:t>
            </a:r>
            <a:endParaRPr lang="de-DE" sz="1600" dirty="0">
              <a:solidFill>
                <a:srgbClr val="FF0000"/>
              </a:solidFill>
            </a:endParaRPr>
          </a:p>
          <a:p>
            <a:pPr marL="565200" lvl="1" indent="-108000">
              <a:buFont typeface="Arial" panose="020B0604020202020204" pitchFamily="34" charset="0"/>
              <a:buChar char="•"/>
              <a:tabLst>
                <a:tab pos="92075" algn="l"/>
              </a:tabLst>
            </a:pPr>
            <a:r>
              <a:rPr lang="de-DE" sz="1150" dirty="0">
                <a:cs typeface="Arial" panose="020B0604020202020204" pitchFamily="34" charset="0"/>
              </a:rPr>
              <a:t>cT (0-2 vs. 3-4)</a:t>
            </a:r>
          </a:p>
          <a:p>
            <a:pPr marL="565200" lvl="1" indent="-108000">
              <a:buFont typeface="Arial" panose="020B0604020202020204" pitchFamily="34" charset="0"/>
              <a:buChar char="•"/>
            </a:pPr>
            <a:r>
              <a:rPr lang="de-DE" sz="1150" dirty="0" err="1">
                <a:cs typeface="Arial" panose="020B0604020202020204" pitchFamily="34" charset="0"/>
              </a:rPr>
              <a:t>cN</a:t>
            </a:r>
            <a:r>
              <a:rPr lang="de-DE" sz="1150" dirty="0">
                <a:cs typeface="Arial" panose="020B0604020202020204" pitchFamily="34" charset="0"/>
              </a:rPr>
              <a:t> (negativ vs. positiv)</a:t>
            </a:r>
          </a:p>
          <a:p>
            <a:pPr marL="565200" lvl="1" indent="-108000">
              <a:buFont typeface="Arial" panose="020B0604020202020204" pitchFamily="34" charset="0"/>
              <a:buChar char="•"/>
            </a:pPr>
            <a:r>
              <a:rPr lang="de-DE" sz="1150" dirty="0">
                <a:cs typeface="Arial" panose="020B0604020202020204" pitchFamily="34" charset="0"/>
              </a:rPr>
              <a:t>ER (negativ vs. positiv)</a:t>
            </a:r>
          </a:p>
          <a:p>
            <a:pPr marL="565200" lvl="1" indent="-108000">
              <a:buFont typeface="Arial" panose="020B0604020202020204" pitchFamily="34" charset="0"/>
              <a:buChar char="•"/>
            </a:pPr>
            <a:r>
              <a:rPr lang="de-DE" sz="1150" dirty="0">
                <a:cs typeface="Arial" panose="020B0604020202020204" pitchFamily="34" charset="0"/>
              </a:rPr>
              <a:t>Alter (&lt;50 vs. ≥50) </a:t>
            </a:r>
          </a:p>
          <a:p>
            <a:endParaRPr lang="de-DE" sz="1350" dirty="0"/>
          </a:p>
        </p:txBody>
      </p:sp>
      <p:sp>
        <p:nvSpPr>
          <p:cNvPr id="7" name="Textfeld 6"/>
          <p:cNvSpPr txBox="1"/>
          <p:nvPr/>
        </p:nvSpPr>
        <p:spPr>
          <a:xfrm rot="16200000">
            <a:off x="4149709" y="2718689"/>
            <a:ext cx="1806905" cy="261610"/>
          </a:xfrm>
          <a:prstGeom prst="rect">
            <a:avLst/>
          </a:prstGeom>
          <a:solidFill>
            <a:schemeClr val="bg1"/>
          </a:solidFill>
        </p:spPr>
        <p:txBody>
          <a:bodyPr wrap="none" rtlCol="0">
            <a:spAutoFit/>
          </a:bodyPr>
          <a:lstStyle/>
          <a:p>
            <a:r>
              <a:rPr lang="de-DE" sz="1100" dirty="0" err="1"/>
              <a:t>pCR</a:t>
            </a:r>
            <a:r>
              <a:rPr lang="de-DE" sz="1100" dirty="0"/>
              <a:t>-Rate (ypT0/</a:t>
            </a:r>
            <a:r>
              <a:rPr lang="de-DE" sz="1100" dirty="0" err="1"/>
              <a:t>is</a:t>
            </a:r>
            <a:r>
              <a:rPr lang="de-DE" sz="1100" dirty="0"/>
              <a:t>, ypN0)</a:t>
            </a:r>
          </a:p>
        </p:txBody>
      </p:sp>
      <p:sp>
        <p:nvSpPr>
          <p:cNvPr id="28" name="Textfeld 27"/>
          <p:cNvSpPr txBox="1"/>
          <p:nvPr/>
        </p:nvSpPr>
        <p:spPr>
          <a:xfrm>
            <a:off x="6848362" y="1488017"/>
            <a:ext cx="553357" cy="230832"/>
          </a:xfrm>
          <a:prstGeom prst="rect">
            <a:avLst/>
          </a:prstGeom>
          <a:solidFill>
            <a:schemeClr val="bg1"/>
          </a:solidFill>
        </p:spPr>
        <p:txBody>
          <a:bodyPr wrap="none" rtlCol="0">
            <a:spAutoFit/>
          </a:bodyPr>
          <a:lstStyle/>
          <a:p>
            <a:r>
              <a:rPr lang="de-DE" sz="900" dirty="0"/>
              <a:t>P=0,75</a:t>
            </a:r>
          </a:p>
        </p:txBody>
      </p:sp>
      <p:cxnSp>
        <p:nvCxnSpPr>
          <p:cNvPr id="11" name="Gerader Verbinder 10"/>
          <p:cNvCxnSpPr/>
          <p:nvPr/>
        </p:nvCxnSpPr>
        <p:spPr>
          <a:xfrm>
            <a:off x="5560541" y="1558182"/>
            <a:ext cx="0" cy="2512800"/>
          </a:xfrm>
          <a:prstGeom prst="line">
            <a:avLst/>
          </a:prstGeom>
          <a:ln w="6350">
            <a:solidFill>
              <a:schemeClr val="bg1">
                <a:lumMod val="50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1" name="Gerader Verbinder 30"/>
          <p:cNvCxnSpPr/>
          <p:nvPr/>
        </p:nvCxnSpPr>
        <p:spPr>
          <a:xfrm rot="16200000">
            <a:off x="7100938" y="2477096"/>
            <a:ext cx="0" cy="3168000"/>
          </a:xfrm>
          <a:prstGeom prst="line">
            <a:avLst/>
          </a:prstGeom>
          <a:ln w="6350">
            <a:solidFill>
              <a:schemeClr val="bg1">
                <a:lumMod val="50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2" name="Gerader Verbinder 31"/>
          <p:cNvCxnSpPr/>
          <p:nvPr/>
        </p:nvCxnSpPr>
        <p:spPr>
          <a:xfrm>
            <a:off x="5521699" y="3570981"/>
            <a:ext cx="36000" cy="0"/>
          </a:xfrm>
          <a:prstGeom prst="line">
            <a:avLst/>
          </a:prstGeom>
          <a:ln w="6350">
            <a:solidFill>
              <a:schemeClr val="bg1">
                <a:lumMod val="50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4" name="Gerader Verbinder 33"/>
          <p:cNvCxnSpPr/>
          <p:nvPr/>
        </p:nvCxnSpPr>
        <p:spPr>
          <a:xfrm>
            <a:off x="5522160" y="3066155"/>
            <a:ext cx="36000" cy="0"/>
          </a:xfrm>
          <a:prstGeom prst="line">
            <a:avLst/>
          </a:prstGeom>
          <a:ln w="6350">
            <a:solidFill>
              <a:schemeClr val="bg1">
                <a:lumMod val="50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6" name="Gerader Verbinder 35"/>
          <p:cNvCxnSpPr/>
          <p:nvPr/>
        </p:nvCxnSpPr>
        <p:spPr>
          <a:xfrm>
            <a:off x="5523072" y="2561331"/>
            <a:ext cx="36000" cy="0"/>
          </a:xfrm>
          <a:prstGeom prst="line">
            <a:avLst/>
          </a:prstGeom>
          <a:ln w="6350">
            <a:solidFill>
              <a:schemeClr val="bg1">
                <a:lumMod val="50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8" name="Gerader Verbinder 37"/>
          <p:cNvCxnSpPr/>
          <p:nvPr/>
        </p:nvCxnSpPr>
        <p:spPr>
          <a:xfrm>
            <a:off x="5523031" y="2063651"/>
            <a:ext cx="36000" cy="0"/>
          </a:xfrm>
          <a:prstGeom prst="line">
            <a:avLst/>
          </a:prstGeom>
          <a:ln w="6350">
            <a:solidFill>
              <a:schemeClr val="bg1">
                <a:lumMod val="50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9" name="Gerader Verbinder 38"/>
          <p:cNvCxnSpPr/>
          <p:nvPr/>
        </p:nvCxnSpPr>
        <p:spPr>
          <a:xfrm>
            <a:off x="5522160" y="1560563"/>
            <a:ext cx="36000" cy="0"/>
          </a:xfrm>
          <a:prstGeom prst="line">
            <a:avLst/>
          </a:prstGeom>
          <a:ln w="6350">
            <a:solidFill>
              <a:schemeClr val="bg1">
                <a:lumMod val="50000"/>
              </a:schemeClr>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569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TRAIN-2</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van der </a:t>
            </a:r>
            <a:r>
              <a:rPr lang="de-DE" dirty="0" err="1"/>
              <a:t>Voort</a:t>
            </a:r>
            <a:r>
              <a:rPr lang="de-DE" dirty="0"/>
              <a:t>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501)</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Follow-</a:t>
            </a:r>
            <a:r>
              <a:rPr lang="de-DE" dirty="0" err="1">
                <a:solidFill>
                  <a:srgbClr val="003865"/>
                </a:solidFill>
              </a:rPr>
              <a:t>up</a:t>
            </a:r>
            <a:r>
              <a:rPr lang="de-DE" dirty="0">
                <a:solidFill>
                  <a:srgbClr val="003865"/>
                </a:solidFill>
              </a:rPr>
              <a:t>: Rationale</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19</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533741"/>
            <a:ext cx="8280397" cy="246221"/>
          </a:xfrm>
          <a:prstGeom prst="rect">
            <a:avLst/>
          </a:prstGeom>
        </p:spPr>
        <p:txBody>
          <a:bodyPr wrap="square" lIns="0" tIns="0" rIns="0" bIns="0" anchor="b">
            <a:spAutoFit/>
          </a:bodyPr>
          <a:lstStyle/>
          <a:p>
            <a:pPr lvl="0"/>
            <a:r>
              <a:rPr lang="de-DE" sz="800" dirty="0" err="1"/>
              <a:t>pCR</a:t>
            </a:r>
            <a:r>
              <a:rPr lang="de-DE" sz="800" dirty="0"/>
              <a:t>: pathologisches Komplettansprechen;</a:t>
            </a:r>
            <a:r>
              <a:rPr lang="en-US" sz="800" dirty="0"/>
              <a:t> HER2: human epidermal growth factor receptor 2</a:t>
            </a:r>
            <a:endParaRPr lang="de-DE" sz="800" dirty="0"/>
          </a:p>
          <a:p>
            <a:pPr lvl="0"/>
            <a:r>
              <a:rPr lang="de-DE" sz="800" dirty="0"/>
              <a:t>1. </a:t>
            </a:r>
            <a:r>
              <a:rPr lang="de-DE" sz="800" dirty="0" err="1"/>
              <a:t>Cortazar</a:t>
            </a:r>
            <a:r>
              <a:rPr lang="de-DE" sz="800" dirty="0"/>
              <a:t> et al. Lancet. 2014; 2. </a:t>
            </a:r>
            <a:r>
              <a:rPr lang="de-DE" sz="800" dirty="0" err="1"/>
              <a:t>Slamon</a:t>
            </a:r>
            <a:r>
              <a:rPr lang="de-DE" sz="800" dirty="0"/>
              <a:t> et al. N Engl J Med. 2011; 3. </a:t>
            </a:r>
            <a:r>
              <a:rPr lang="de-DE" sz="800" dirty="0" err="1"/>
              <a:t>Schneeweiss</a:t>
            </a:r>
            <a:r>
              <a:rPr lang="de-DE" sz="800" dirty="0"/>
              <a:t> et al. </a:t>
            </a:r>
            <a:r>
              <a:rPr lang="de-DE" sz="800" dirty="0" err="1"/>
              <a:t>Eur</a:t>
            </a:r>
            <a:r>
              <a:rPr lang="de-DE" sz="800" dirty="0"/>
              <a:t> J Cancer. 2017; </a:t>
            </a:r>
          </a:p>
        </p:txBody>
      </p:sp>
      <p:sp>
        <p:nvSpPr>
          <p:cNvPr id="25" name="Inhaltsplatzhalter 2">
            <a:extLst>
              <a:ext uri="{FF2B5EF4-FFF2-40B4-BE49-F238E27FC236}">
                <a16:creationId xmlns:a16="http://schemas.microsoft.com/office/drawing/2014/main" id="{265F14B2-FB74-453D-AC46-807F687D221F}"/>
              </a:ext>
            </a:extLst>
          </p:cNvPr>
          <p:cNvSpPr>
            <a:spLocks noGrp="1"/>
          </p:cNvSpPr>
          <p:nvPr>
            <p:ph idx="1"/>
          </p:nvPr>
        </p:nvSpPr>
        <p:spPr>
          <a:xfrm>
            <a:off x="435965" y="1394784"/>
            <a:ext cx="8270259" cy="2054479"/>
          </a:xfrm>
        </p:spPr>
        <p:txBody>
          <a:bodyPr/>
          <a:lstStyle/>
          <a:p>
            <a:pPr>
              <a:spcAft>
                <a:spcPts val="1200"/>
              </a:spcAft>
            </a:pPr>
            <a:r>
              <a:rPr lang="de-DE" sz="1350" dirty="0"/>
              <a:t>Das pCR ist ein etablierter Surrogat-Endpunkt in Studien zu neoadjuvanten HER2-positiven Mammakarzinomen, jedoch ist eine Bestätigung durch ein Langzeit-Follow-</a:t>
            </a:r>
            <a:r>
              <a:rPr lang="de-DE" sz="1350" dirty="0" err="1"/>
              <a:t>up</a:t>
            </a:r>
            <a:r>
              <a:rPr lang="de-DE" sz="1350" dirty="0"/>
              <a:t> notwendig.</a:t>
            </a:r>
            <a:r>
              <a:rPr lang="de-DE" sz="1350" baseline="30000" dirty="0"/>
              <a:t>1</a:t>
            </a:r>
          </a:p>
          <a:p>
            <a:pPr>
              <a:spcAft>
                <a:spcPts val="1200"/>
              </a:spcAft>
            </a:pPr>
            <a:r>
              <a:rPr lang="de-DE" sz="1350" dirty="0"/>
              <a:t>Bei Vorliegen einer HER2-Blockade zeigen Anthrazyklin-freie Behandlungsregime eine ähnliche Langzeitwirksamkeit wie Anthrazyklin-haltige Regime</a:t>
            </a:r>
            <a:r>
              <a:rPr lang="de-DE" sz="1350" baseline="30000" dirty="0"/>
              <a:t>2</a:t>
            </a:r>
            <a:r>
              <a:rPr lang="de-DE" sz="1350" dirty="0"/>
              <a:t>, ebenso bei dualer HER2-Blockade in nicht-kompetitiven Studien</a:t>
            </a:r>
            <a:r>
              <a:rPr lang="de-DE" sz="1350" baseline="30000" dirty="0"/>
              <a:t>3</a:t>
            </a:r>
            <a:r>
              <a:rPr lang="de-DE" sz="1350" dirty="0"/>
              <a:t>.</a:t>
            </a:r>
          </a:p>
          <a:p>
            <a:pPr>
              <a:spcAft>
                <a:spcPts val="1200"/>
              </a:spcAft>
            </a:pPr>
            <a:r>
              <a:rPr lang="de-DE" sz="1350" dirty="0"/>
              <a:t>Anthrazyklin wird immer noch häufig bei HER2-positivem Mammakarzinom mit höherem Risiko angewendet. </a:t>
            </a:r>
          </a:p>
          <a:p>
            <a:endParaRPr lang="de-DE" sz="1350" dirty="0"/>
          </a:p>
        </p:txBody>
      </p:sp>
    </p:spTree>
    <p:extLst>
      <p:ext uri="{BB962C8B-B14F-4D97-AF65-F5344CB8AC3E}">
        <p14:creationId xmlns:p14="http://schemas.microsoft.com/office/powerpoint/2010/main" val="145164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96A17E-16F9-4EED-9A20-AD94ED79A4D1}"/>
              </a:ext>
            </a:extLst>
          </p:cNvPr>
          <p:cNvSpPr>
            <a:spLocks noGrp="1"/>
          </p:cNvSpPr>
          <p:nvPr>
            <p:ph type="title"/>
          </p:nvPr>
        </p:nvSpPr>
        <p:spPr/>
        <p:txBody>
          <a:bodyPr/>
          <a:lstStyle/>
          <a:p>
            <a:r>
              <a:rPr lang="de-DE" dirty="0"/>
              <a:t>Wichtige Hinweise</a:t>
            </a:r>
          </a:p>
        </p:txBody>
      </p:sp>
      <p:sp>
        <p:nvSpPr>
          <p:cNvPr id="3" name="Inhaltsplatzhalter 2">
            <a:extLst>
              <a:ext uri="{FF2B5EF4-FFF2-40B4-BE49-F238E27FC236}">
                <a16:creationId xmlns:a16="http://schemas.microsoft.com/office/drawing/2014/main" id="{265F14B2-FB74-453D-AC46-807F687D221F}"/>
              </a:ext>
            </a:extLst>
          </p:cNvPr>
          <p:cNvSpPr>
            <a:spLocks noGrp="1"/>
          </p:cNvSpPr>
          <p:nvPr>
            <p:ph idx="1"/>
          </p:nvPr>
        </p:nvSpPr>
        <p:spPr>
          <a:xfrm>
            <a:off x="477371" y="1298207"/>
            <a:ext cx="8271341" cy="3011487"/>
          </a:xfrm>
        </p:spPr>
        <p:txBody>
          <a:bodyPr/>
          <a:lstStyle/>
          <a:p>
            <a:r>
              <a:rPr lang="de-DE" sz="1200" dirty="0"/>
              <a:t>Die in diesem </a:t>
            </a:r>
            <a:r>
              <a:rPr lang="de-DE" sz="1200" dirty="0" err="1"/>
              <a:t>Slidekit</a:t>
            </a:r>
            <a:r>
              <a:rPr lang="de-DE" sz="1200" dirty="0"/>
              <a:t> enthaltenen Informationen werden Ihnen auf Ihre ausdrückliche Anfrage hin zur Verfügung gestellt. Es ist nicht Zweck dieser Unterlagen, Ratschläge oder Empfehlungen zur Verwendung der Produkte oder der hierin angesprochenen Produktklassen zu geben. Informationen dieser Art sind in den aktuellen Fachinformationen zu finden, die wir Ihnen gerne für jedes Produkt von AstraZeneca oder </a:t>
            </a:r>
            <a:r>
              <a:rPr lang="de-DE" sz="1200" dirty="0" err="1"/>
              <a:t>Daiichy</a:t>
            </a:r>
            <a:r>
              <a:rPr lang="de-DE" sz="1200" dirty="0"/>
              <a:t>-Sankyo zur Verfügung stellen.</a:t>
            </a:r>
          </a:p>
          <a:p>
            <a:r>
              <a:rPr lang="de-DE" sz="1200" dirty="0"/>
              <a:t>Die folgenden Inhalte dienen ausschließlich Ihrer persönlichen Information, eine Weitergabe an Dritte ist nicht gestattet.</a:t>
            </a:r>
          </a:p>
          <a:p>
            <a:r>
              <a:rPr lang="de-DE" sz="1200" dirty="0"/>
              <a:t>Angaben zu Anwendungsgebieten und Dosierungen in Deutschland zugelassener Arzneimittel finden Sie in der jeweils gültigen Fachinformation.</a:t>
            </a:r>
          </a:p>
          <a:p>
            <a:r>
              <a:rPr lang="de-DE" sz="1200" dirty="0"/>
              <a:t>Es handelt sich unter Umständen um wissenschaftliche Informationen zu Arzneimitteln, die in Deutschland noch nicht bzw. so nicht zugelassen sind. Die Inhalte sind daher nicht als Therapie- und Anwendungsempfehlung gedacht.</a:t>
            </a:r>
          </a:p>
          <a:p>
            <a:r>
              <a:rPr lang="de-DE" sz="1200" dirty="0"/>
              <a:t>Die Inhalte der hier angeführten Folien wurden mit größter Sorgfalt erstellt. Für die Richtigkeit, Vollständigkeit und Aktualität der Themen können AstraZeneca und </a:t>
            </a:r>
            <a:r>
              <a:rPr lang="de-DE" sz="1200" dirty="0" err="1"/>
              <a:t>Daiichy</a:t>
            </a:r>
            <a:r>
              <a:rPr lang="de-DE" sz="1200" dirty="0"/>
              <a:t>-Sankyo jedoch keine Gewähr übernehmen.</a:t>
            </a:r>
          </a:p>
          <a:p>
            <a:r>
              <a:rPr lang="de-DE" sz="1200" dirty="0"/>
              <a:t>Die Wiedergabe der Vorträge illustrieren zum Teil die persönliche Meinung des jeweiligen Referenten, die nicht notwendigerweise der Meinung von AstraZeneca oder </a:t>
            </a:r>
            <a:r>
              <a:rPr lang="de-DE" sz="1200" dirty="0" err="1"/>
              <a:t>Daiichy</a:t>
            </a:r>
            <a:r>
              <a:rPr lang="de-DE" sz="1200" dirty="0"/>
              <a:t>-Sankyo entspricht.</a:t>
            </a:r>
          </a:p>
        </p:txBody>
      </p:sp>
      <p:sp>
        <p:nvSpPr>
          <p:cNvPr id="5" name="Untertitel 4">
            <a:extLst>
              <a:ext uri="{FF2B5EF4-FFF2-40B4-BE49-F238E27FC236}">
                <a16:creationId xmlns:a16="http://schemas.microsoft.com/office/drawing/2014/main" id="{FE8D28AD-C8FD-419C-B62C-E3B2EC8D16AD}"/>
              </a:ext>
            </a:extLst>
          </p:cNvPr>
          <p:cNvSpPr>
            <a:spLocks noGrp="1"/>
          </p:cNvSpPr>
          <p:nvPr>
            <p:ph type="subTitle" idx="12"/>
          </p:nvPr>
        </p:nvSpPr>
        <p:spPr>
          <a:xfrm>
            <a:off x="430822" y="899705"/>
            <a:ext cx="8280400" cy="353808"/>
          </a:xfrm>
        </p:spPr>
        <p:txBody>
          <a:bodyPr/>
          <a:lstStyle/>
          <a:p>
            <a:r>
              <a:rPr lang="de-DE" dirty="0"/>
              <a:t>Bitte beachten Sie:</a:t>
            </a:r>
          </a:p>
          <a:p>
            <a:endParaRPr lang="de-DE" dirty="0"/>
          </a:p>
        </p:txBody>
      </p:sp>
      <p:sp>
        <p:nvSpPr>
          <p:cNvPr id="7" name="Foliennummernplatzhalter 5">
            <a:extLst>
              <a:ext uri="{FF2B5EF4-FFF2-40B4-BE49-F238E27FC236}">
                <a16:creationId xmlns:a16="http://schemas.microsoft.com/office/drawing/2014/main" id="{54DFF773-7E87-4E55-8CB9-FF85DAF2761D}"/>
              </a:ext>
            </a:extLst>
          </p:cNvPr>
          <p:cNvSpPr txBox="1">
            <a:spLocks/>
          </p:cNvSpPr>
          <p:nvPr/>
        </p:nvSpPr>
        <p:spPr>
          <a:xfrm>
            <a:off x="61199" y="4911724"/>
            <a:ext cx="395999" cy="18535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4F54F3-C349-4609-AFEE-01462D5C7942}" type="slidenum">
              <a:rPr lang="en-GB" sz="800" smtClean="0"/>
              <a:pPr/>
              <a:t>2</a:t>
            </a:fld>
            <a:endParaRPr lang="en-GB" sz="800" dirty="0"/>
          </a:p>
        </p:txBody>
      </p:sp>
    </p:spTree>
    <p:extLst>
      <p:ext uri="{BB962C8B-B14F-4D97-AF65-F5344CB8AC3E}">
        <p14:creationId xmlns:p14="http://schemas.microsoft.com/office/powerpoint/2010/main" val="3780752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TRAIN-2</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van der </a:t>
            </a:r>
            <a:r>
              <a:rPr lang="de-DE" dirty="0" err="1"/>
              <a:t>Voort</a:t>
            </a:r>
            <a:r>
              <a:rPr lang="de-DE" dirty="0"/>
              <a:t>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501)</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Baseline- und Behandlungscharakteristika</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20</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410630"/>
            <a:ext cx="8280397" cy="369332"/>
          </a:xfrm>
          <a:prstGeom prst="rect">
            <a:avLst/>
          </a:prstGeom>
        </p:spPr>
        <p:txBody>
          <a:bodyPr wrap="square" lIns="0" tIns="0" rIns="0" bIns="0" anchor="b">
            <a:spAutoFit/>
          </a:bodyPr>
          <a:lstStyle/>
          <a:p>
            <a:pPr lvl="0"/>
            <a:r>
              <a:rPr lang="de-DE" sz="800" dirty="0"/>
              <a:t>*Ein Stadium-I-Patient wurde in den </a:t>
            </a:r>
            <a:r>
              <a:rPr lang="de-DE" sz="800" dirty="0" err="1"/>
              <a:t>PTC+Ptz-Arm</a:t>
            </a:r>
            <a:r>
              <a:rPr lang="de-DE" sz="800" dirty="0"/>
              <a:t> eingeschlossen und ein Stadium-IV-Patient in den </a:t>
            </a:r>
            <a:r>
              <a:rPr lang="de-DE" sz="800" dirty="0" err="1"/>
              <a:t>FEC-T+Ptz-Arm</a:t>
            </a:r>
            <a:r>
              <a:rPr lang="de-DE" sz="800" dirty="0"/>
              <a:t>; </a:t>
            </a:r>
            <a:r>
              <a:rPr lang="de-DE" sz="800" dirty="0">
                <a:latin typeface="Arial" panose="020B0604020202020204" pitchFamily="34" charset="0"/>
                <a:cs typeface="Arial" panose="020B0604020202020204" pitchFamily="34" charset="0"/>
              </a:rPr>
              <a:t>†Zwei Patienten im </a:t>
            </a:r>
            <a:r>
              <a:rPr lang="de-DE" sz="800" dirty="0" err="1">
                <a:latin typeface="Arial" panose="020B0604020202020204" pitchFamily="34" charset="0"/>
                <a:cs typeface="Arial" panose="020B0604020202020204" pitchFamily="34" charset="0"/>
              </a:rPr>
              <a:t>PTC+Ptz-Arm</a:t>
            </a:r>
            <a:r>
              <a:rPr lang="de-DE" sz="800" dirty="0">
                <a:latin typeface="Arial" panose="020B0604020202020204" pitchFamily="34" charset="0"/>
                <a:cs typeface="Arial" panose="020B0604020202020204" pitchFamily="34" charset="0"/>
              </a:rPr>
              <a:t> erhielten adjuvante Anthrazykline;</a:t>
            </a:r>
            <a:r>
              <a:rPr lang="de-DE" sz="800" dirty="0"/>
              <a:t> P: Paclitaxel; T: </a:t>
            </a:r>
            <a:r>
              <a:rPr lang="de-DE" sz="800" dirty="0" err="1"/>
              <a:t>Trastuzumab</a:t>
            </a:r>
            <a:r>
              <a:rPr lang="de-DE" sz="800" dirty="0"/>
              <a:t>; C: Carboplatin; </a:t>
            </a:r>
            <a:r>
              <a:rPr lang="de-DE" sz="800" dirty="0" err="1"/>
              <a:t>Ptz</a:t>
            </a:r>
            <a:r>
              <a:rPr lang="de-DE" sz="800" dirty="0"/>
              <a:t>: </a:t>
            </a:r>
            <a:r>
              <a:rPr lang="de-DE" sz="800" dirty="0" err="1"/>
              <a:t>Pertuzumab</a:t>
            </a:r>
            <a:r>
              <a:rPr lang="de-DE" sz="800" dirty="0"/>
              <a:t>; F: 5-Fluorouracil; E: Epirubicin; C: Cyclophosphamid;</a:t>
            </a:r>
            <a:r>
              <a:rPr lang="de-DE" sz="800" dirty="0">
                <a:solidFill>
                  <a:srgbClr val="FF0000"/>
                </a:solidFill>
              </a:rPr>
              <a:t> </a:t>
            </a:r>
            <a:r>
              <a:rPr lang="de-DE" sz="800" dirty="0"/>
              <a:t>ER: Östrogenrezeptor; PR: Progesteronrezeptor; RTDI: relative gesamte Dosisintensität</a:t>
            </a:r>
          </a:p>
        </p:txBody>
      </p:sp>
      <p:graphicFrame>
        <p:nvGraphicFramePr>
          <p:cNvPr id="9" name="Tabelle 8">
            <a:extLst>
              <a:ext uri="{FF2B5EF4-FFF2-40B4-BE49-F238E27FC236}">
                <a16:creationId xmlns:a16="http://schemas.microsoft.com/office/drawing/2014/main" id="{490057D1-E2BE-412A-8209-96B5A4A5D073}"/>
              </a:ext>
            </a:extLst>
          </p:cNvPr>
          <p:cNvGraphicFramePr>
            <a:graphicFrameLocks noGrp="1"/>
          </p:cNvGraphicFramePr>
          <p:nvPr/>
        </p:nvGraphicFramePr>
        <p:xfrm>
          <a:off x="427689" y="1382076"/>
          <a:ext cx="3538986" cy="2847598"/>
        </p:xfrm>
        <a:graphic>
          <a:graphicData uri="http://schemas.openxmlformats.org/drawingml/2006/table">
            <a:tbl>
              <a:tblPr firstRow="1" bandRow="1">
                <a:tableStyleId>{5C22544A-7EE6-4342-B048-85BDC9FD1C3A}</a:tableStyleId>
              </a:tblPr>
              <a:tblGrid>
                <a:gridCol w="1923195">
                  <a:extLst>
                    <a:ext uri="{9D8B030D-6E8A-4147-A177-3AD203B41FA5}">
                      <a16:colId xmlns:a16="http://schemas.microsoft.com/office/drawing/2014/main" val="803611838"/>
                    </a:ext>
                  </a:extLst>
                </a:gridCol>
                <a:gridCol w="787791">
                  <a:extLst>
                    <a:ext uri="{9D8B030D-6E8A-4147-A177-3AD203B41FA5}">
                      <a16:colId xmlns:a16="http://schemas.microsoft.com/office/drawing/2014/main" val="3926207950"/>
                    </a:ext>
                  </a:extLst>
                </a:gridCol>
                <a:gridCol w="828000">
                  <a:extLst>
                    <a:ext uri="{9D8B030D-6E8A-4147-A177-3AD203B41FA5}">
                      <a16:colId xmlns:a16="http://schemas.microsoft.com/office/drawing/2014/main" val="2123663556"/>
                    </a:ext>
                  </a:extLst>
                </a:gridCol>
              </a:tblGrid>
              <a:tr h="505219">
                <a:tc>
                  <a:txBody>
                    <a:bodyPr/>
                    <a:lstStyle/>
                    <a:p>
                      <a:r>
                        <a:rPr lang="de-DE" sz="900" dirty="0"/>
                        <a:t>Patientencharakteristika</a:t>
                      </a:r>
                    </a:p>
                  </a:txBody>
                  <a:tcPr anchor="ctr"/>
                </a:tc>
                <a:tc>
                  <a:txBody>
                    <a:bodyPr/>
                    <a:lstStyle/>
                    <a:p>
                      <a:pPr algn="ctr"/>
                      <a:r>
                        <a:rPr lang="de-DE" sz="900" dirty="0" err="1"/>
                        <a:t>PTC+Ptz</a:t>
                      </a:r>
                      <a:r>
                        <a:rPr lang="de-DE" sz="900" baseline="0" dirty="0"/>
                        <a:t> (N=219)</a:t>
                      </a:r>
                    </a:p>
                    <a:p>
                      <a:pPr algn="ctr"/>
                      <a:r>
                        <a:rPr lang="de-DE" sz="900" baseline="0" dirty="0"/>
                        <a:t>n (%)</a:t>
                      </a:r>
                      <a:endParaRPr lang="de-DE" sz="900" dirty="0"/>
                    </a:p>
                  </a:txBody>
                  <a:tcPr anchor="ctr"/>
                </a:tc>
                <a:tc>
                  <a:txBody>
                    <a:bodyPr/>
                    <a:lstStyle/>
                    <a:p>
                      <a:pPr algn="ctr"/>
                      <a:r>
                        <a:rPr lang="de-DE" sz="900" dirty="0" err="1"/>
                        <a:t>FEC-T</a:t>
                      </a:r>
                      <a:r>
                        <a:rPr lang="de-DE" sz="900" baseline="0" dirty="0" err="1"/>
                        <a:t>+Ptz</a:t>
                      </a:r>
                      <a:r>
                        <a:rPr lang="de-DE" sz="900" baseline="0" dirty="0"/>
                        <a:t> (N=219)</a:t>
                      </a:r>
                    </a:p>
                    <a:p>
                      <a:pPr algn="ctr"/>
                      <a:r>
                        <a:rPr lang="de-DE" sz="900" baseline="0" dirty="0"/>
                        <a:t>n (%)</a:t>
                      </a:r>
                      <a:endParaRPr lang="de-DE" sz="900" dirty="0"/>
                    </a:p>
                  </a:txBody>
                  <a:tcPr anchor="ctr"/>
                </a:tc>
                <a:extLst>
                  <a:ext uri="{0D108BD9-81ED-4DB2-BD59-A6C34878D82A}">
                    <a16:rowId xmlns:a16="http://schemas.microsoft.com/office/drawing/2014/main" val="160853978"/>
                  </a:ext>
                </a:extLst>
              </a:tr>
              <a:tr h="229645">
                <a:tc>
                  <a:txBody>
                    <a:bodyPr/>
                    <a:lstStyle/>
                    <a:p>
                      <a:r>
                        <a:rPr lang="de-DE" sz="900" dirty="0">
                          <a:latin typeface="+mn-lt"/>
                        </a:rPr>
                        <a:t>Medianes Alter, Jahre (Range)</a:t>
                      </a:r>
                    </a:p>
                  </a:txBody>
                  <a:tcPr/>
                </a:tc>
                <a:tc>
                  <a:txBody>
                    <a:bodyPr/>
                    <a:lstStyle/>
                    <a:p>
                      <a:pPr algn="ctr"/>
                      <a:r>
                        <a:rPr lang="de-DE" sz="900" dirty="0">
                          <a:latin typeface="+mn-lt"/>
                        </a:rPr>
                        <a:t>48 (22-75)</a:t>
                      </a:r>
                    </a:p>
                  </a:txBody>
                  <a:tcPr/>
                </a:tc>
                <a:tc>
                  <a:txBody>
                    <a:bodyPr/>
                    <a:lstStyle/>
                    <a:p>
                      <a:pPr algn="ctr"/>
                      <a:r>
                        <a:rPr lang="de-DE" sz="900" dirty="0">
                          <a:latin typeface="+mn-lt"/>
                        </a:rPr>
                        <a:t>49 (25-73)</a:t>
                      </a:r>
                    </a:p>
                  </a:txBody>
                  <a:tcPr/>
                </a:tc>
                <a:extLst>
                  <a:ext uri="{0D108BD9-81ED-4DB2-BD59-A6C34878D82A}">
                    <a16:rowId xmlns:a16="http://schemas.microsoft.com/office/drawing/2014/main" val="2756326094"/>
                  </a:ext>
                </a:extLst>
              </a:tr>
              <a:tr h="367432">
                <a:tc>
                  <a:txBody>
                    <a:bodyPr/>
                    <a:lstStyle/>
                    <a:p>
                      <a:r>
                        <a:rPr lang="de-DE" sz="900" dirty="0">
                          <a:latin typeface="+mn-lt"/>
                        </a:rPr>
                        <a:t>cT0-2</a:t>
                      </a:r>
                    </a:p>
                    <a:p>
                      <a:r>
                        <a:rPr lang="de-DE" sz="900" dirty="0">
                          <a:latin typeface="+mn-lt"/>
                        </a:rPr>
                        <a:t>cT3-4</a:t>
                      </a:r>
                    </a:p>
                  </a:txBody>
                  <a:tcPr/>
                </a:tc>
                <a:tc>
                  <a:txBody>
                    <a:bodyPr/>
                    <a:lstStyle/>
                    <a:p>
                      <a:pPr algn="ctr"/>
                      <a:r>
                        <a:rPr lang="de-DE" sz="900" dirty="0">
                          <a:latin typeface="+mn-lt"/>
                        </a:rPr>
                        <a:t>154 (70)</a:t>
                      </a:r>
                    </a:p>
                    <a:p>
                      <a:pPr algn="ctr"/>
                      <a:r>
                        <a:rPr lang="de-DE" sz="900" dirty="0">
                          <a:latin typeface="+mn-lt"/>
                        </a:rPr>
                        <a:t>65</a:t>
                      </a:r>
                      <a:r>
                        <a:rPr lang="de-DE" sz="900" baseline="0" dirty="0">
                          <a:latin typeface="+mn-lt"/>
                        </a:rPr>
                        <a:t> (30)</a:t>
                      </a:r>
                      <a:endParaRPr lang="de-DE" sz="900" dirty="0">
                        <a:latin typeface="+mn-lt"/>
                      </a:endParaRPr>
                    </a:p>
                  </a:txBody>
                  <a:tcPr/>
                </a:tc>
                <a:tc>
                  <a:txBody>
                    <a:bodyPr/>
                    <a:lstStyle/>
                    <a:p>
                      <a:pPr algn="ctr"/>
                      <a:r>
                        <a:rPr lang="de-DE" sz="900" dirty="0">
                          <a:latin typeface="+mn-lt"/>
                        </a:rPr>
                        <a:t>147 (67)</a:t>
                      </a:r>
                    </a:p>
                    <a:p>
                      <a:pPr algn="ctr"/>
                      <a:r>
                        <a:rPr lang="de-DE" sz="900" dirty="0">
                          <a:latin typeface="+mn-lt"/>
                        </a:rPr>
                        <a:t>72 (32)</a:t>
                      </a:r>
                    </a:p>
                  </a:txBody>
                  <a:tcPr/>
                </a:tc>
                <a:extLst>
                  <a:ext uri="{0D108BD9-81ED-4DB2-BD59-A6C34878D82A}">
                    <a16:rowId xmlns:a16="http://schemas.microsoft.com/office/drawing/2014/main" val="3135264486"/>
                  </a:ext>
                </a:extLst>
              </a:tr>
              <a:tr h="367432">
                <a:tc>
                  <a:txBody>
                    <a:bodyPr/>
                    <a:lstStyle/>
                    <a:p>
                      <a:r>
                        <a:rPr lang="de-DE" sz="900" dirty="0" err="1">
                          <a:latin typeface="+mn-lt"/>
                        </a:rPr>
                        <a:t>cN</a:t>
                      </a:r>
                      <a:r>
                        <a:rPr lang="de-DE" sz="900" dirty="0">
                          <a:latin typeface="+mn-lt"/>
                        </a:rPr>
                        <a:t> negativ</a:t>
                      </a:r>
                    </a:p>
                    <a:p>
                      <a:r>
                        <a:rPr lang="de-DE" sz="900" dirty="0" err="1">
                          <a:latin typeface="+mn-lt"/>
                        </a:rPr>
                        <a:t>cN</a:t>
                      </a:r>
                      <a:r>
                        <a:rPr lang="de-DE" sz="900" baseline="0" dirty="0">
                          <a:latin typeface="+mn-lt"/>
                        </a:rPr>
                        <a:t> positiv</a:t>
                      </a:r>
                      <a:endParaRPr lang="de-DE" sz="900" dirty="0">
                        <a:latin typeface="+mn-lt"/>
                      </a:endParaRPr>
                    </a:p>
                  </a:txBody>
                  <a:tcPr/>
                </a:tc>
                <a:tc>
                  <a:txBody>
                    <a:bodyPr/>
                    <a:lstStyle/>
                    <a:p>
                      <a:pPr algn="ctr"/>
                      <a:r>
                        <a:rPr lang="de-DE" sz="900" dirty="0">
                          <a:latin typeface="+mn-lt"/>
                        </a:rPr>
                        <a:t>76 (35)</a:t>
                      </a:r>
                    </a:p>
                    <a:p>
                      <a:pPr algn="ctr"/>
                      <a:r>
                        <a:rPr lang="de-DE" sz="900" dirty="0">
                          <a:latin typeface="+mn-lt"/>
                        </a:rPr>
                        <a:t>143 (65)</a:t>
                      </a:r>
                    </a:p>
                  </a:txBody>
                  <a:tcPr/>
                </a:tc>
                <a:tc>
                  <a:txBody>
                    <a:bodyPr/>
                    <a:lstStyle/>
                    <a:p>
                      <a:pPr algn="ctr"/>
                      <a:r>
                        <a:rPr lang="de-DE" sz="900" dirty="0">
                          <a:latin typeface="+mn-lt"/>
                        </a:rPr>
                        <a:t>82 (37)</a:t>
                      </a:r>
                    </a:p>
                    <a:p>
                      <a:pPr algn="ctr"/>
                      <a:r>
                        <a:rPr lang="de-DE" sz="900" dirty="0">
                          <a:latin typeface="+mn-lt"/>
                        </a:rPr>
                        <a:t>137 (63)</a:t>
                      </a:r>
                    </a:p>
                  </a:txBody>
                  <a:tcPr/>
                </a:tc>
                <a:extLst>
                  <a:ext uri="{0D108BD9-81ED-4DB2-BD59-A6C34878D82A}">
                    <a16:rowId xmlns:a16="http://schemas.microsoft.com/office/drawing/2014/main" val="3458309219"/>
                  </a:ext>
                </a:extLst>
              </a:tr>
              <a:tr h="367432">
                <a:tc>
                  <a:txBody>
                    <a:bodyPr/>
                    <a:lstStyle/>
                    <a:p>
                      <a:r>
                        <a:rPr lang="de-DE" sz="900" dirty="0">
                          <a:latin typeface="+mn-lt"/>
                        </a:rPr>
                        <a:t>Stadium</a:t>
                      </a:r>
                      <a:r>
                        <a:rPr lang="de-DE" sz="900" baseline="0" dirty="0">
                          <a:latin typeface="+mn-lt"/>
                        </a:rPr>
                        <a:t> II*</a:t>
                      </a:r>
                    </a:p>
                    <a:p>
                      <a:r>
                        <a:rPr lang="de-DE" sz="900" baseline="0" dirty="0">
                          <a:latin typeface="+mn-lt"/>
                        </a:rPr>
                        <a:t>Stadium III</a:t>
                      </a:r>
                      <a:endParaRPr lang="de-DE" sz="900" dirty="0">
                        <a:latin typeface="+mn-lt"/>
                      </a:endParaRPr>
                    </a:p>
                  </a:txBody>
                  <a:tcPr/>
                </a:tc>
                <a:tc>
                  <a:txBody>
                    <a:bodyPr/>
                    <a:lstStyle/>
                    <a:p>
                      <a:pPr algn="ctr"/>
                      <a:r>
                        <a:rPr lang="de-DE" sz="900" dirty="0">
                          <a:latin typeface="+mn-lt"/>
                        </a:rPr>
                        <a:t>151 (68)</a:t>
                      </a:r>
                    </a:p>
                    <a:p>
                      <a:pPr algn="ctr"/>
                      <a:r>
                        <a:rPr lang="de-DE" sz="900" dirty="0">
                          <a:latin typeface="+mn-lt"/>
                        </a:rPr>
                        <a:t>68 (31)</a:t>
                      </a:r>
                    </a:p>
                  </a:txBody>
                  <a:tcPr/>
                </a:tc>
                <a:tc>
                  <a:txBody>
                    <a:bodyPr/>
                    <a:lstStyle/>
                    <a:p>
                      <a:pPr algn="ctr"/>
                      <a:r>
                        <a:rPr lang="de-DE" sz="900" dirty="0">
                          <a:latin typeface="+mn-lt"/>
                        </a:rPr>
                        <a:t>139 (63)</a:t>
                      </a:r>
                    </a:p>
                    <a:p>
                      <a:pPr algn="ctr"/>
                      <a:r>
                        <a:rPr lang="de-DE" sz="900" dirty="0">
                          <a:latin typeface="+mn-lt"/>
                        </a:rPr>
                        <a:t>80 (37)</a:t>
                      </a:r>
                    </a:p>
                  </a:txBody>
                  <a:tcPr/>
                </a:tc>
                <a:extLst>
                  <a:ext uri="{0D108BD9-81ED-4DB2-BD59-A6C34878D82A}">
                    <a16:rowId xmlns:a16="http://schemas.microsoft.com/office/drawing/2014/main" val="10004"/>
                  </a:ext>
                </a:extLst>
              </a:tr>
              <a:tr h="367432">
                <a:tc>
                  <a:txBody>
                    <a:bodyPr/>
                    <a:lstStyle/>
                    <a:p>
                      <a:r>
                        <a:rPr lang="de-DE" sz="900" dirty="0">
                          <a:latin typeface="+mn-lt"/>
                        </a:rPr>
                        <a:t>ER- und PR-</a:t>
                      </a:r>
                    </a:p>
                    <a:p>
                      <a:r>
                        <a:rPr lang="de-DE" sz="900" dirty="0">
                          <a:latin typeface="+mn-lt"/>
                        </a:rPr>
                        <a:t>ER+ und/oder</a:t>
                      </a:r>
                      <a:r>
                        <a:rPr lang="de-DE" sz="900" baseline="0" dirty="0">
                          <a:latin typeface="+mn-lt"/>
                        </a:rPr>
                        <a:t> PR+</a:t>
                      </a:r>
                      <a:endParaRPr lang="de-DE" sz="900" dirty="0">
                        <a:latin typeface="+mn-lt"/>
                      </a:endParaRPr>
                    </a:p>
                  </a:txBody>
                  <a:tcPr/>
                </a:tc>
                <a:tc>
                  <a:txBody>
                    <a:bodyPr/>
                    <a:lstStyle/>
                    <a:p>
                      <a:pPr algn="ctr"/>
                      <a:r>
                        <a:rPr lang="de-DE" sz="900" dirty="0">
                          <a:latin typeface="+mn-lt"/>
                        </a:rPr>
                        <a:t>93 (42)</a:t>
                      </a:r>
                    </a:p>
                    <a:p>
                      <a:pPr algn="ctr"/>
                      <a:r>
                        <a:rPr lang="de-DE" sz="900" dirty="0">
                          <a:latin typeface="+mn-lt"/>
                        </a:rPr>
                        <a:t>126 (58)</a:t>
                      </a:r>
                    </a:p>
                  </a:txBody>
                  <a:tcPr/>
                </a:tc>
                <a:tc>
                  <a:txBody>
                    <a:bodyPr/>
                    <a:lstStyle/>
                    <a:p>
                      <a:pPr algn="ctr"/>
                      <a:r>
                        <a:rPr lang="de-DE" sz="900" dirty="0">
                          <a:latin typeface="+mn-lt"/>
                        </a:rPr>
                        <a:t>90 (41)</a:t>
                      </a:r>
                    </a:p>
                    <a:p>
                      <a:pPr algn="ctr"/>
                      <a:r>
                        <a:rPr lang="de-DE" sz="900" dirty="0">
                          <a:latin typeface="+mn-lt"/>
                        </a:rPr>
                        <a:t>129 (59)</a:t>
                      </a:r>
                    </a:p>
                  </a:txBody>
                  <a:tcPr/>
                </a:tc>
                <a:extLst>
                  <a:ext uri="{0D108BD9-81ED-4DB2-BD59-A6C34878D82A}">
                    <a16:rowId xmlns:a16="http://schemas.microsoft.com/office/drawing/2014/main" val="10005"/>
                  </a:ext>
                </a:extLst>
              </a:tr>
              <a:tr h="643006">
                <a:tc>
                  <a:txBody>
                    <a:bodyPr/>
                    <a:lstStyle/>
                    <a:p>
                      <a:r>
                        <a:rPr lang="de-DE" sz="900" dirty="0">
                          <a:latin typeface="+mn-lt"/>
                        </a:rPr>
                        <a:t>Grad 1</a:t>
                      </a:r>
                    </a:p>
                    <a:p>
                      <a:r>
                        <a:rPr lang="de-DE" sz="900" dirty="0">
                          <a:latin typeface="+mn-lt"/>
                        </a:rPr>
                        <a:t>Grad</a:t>
                      </a:r>
                      <a:r>
                        <a:rPr lang="de-DE" sz="900" baseline="0" dirty="0">
                          <a:latin typeface="+mn-lt"/>
                        </a:rPr>
                        <a:t> 2</a:t>
                      </a:r>
                    </a:p>
                    <a:p>
                      <a:r>
                        <a:rPr lang="de-DE" sz="900" baseline="0" dirty="0">
                          <a:latin typeface="+mn-lt"/>
                        </a:rPr>
                        <a:t>Grad 3</a:t>
                      </a:r>
                    </a:p>
                    <a:p>
                      <a:r>
                        <a:rPr lang="de-DE" sz="900" baseline="0" dirty="0">
                          <a:latin typeface="+mn-lt"/>
                        </a:rPr>
                        <a:t>Grad unbekannt</a:t>
                      </a:r>
                      <a:endParaRPr lang="de-DE" sz="900" dirty="0">
                        <a:latin typeface="+mn-lt"/>
                      </a:endParaRPr>
                    </a:p>
                  </a:txBody>
                  <a:tcPr/>
                </a:tc>
                <a:tc>
                  <a:txBody>
                    <a:bodyPr/>
                    <a:lstStyle/>
                    <a:p>
                      <a:pPr algn="ctr"/>
                      <a:r>
                        <a:rPr lang="de-DE" sz="900" dirty="0">
                          <a:latin typeface="+mn-lt"/>
                        </a:rPr>
                        <a:t>12 (5)</a:t>
                      </a:r>
                    </a:p>
                    <a:p>
                      <a:pPr algn="ctr"/>
                      <a:r>
                        <a:rPr lang="de-DE" sz="900" dirty="0">
                          <a:latin typeface="+mn-lt"/>
                        </a:rPr>
                        <a:t>101 (46)</a:t>
                      </a:r>
                    </a:p>
                    <a:p>
                      <a:pPr algn="ctr"/>
                      <a:r>
                        <a:rPr lang="de-DE" sz="900" dirty="0">
                          <a:latin typeface="+mn-lt"/>
                        </a:rPr>
                        <a:t>95 (43)</a:t>
                      </a:r>
                    </a:p>
                    <a:p>
                      <a:pPr algn="ctr"/>
                      <a:r>
                        <a:rPr lang="de-DE" sz="900" dirty="0">
                          <a:latin typeface="+mn-lt"/>
                        </a:rPr>
                        <a:t>11 (5)</a:t>
                      </a:r>
                    </a:p>
                  </a:txBody>
                  <a:tcPr/>
                </a:tc>
                <a:tc>
                  <a:txBody>
                    <a:bodyPr/>
                    <a:lstStyle/>
                    <a:p>
                      <a:pPr algn="ctr"/>
                      <a:r>
                        <a:rPr lang="de-DE" sz="900" dirty="0">
                          <a:latin typeface="+mn-lt"/>
                        </a:rPr>
                        <a:t>7 (3)</a:t>
                      </a:r>
                    </a:p>
                    <a:p>
                      <a:pPr algn="ctr"/>
                      <a:r>
                        <a:rPr lang="de-DE" sz="900" dirty="0">
                          <a:latin typeface="+mn-lt"/>
                        </a:rPr>
                        <a:t>100 (46)</a:t>
                      </a:r>
                    </a:p>
                    <a:p>
                      <a:pPr algn="ctr"/>
                      <a:r>
                        <a:rPr lang="de-DE" sz="900" dirty="0">
                          <a:latin typeface="+mn-lt"/>
                        </a:rPr>
                        <a:t>101 (46)</a:t>
                      </a:r>
                    </a:p>
                    <a:p>
                      <a:pPr algn="ctr"/>
                      <a:r>
                        <a:rPr lang="de-DE" sz="900" dirty="0">
                          <a:latin typeface="+mn-lt"/>
                        </a:rPr>
                        <a:t>11 (5)</a:t>
                      </a:r>
                    </a:p>
                  </a:txBody>
                  <a:tcPr/>
                </a:tc>
                <a:extLst>
                  <a:ext uri="{0D108BD9-81ED-4DB2-BD59-A6C34878D82A}">
                    <a16:rowId xmlns:a16="http://schemas.microsoft.com/office/drawing/2014/main" val="10006"/>
                  </a:ext>
                </a:extLst>
              </a:tr>
            </a:tbl>
          </a:graphicData>
        </a:graphic>
      </p:graphicFrame>
      <p:graphicFrame>
        <p:nvGraphicFramePr>
          <p:cNvPr id="10" name="Tabelle 9">
            <a:extLst>
              <a:ext uri="{FF2B5EF4-FFF2-40B4-BE49-F238E27FC236}">
                <a16:creationId xmlns:a16="http://schemas.microsoft.com/office/drawing/2014/main" id="{E23D70AF-9536-4780-8F50-CDB8ED74A98F}"/>
              </a:ext>
            </a:extLst>
          </p:cNvPr>
          <p:cNvGraphicFramePr>
            <a:graphicFrameLocks noGrp="1"/>
          </p:cNvGraphicFramePr>
          <p:nvPr/>
        </p:nvGraphicFramePr>
        <p:xfrm>
          <a:off x="4079370" y="1382077"/>
          <a:ext cx="4639603" cy="2847601"/>
        </p:xfrm>
        <a:graphic>
          <a:graphicData uri="http://schemas.openxmlformats.org/drawingml/2006/table">
            <a:tbl>
              <a:tblPr firstRow="1" bandRow="1">
                <a:tableStyleId>{5C22544A-7EE6-4342-B048-85BDC9FD1C3A}</a:tableStyleId>
              </a:tblPr>
              <a:tblGrid>
                <a:gridCol w="2823454">
                  <a:extLst>
                    <a:ext uri="{9D8B030D-6E8A-4147-A177-3AD203B41FA5}">
                      <a16:colId xmlns:a16="http://schemas.microsoft.com/office/drawing/2014/main" val="803611838"/>
                    </a:ext>
                  </a:extLst>
                </a:gridCol>
                <a:gridCol w="956235">
                  <a:extLst>
                    <a:ext uri="{9D8B030D-6E8A-4147-A177-3AD203B41FA5}">
                      <a16:colId xmlns:a16="http://schemas.microsoft.com/office/drawing/2014/main" val="3926207950"/>
                    </a:ext>
                  </a:extLst>
                </a:gridCol>
                <a:gridCol w="859914">
                  <a:extLst>
                    <a:ext uri="{9D8B030D-6E8A-4147-A177-3AD203B41FA5}">
                      <a16:colId xmlns:a16="http://schemas.microsoft.com/office/drawing/2014/main" val="2123663556"/>
                    </a:ext>
                  </a:extLst>
                </a:gridCol>
              </a:tblGrid>
              <a:tr h="528303">
                <a:tc>
                  <a:txBody>
                    <a:bodyPr/>
                    <a:lstStyle/>
                    <a:p>
                      <a:r>
                        <a:rPr lang="de-DE" sz="900" dirty="0">
                          <a:latin typeface="+mn-lt"/>
                        </a:rPr>
                        <a:t>Behandlungscharakteristika</a:t>
                      </a:r>
                    </a:p>
                  </a:txBody>
                  <a:tcPr anchor="ctr"/>
                </a:tc>
                <a:tc>
                  <a:txBody>
                    <a:bodyPr/>
                    <a:lstStyle/>
                    <a:p>
                      <a:pPr algn="ctr"/>
                      <a:r>
                        <a:rPr lang="de-DE" sz="900" dirty="0" err="1">
                          <a:latin typeface="+mn-lt"/>
                        </a:rPr>
                        <a:t>PTC+Ptz</a:t>
                      </a:r>
                      <a:r>
                        <a:rPr lang="de-DE" sz="900" baseline="0" dirty="0">
                          <a:latin typeface="+mn-lt"/>
                        </a:rPr>
                        <a:t> (N=219)</a:t>
                      </a:r>
                    </a:p>
                    <a:p>
                      <a:pPr algn="ctr"/>
                      <a:r>
                        <a:rPr lang="de-DE" sz="900" baseline="0" dirty="0">
                          <a:latin typeface="+mn-lt"/>
                        </a:rPr>
                        <a:t>n (%)</a:t>
                      </a:r>
                      <a:endParaRPr lang="de-DE" sz="900" dirty="0">
                        <a:latin typeface="+mn-lt"/>
                      </a:endParaRPr>
                    </a:p>
                  </a:txBody>
                  <a:tcPr anchor="ctr"/>
                </a:tc>
                <a:tc>
                  <a:txBody>
                    <a:bodyPr/>
                    <a:lstStyle/>
                    <a:p>
                      <a:pPr algn="ctr"/>
                      <a:r>
                        <a:rPr lang="de-DE" sz="900" dirty="0" err="1">
                          <a:latin typeface="+mn-lt"/>
                        </a:rPr>
                        <a:t>FEC-T</a:t>
                      </a:r>
                      <a:r>
                        <a:rPr lang="de-DE" sz="900" baseline="0" dirty="0" err="1">
                          <a:latin typeface="+mn-lt"/>
                        </a:rPr>
                        <a:t>+Ptz</a:t>
                      </a:r>
                      <a:r>
                        <a:rPr lang="de-DE" sz="900" baseline="0" dirty="0">
                          <a:latin typeface="+mn-lt"/>
                        </a:rPr>
                        <a:t> (N=219)</a:t>
                      </a:r>
                    </a:p>
                    <a:p>
                      <a:pPr algn="ctr"/>
                      <a:r>
                        <a:rPr lang="de-DE" sz="900" baseline="0" dirty="0">
                          <a:latin typeface="+mn-lt"/>
                        </a:rPr>
                        <a:t>n (%)</a:t>
                      </a:r>
                      <a:endParaRPr lang="de-DE" sz="900" dirty="0">
                        <a:latin typeface="+mn-lt"/>
                      </a:endParaRPr>
                    </a:p>
                  </a:txBody>
                  <a:tcPr anchor="ctr"/>
                </a:tc>
                <a:extLst>
                  <a:ext uri="{0D108BD9-81ED-4DB2-BD59-A6C34878D82A}">
                    <a16:rowId xmlns:a16="http://schemas.microsoft.com/office/drawing/2014/main" val="160853978"/>
                  </a:ext>
                </a:extLst>
              </a:tr>
              <a:tr h="238910">
                <a:tc>
                  <a:txBody>
                    <a:bodyPr/>
                    <a:lstStyle/>
                    <a:p>
                      <a:r>
                        <a:rPr lang="de-DE" sz="900" b="1" dirty="0" err="1">
                          <a:latin typeface="+mn-lt"/>
                        </a:rPr>
                        <a:t>Neoadjuvant</a:t>
                      </a:r>
                      <a:endParaRPr lang="de-DE" sz="900" b="1" dirty="0">
                        <a:latin typeface="+mn-lt"/>
                      </a:endParaRPr>
                    </a:p>
                  </a:txBody>
                  <a:tcPr/>
                </a:tc>
                <a:tc>
                  <a:txBody>
                    <a:bodyPr/>
                    <a:lstStyle/>
                    <a:p>
                      <a:pPr algn="ctr"/>
                      <a:endParaRPr lang="de-DE" sz="900" dirty="0">
                        <a:latin typeface="+mn-lt"/>
                      </a:endParaRPr>
                    </a:p>
                  </a:txBody>
                  <a:tcPr/>
                </a:tc>
                <a:tc>
                  <a:txBody>
                    <a:bodyPr/>
                    <a:lstStyle/>
                    <a:p>
                      <a:pPr algn="ctr"/>
                      <a:endParaRPr lang="de-DE" sz="900" dirty="0">
                        <a:latin typeface="+mn-lt"/>
                      </a:endParaRPr>
                    </a:p>
                  </a:txBody>
                  <a:tcPr/>
                </a:tc>
                <a:extLst>
                  <a:ext uri="{0D108BD9-81ED-4DB2-BD59-A6C34878D82A}">
                    <a16:rowId xmlns:a16="http://schemas.microsoft.com/office/drawing/2014/main" val="2756326094"/>
                  </a:ext>
                </a:extLst>
              </a:tr>
              <a:tr h="399212">
                <a:tc>
                  <a:txBody>
                    <a:bodyPr/>
                    <a:lstStyle/>
                    <a:p>
                      <a:r>
                        <a:rPr lang="de-DE" sz="900" dirty="0">
                          <a:latin typeface="+mn-lt"/>
                        </a:rPr>
                        <a:t>Mediane Anzahl</a:t>
                      </a:r>
                      <a:r>
                        <a:rPr lang="de-DE" sz="900" baseline="0" dirty="0">
                          <a:latin typeface="+mn-lt"/>
                        </a:rPr>
                        <a:t> </a:t>
                      </a:r>
                      <a:r>
                        <a:rPr lang="de-DE" sz="900" baseline="0" dirty="0" err="1">
                          <a:latin typeface="+mn-lt"/>
                        </a:rPr>
                        <a:t>Chemotherapiezyklen</a:t>
                      </a:r>
                      <a:r>
                        <a:rPr lang="de-DE" sz="900" baseline="0" dirty="0">
                          <a:latin typeface="+mn-lt"/>
                        </a:rPr>
                        <a:t>, n (Range)</a:t>
                      </a:r>
                    </a:p>
                    <a:p>
                      <a:r>
                        <a:rPr lang="de-DE" sz="900" baseline="0" dirty="0">
                          <a:latin typeface="+mn-lt"/>
                        </a:rPr>
                        <a:t>Mediane RTDI Chemotherapie, % (Range)</a:t>
                      </a:r>
                      <a:endParaRPr lang="de-DE" sz="900" dirty="0">
                        <a:latin typeface="+mn-lt"/>
                      </a:endParaRPr>
                    </a:p>
                  </a:txBody>
                  <a:tcPr/>
                </a:tc>
                <a:tc>
                  <a:txBody>
                    <a:bodyPr/>
                    <a:lstStyle/>
                    <a:p>
                      <a:pPr algn="ctr"/>
                      <a:r>
                        <a:rPr lang="de-DE" sz="900" dirty="0">
                          <a:latin typeface="+mn-lt"/>
                        </a:rPr>
                        <a:t>9</a:t>
                      </a:r>
                      <a:r>
                        <a:rPr lang="de-DE" sz="900" baseline="0" dirty="0">
                          <a:latin typeface="+mn-lt"/>
                        </a:rPr>
                        <a:t> (1-9)</a:t>
                      </a:r>
                    </a:p>
                    <a:p>
                      <a:pPr algn="ctr"/>
                      <a:r>
                        <a:rPr lang="de-DE" sz="900" baseline="0" dirty="0">
                          <a:latin typeface="+mn-lt"/>
                        </a:rPr>
                        <a:t>84 (8-100)</a:t>
                      </a:r>
                      <a:endParaRPr lang="de-DE" sz="900" dirty="0">
                        <a:latin typeface="+mn-lt"/>
                      </a:endParaRPr>
                    </a:p>
                  </a:txBody>
                  <a:tcPr/>
                </a:tc>
                <a:tc>
                  <a:txBody>
                    <a:bodyPr/>
                    <a:lstStyle/>
                    <a:p>
                      <a:pPr algn="ctr"/>
                      <a:r>
                        <a:rPr lang="de-DE" sz="900" dirty="0">
                          <a:latin typeface="+mn-lt"/>
                        </a:rPr>
                        <a:t>9 (3-9)</a:t>
                      </a:r>
                    </a:p>
                    <a:p>
                      <a:pPr algn="ctr"/>
                      <a:r>
                        <a:rPr lang="de-DE" sz="900" dirty="0">
                          <a:latin typeface="+mn-lt"/>
                        </a:rPr>
                        <a:t>92</a:t>
                      </a:r>
                      <a:r>
                        <a:rPr lang="de-DE" sz="900" baseline="0" dirty="0">
                          <a:latin typeface="+mn-lt"/>
                        </a:rPr>
                        <a:t> </a:t>
                      </a:r>
                      <a:r>
                        <a:rPr lang="de-DE" sz="900" dirty="0">
                          <a:latin typeface="+mn-lt"/>
                        </a:rPr>
                        <a:t>(54-100)</a:t>
                      </a:r>
                    </a:p>
                  </a:txBody>
                  <a:tcPr/>
                </a:tc>
                <a:extLst>
                  <a:ext uri="{0D108BD9-81ED-4DB2-BD59-A6C34878D82A}">
                    <a16:rowId xmlns:a16="http://schemas.microsoft.com/office/drawing/2014/main" val="3135264486"/>
                  </a:ext>
                </a:extLst>
              </a:tr>
              <a:tr h="238910">
                <a:tc>
                  <a:txBody>
                    <a:bodyPr/>
                    <a:lstStyle/>
                    <a:p>
                      <a:r>
                        <a:rPr lang="de-DE" sz="900" b="1" dirty="0">
                          <a:latin typeface="+mn-lt"/>
                        </a:rPr>
                        <a:t>Operation</a:t>
                      </a:r>
                    </a:p>
                  </a:txBody>
                  <a:tcPr/>
                </a:tc>
                <a:tc>
                  <a:txBody>
                    <a:bodyPr/>
                    <a:lstStyle/>
                    <a:p>
                      <a:pPr marL="0" algn="ctr" defTabSz="457200" rtl="0" eaLnBrk="1" latinLnBrk="0" hangingPunct="1"/>
                      <a:endParaRPr lang="de-DE" sz="900" kern="1200" dirty="0">
                        <a:solidFill>
                          <a:schemeClr val="dk1"/>
                        </a:solidFill>
                        <a:latin typeface="+mn-lt"/>
                        <a:ea typeface="+mn-ea"/>
                        <a:cs typeface="+mn-cs"/>
                      </a:endParaRPr>
                    </a:p>
                  </a:txBody>
                  <a:tcPr/>
                </a:tc>
                <a:tc>
                  <a:txBody>
                    <a:bodyPr/>
                    <a:lstStyle/>
                    <a:p>
                      <a:pPr marL="0" algn="ctr" defTabSz="457200" rtl="0" eaLnBrk="1" latinLnBrk="0" hangingPunct="1"/>
                      <a:endParaRPr lang="de-DE" sz="900" kern="1200" dirty="0">
                        <a:solidFill>
                          <a:schemeClr val="dk1"/>
                        </a:solidFill>
                        <a:latin typeface="+mn-lt"/>
                        <a:ea typeface="+mn-ea"/>
                        <a:cs typeface="+mn-cs"/>
                      </a:endParaRPr>
                    </a:p>
                  </a:txBody>
                  <a:tcPr/>
                </a:tc>
                <a:extLst>
                  <a:ext uri="{0D108BD9-81ED-4DB2-BD59-A6C34878D82A}">
                    <a16:rowId xmlns:a16="http://schemas.microsoft.com/office/drawing/2014/main" val="3458309219"/>
                  </a:ext>
                </a:extLst>
              </a:tr>
              <a:tr h="528303">
                <a:tc>
                  <a:txBody>
                    <a:bodyPr/>
                    <a:lstStyle/>
                    <a:p>
                      <a:pPr>
                        <a:tabLst>
                          <a:tab pos="182563" algn="l"/>
                        </a:tabLst>
                      </a:pPr>
                      <a:r>
                        <a:rPr lang="de-DE" sz="900" b="0" dirty="0">
                          <a:latin typeface="+mn-lt"/>
                        </a:rPr>
                        <a:t>Brusterhaltende</a:t>
                      </a:r>
                      <a:r>
                        <a:rPr lang="de-DE" sz="900" b="0" baseline="0" dirty="0">
                          <a:latin typeface="+mn-lt"/>
                        </a:rPr>
                        <a:t> O</a:t>
                      </a:r>
                      <a:r>
                        <a:rPr lang="de-DE" sz="900" b="0" dirty="0">
                          <a:latin typeface="+mn-lt"/>
                        </a:rPr>
                        <a:t>peration</a:t>
                      </a:r>
                    </a:p>
                    <a:p>
                      <a:pPr>
                        <a:tabLst>
                          <a:tab pos="182563" algn="l"/>
                        </a:tabLst>
                      </a:pPr>
                      <a:r>
                        <a:rPr lang="de-DE" sz="900" b="0" dirty="0">
                          <a:latin typeface="+mn-lt"/>
                        </a:rPr>
                        <a:t>Mastektomie</a:t>
                      </a:r>
                    </a:p>
                    <a:p>
                      <a:pPr>
                        <a:tabLst>
                          <a:tab pos="182563" algn="l"/>
                        </a:tabLst>
                      </a:pPr>
                      <a:r>
                        <a:rPr lang="de-DE" sz="900" b="0" dirty="0">
                          <a:latin typeface="+mn-lt"/>
                        </a:rPr>
                        <a:t>Keine Brustoperation</a:t>
                      </a:r>
                    </a:p>
                  </a:txBody>
                  <a:tcPr/>
                </a:tc>
                <a:tc>
                  <a:txBody>
                    <a:bodyPr/>
                    <a:lstStyle/>
                    <a:p>
                      <a:pPr algn="ctr"/>
                      <a:r>
                        <a:rPr lang="de-DE" sz="900" dirty="0">
                          <a:latin typeface="+mn-lt"/>
                        </a:rPr>
                        <a:t>132 (60%)</a:t>
                      </a:r>
                    </a:p>
                    <a:p>
                      <a:pPr algn="ctr"/>
                      <a:r>
                        <a:rPr lang="de-DE" sz="900" dirty="0">
                          <a:latin typeface="+mn-lt"/>
                        </a:rPr>
                        <a:t>82 (37)</a:t>
                      </a:r>
                    </a:p>
                    <a:p>
                      <a:pPr algn="ctr"/>
                      <a:r>
                        <a:rPr lang="de-DE" sz="900" dirty="0">
                          <a:latin typeface="+mn-lt"/>
                        </a:rPr>
                        <a:t>5</a:t>
                      </a:r>
                      <a:r>
                        <a:rPr lang="de-DE" sz="900" baseline="0" dirty="0">
                          <a:latin typeface="+mn-lt"/>
                        </a:rPr>
                        <a:t> (2)</a:t>
                      </a:r>
                      <a:endParaRPr lang="de-DE" sz="900" dirty="0">
                        <a:latin typeface="+mn-lt"/>
                      </a:endParaRPr>
                    </a:p>
                  </a:txBody>
                  <a:tcPr/>
                </a:tc>
                <a:tc>
                  <a:txBody>
                    <a:bodyPr/>
                    <a:lstStyle/>
                    <a:p>
                      <a:pPr algn="ctr"/>
                      <a:r>
                        <a:rPr lang="de-DE" sz="900" dirty="0">
                          <a:latin typeface="+mn-lt"/>
                        </a:rPr>
                        <a:t>123 (56)</a:t>
                      </a:r>
                    </a:p>
                    <a:p>
                      <a:pPr algn="ctr"/>
                      <a:r>
                        <a:rPr lang="de-DE" sz="900" dirty="0">
                          <a:latin typeface="+mn-lt"/>
                        </a:rPr>
                        <a:t>94</a:t>
                      </a:r>
                      <a:r>
                        <a:rPr lang="de-DE" sz="900" baseline="0" dirty="0">
                          <a:latin typeface="+mn-lt"/>
                        </a:rPr>
                        <a:t> (43)</a:t>
                      </a:r>
                    </a:p>
                    <a:p>
                      <a:pPr algn="ctr"/>
                      <a:r>
                        <a:rPr lang="de-DE" sz="900" baseline="0" dirty="0">
                          <a:latin typeface="+mn-lt"/>
                        </a:rPr>
                        <a:t>2 (1)</a:t>
                      </a:r>
                      <a:endParaRPr lang="de-DE" sz="900" dirty="0">
                        <a:latin typeface="+mn-lt"/>
                      </a:endParaRPr>
                    </a:p>
                  </a:txBody>
                  <a:tcPr/>
                </a:tc>
                <a:extLst>
                  <a:ext uri="{0D108BD9-81ED-4DB2-BD59-A6C34878D82A}">
                    <a16:rowId xmlns:a16="http://schemas.microsoft.com/office/drawing/2014/main" val="3999295914"/>
                  </a:ext>
                </a:extLst>
              </a:tr>
              <a:tr h="238910">
                <a:tc>
                  <a:txBody>
                    <a:bodyPr/>
                    <a:lstStyle/>
                    <a:p>
                      <a:pPr>
                        <a:tabLst>
                          <a:tab pos="182563" algn="l"/>
                        </a:tabLst>
                      </a:pPr>
                      <a:r>
                        <a:rPr lang="de-DE" sz="900" b="1" dirty="0" err="1">
                          <a:latin typeface="+mn-lt"/>
                        </a:rPr>
                        <a:t>Adjuvant</a:t>
                      </a:r>
                      <a:endParaRPr lang="de-DE" sz="900" b="1" dirty="0">
                        <a:latin typeface="+mn-lt"/>
                      </a:endParaRPr>
                    </a:p>
                  </a:txBody>
                  <a:tcPr/>
                </a:tc>
                <a:tc>
                  <a:txBody>
                    <a:bodyPr/>
                    <a:lstStyle/>
                    <a:p>
                      <a:pPr algn="ctr"/>
                      <a:endParaRPr lang="de-DE" sz="900" dirty="0">
                        <a:latin typeface="+mn-lt"/>
                      </a:endParaRPr>
                    </a:p>
                  </a:txBody>
                  <a:tcPr/>
                </a:tc>
                <a:tc>
                  <a:txBody>
                    <a:bodyPr/>
                    <a:lstStyle/>
                    <a:p>
                      <a:pPr algn="ctr"/>
                      <a:endParaRPr lang="de-DE" sz="900" dirty="0">
                        <a:latin typeface="+mn-lt"/>
                      </a:endParaRPr>
                    </a:p>
                  </a:txBody>
                  <a:tcPr/>
                </a:tc>
                <a:extLst>
                  <a:ext uri="{0D108BD9-81ED-4DB2-BD59-A6C34878D82A}">
                    <a16:rowId xmlns:a16="http://schemas.microsoft.com/office/drawing/2014/main" val="10005"/>
                  </a:ext>
                </a:extLst>
              </a:tr>
              <a:tr h="675053">
                <a:tc>
                  <a:txBody>
                    <a:bodyPr/>
                    <a:lstStyle/>
                    <a:p>
                      <a:pPr>
                        <a:tabLst>
                          <a:tab pos="182563" algn="l"/>
                        </a:tabLst>
                      </a:pPr>
                      <a:r>
                        <a:rPr lang="de-DE" sz="900" b="0" dirty="0">
                          <a:latin typeface="+mn-lt"/>
                        </a:rPr>
                        <a:t>Chemotherapie</a:t>
                      </a:r>
                    </a:p>
                    <a:p>
                      <a:pPr>
                        <a:tabLst>
                          <a:tab pos="182563" algn="l"/>
                        </a:tabLst>
                      </a:pPr>
                      <a:r>
                        <a:rPr lang="de-DE" sz="900" b="0" dirty="0">
                          <a:latin typeface="+mn-lt"/>
                        </a:rPr>
                        <a:t>Endokrine Therapie</a:t>
                      </a:r>
                    </a:p>
                    <a:p>
                      <a:pPr>
                        <a:tabLst>
                          <a:tab pos="182563" algn="l"/>
                        </a:tabLst>
                      </a:pPr>
                      <a:r>
                        <a:rPr lang="de-DE" sz="900" b="0" dirty="0">
                          <a:latin typeface="+mn-lt"/>
                        </a:rPr>
                        <a:t>Radiotherapie</a:t>
                      </a:r>
                    </a:p>
                    <a:p>
                      <a:pPr>
                        <a:tabLst>
                          <a:tab pos="182563" algn="l"/>
                        </a:tabLst>
                      </a:pPr>
                      <a:r>
                        <a:rPr lang="de-DE" sz="900" b="0" dirty="0">
                          <a:latin typeface="+mn-lt"/>
                        </a:rPr>
                        <a:t>Vollständiges </a:t>
                      </a:r>
                      <a:r>
                        <a:rPr lang="de-DE" sz="900" b="0" dirty="0" err="1">
                          <a:latin typeface="+mn-lt"/>
                        </a:rPr>
                        <a:t>Trastuzumab</a:t>
                      </a:r>
                      <a:r>
                        <a:rPr lang="de-DE" sz="900" b="0" dirty="0">
                          <a:latin typeface="+mn-lt"/>
                        </a:rPr>
                        <a:t>-Jahr</a:t>
                      </a:r>
                    </a:p>
                  </a:txBody>
                  <a:tcPr/>
                </a:tc>
                <a:tc>
                  <a:txBody>
                    <a:bodyPr/>
                    <a:lstStyle/>
                    <a:p>
                      <a:pPr algn="ctr"/>
                      <a:r>
                        <a:rPr lang="de-DE" sz="900" dirty="0">
                          <a:latin typeface="+mn-lt"/>
                        </a:rPr>
                        <a:t>3 (1)</a:t>
                      </a:r>
                      <a:r>
                        <a:rPr lang="de-DE" sz="900" baseline="30000" dirty="0">
                          <a:latin typeface="+mn-lt"/>
                          <a:cs typeface="Arial" panose="020B0604020202020204" pitchFamily="34" charset="0"/>
                        </a:rPr>
                        <a:t>†</a:t>
                      </a:r>
                      <a:endParaRPr lang="de-DE" sz="900" baseline="30000" dirty="0">
                        <a:latin typeface="+mn-lt"/>
                      </a:endParaRPr>
                    </a:p>
                    <a:p>
                      <a:pPr algn="ctr"/>
                      <a:r>
                        <a:rPr lang="de-DE" sz="900" dirty="0">
                          <a:latin typeface="+mn-lt"/>
                        </a:rPr>
                        <a:t>124 (57)</a:t>
                      </a:r>
                    </a:p>
                    <a:p>
                      <a:pPr algn="ctr"/>
                      <a:r>
                        <a:rPr lang="de-DE" sz="900" dirty="0">
                          <a:latin typeface="+mn-lt"/>
                        </a:rPr>
                        <a:t>171 (78)</a:t>
                      </a:r>
                    </a:p>
                    <a:p>
                      <a:pPr algn="ctr"/>
                      <a:r>
                        <a:rPr lang="de-DE" sz="900" dirty="0">
                          <a:latin typeface="+mn-lt"/>
                        </a:rPr>
                        <a:t>213 (97)</a:t>
                      </a:r>
                    </a:p>
                  </a:txBody>
                  <a:tcPr/>
                </a:tc>
                <a:tc>
                  <a:txBody>
                    <a:bodyPr/>
                    <a:lstStyle/>
                    <a:p>
                      <a:pPr algn="ctr"/>
                      <a:r>
                        <a:rPr lang="de-DE" sz="900" dirty="0">
                          <a:latin typeface="+mn-lt"/>
                        </a:rPr>
                        <a:t>4 (2)</a:t>
                      </a:r>
                    </a:p>
                    <a:p>
                      <a:pPr algn="ctr"/>
                      <a:r>
                        <a:rPr lang="de-DE" sz="900" dirty="0">
                          <a:latin typeface="+mn-lt"/>
                        </a:rPr>
                        <a:t>128</a:t>
                      </a:r>
                      <a:r>
                        <a:rPr lang="de-DE" sz="900" baseline="0" dirty="0">
                          <a:latin typeface="+mn-lt"/>
                        </a:rPr>
                        <a:t> (58)</a:t>
                      </a:r>
                    </a:p>
                    <a:p>
                      <a:pPr algn="ctr"/>
                      <a:r>
                        <a:rPr lang="de-DE" sz="900" baseline="0" dirty="0">
                          <a:latin typeface="+mn-lt"/>
                        </a:rPr>
                        <a:t>158 (72)</a:t>
                      </a:r>
                    </a:p>
                    <a:p>
                      <a:pPr algn="ctr"/>
                      <a:r>
                        <a:rPr lang="de-DE" sz="900" baseline="0" dirty="0">
                          <a:latin typeface="+mn-lt"/>
                        </a:rPr>
                        <a:t>195 (89)</a:t>
                      </a:r>
                      <a:endParaRPr lang="de-DE" sz="900" dirty="0">
                        <a:latin typeface="+mn-lt"/>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57551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TRAIN-2</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van der </a:t>
            </a:r>
            <a:r>
              <a:rPr lang="de-DE" dirty="0" err="1"/>
              <a:t>Voort</a:t>
            </a:r>
            <a:r>
              <a:rPr lang="de-DE" dirty="0"/>
              <a:t>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501)</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Ergebnisse – Ereignisfreies Überleben (EFS)</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21</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t>*HR &lt;1 bevorzugt </a:t>
            </a:r>
            <a:r>
              <a:rPr lang="de-DE" sz="800" dirty="0" err="1"/>
              <a:t>PTC+Ptz</a:t>
            </a:r>
            <a:r>
              <a:rPr lang="de-DE" sz="800" dirty="0"/>
              <a:t>; P: </a:t>
            </a:r>
            <a:r>
              <a:rPr lang="de-DE" sz="800" dirty="0" err="1"/>
              <a:t>Paclitaxel</a:t>
            </a:r>
            <a:r>
              <a:rPr lang="de-DE" sz="800" dirty="0"/>
              <a:t>; T: </a:t>
            </a:r>
            <a:r>
              <a:rPr lang="de-DE" sz="800" dirty="0" err="1"/>
              <a:t>Trastuzumab</a:t>
            </a:r>
            <a:r>
              <a:rPr lang="de-DE" sz="800" dirty="0"/>
              <a:t>; C: </a:t>
            </a:r>
            <a:r>
              <a:rPr lang="de-DE" sz="800" dirty="0" err="1"/>
              <a:t>Carboplatin</a:t>
            </a:r>
            <a:r>
              <a:rPr lang="de-DE" sz="800" dirty="0"/>
              <a:t>; </a:t>
            </a:r>
            <a:r>
              <a:rPr lang="de-DE" sz="800" dirty="0" err="1"/>
              <a:t>Ptz</a:t>
            </a:r>
            <a:r>
              <a:rPr lang="de-DE" sz="800" dirty="0"/>
              <a:t>: </a:t>
            </a:r>
            <a:r>
              <a:rPr lang="de-DE" sz="800" dirty="0" err="1"/>
              <a:t>Pertuzumab</a:t>
            </a:r>
            <a:r>
              <a:rPr lang="de-DE" sz="800" dirty="0"/>
              <a:t>; F: 5-Fluorouracil; E: </a:t>
            </a:r>
            <a:r>
              <a:rPr lang="de-DE" sz="800" dirty="0" err="1"/>
              <a:t>Epirubicin</a:t>
            </a:r>
            <a:r>
              <a:rPr lang="de-DE" sz="800" dirty="0"/>
              <a:t>; C: </a:t>
            </a:r>
            <a:r>
              <a:rPr lang="de-DE" sz="800" dirty="0" err="1"/>
              <a:t>Cyclophosphamid</a:t>
            </a:r>
            <a:endParaRPr lang="de-DE" sz="800" dirty="0"/>
          </a:p>
        </p:txBody>
      </p:sp>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86" t="20144" r="28710" b="12376"/>
          <a:stretch/>
        </p:blipFill>
        <p:spPr bwMode="auto">
          <a:xfrm>
            <a:off x="1977571" y="1391830"/>
            <a:ext cx="5188858" cy="293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rot="16200000">
            <a:off x="1434581" y="2322166"/>
            <a:ext cx="1697901" cy="230832"/>
          </a:xfrm>
          <a:prstGeom prst="rect">
            <a:avLst/>
          </a:prstGeom>
          <a:solidFill>
            <a:schemeClr val="bg1"/>
          </a:solidFill>
        </p:spPr>
        <p:txBody>
          <a:bodyPr wrap="none" rtlCol="0">
            <a:spAutoFit/>
          </a:bodyPr>
          <a:lstStyle/>
          <a:p>
            <a:r>
              <a:rPr lang="de-DE" sz="900" dirty="0">
                <a:solidFill>
                  <a:srgbClr val="103468"/>
                </a:solidFill>
              </a:rPr>
              <a:t>Ereignisfreies Überleben (%)</a:t>
            </a:r>
          </a:p>
        </p:txBody>
      </p:sp>
      <p:sp>
        <p:nvSpPr>
          <p:cNvPr id="12" name="Textfeld 11"/>
          <p:cNvSpPr txBox="1"/>
          <p:nvPr/>
        </p:nvSpPr>
        <p:spPr>
          <a:xfrm>
            <a:off x="4245070" y="3661811"/>
            <a:ext cx="1500732" cy="230832"/>
          </a:xfrm>
          <a:prstGeom prst="rect">
            <a:avLst/>
          </a:prstGeom>
          <a:solidFill>
            <a:schemeClr val="bg1"/>
          </a:solidFill>
        </p:spPr>
        <p:txBody>
          <a:bodyPr wrap="none" rtlCol="0">
            <a:spAutoFit/>
          </a:bodyPr>
          <a:lstStyle/>
          <a:p>
            <a:r>
              <a:rPr lang="de-DE" sz="800" dirty="0">
                <a:solidFill>
                  <a:srgbClr val="103468"/>
                </a:solidFill>
              </a:rPr>
              <a:t>Jahre seit </a:t>
            </a:r>
            <a:r>
              <a:rPr lang="de-DE" sz="900" dirty="0">
                <a:solidFill>
                  <a:srgbClr val="103468"/>
                </a:solidFill>
              </a:rPr>
              <a:t>Randomisierung</a:t>
            </a:r>
          </a:p>
        </p:txBody>
      </p:sp>
      <p:graphicFrame>
        <p:nvGraphicFramePr>
          <p:cNvPr id="7" name="Tabelle 6"/>
          <p:cNvGraphicFramePr>
            <a:graphicFrameLocks noGrp="1"/>
          </p:cNvGraphicFramePr>
          <p:nvPr/>
        </p:nvGraphicFramePr>
        <p:xfrm>
          <a:off x="3862391" y="2480690"/>
          <a:ext cx="3188061" cy="975360"/>
        </p:xfrm>
        <a:graphic>
          <a:graphicData uri="http://schemas.openxmlformats.org/drawingml/2006/table">
            <a:tbl>
              <a:tblPr firstRow="1" bandRow="1">
                <a:tableStyleId>{5C22544A-7EE6-4342-B048-85BDC9FD1C3A}</a:tableStyleId>
              </a:tblPr>
              <a:tblGrid>
                <a:gridCol w="1100061">
                  <a:extLst>
                    <a:ext uri="{9D8B030D-6E8A-4147-A177-3AD203B41FA5}">
                      <a16:colId xmlns:a16="http://schemas.microsoft.com/office/drawing/2014/main" val="20000"/>
                    </a:ext>
                  </a:extLst>
                </a:gridCol>
                <a:gridCol w="1044000">
                  <a:extLst>
                    <a:ext uri="{9D8B030D-6E8A-4147-A177-3AD203B41FA5}">
                      <a16:colId xmlns:a16="http://schemas.microsoft.com/office/drawing/2014/main" val="20001"/>
                    </a:ext>
                  </a:extLst>
                </a:gridCol>
                <a:gridCol w="1044000">
                  <a:extLst>
                    <a:ext uri="{9D8B030D-6E8A-4147-A177-3AD203B41FA5}">
                      <a16:colId xmlns:a16="http://schemas.microsoft.com/office/drawing/2014/main" val="20002"/>
                    </a:ext>
                  </a:extLst>
                </a:gridCol>
              </a:tblGrid>
              <a:tr h="316153">
                <a:tc>
                  <a:txBody>
                    <a:bodyPr/>
                    <a:lstStyle/>
                    <a:p>
                      <a:pPr algn="ctr"/>
                      <a:endParaRPr lang="de-DE" sz="800" dirty="0"/>
                    </a:p>
                  </a:txBody>
                  <a:tcPr marL="0" marR="0" anchor="ctr">
                    <a:lnR w="12700" cap="flat" cmpd="sng" algn="ctr">
                      <a:solidFill>
                        <a:srgbClr val="0C2F5E"/>
                      </a:solidFill>
                      <a:prstDash val="solid"/>
                      <a:round/>
                      <a:headEnd type="none" w="med" len="med"/>
                      <a:tailEnd type="none" w="med" len="med"/>
                    </a:lnR>
                    <a:solidFill>
                      <a:schemeClr val="bg1"/>
                    </a:solidFill>
                  </a:tcPr>
                </a:tc>
                <a:tc>
                  <a:txBody>
                    <a:bodyPr/>
                    <a:lstStyle/>
                    <a:p>
                      <a:pPr algn="ctr"/>
                      <a:r>
                        <a:rPr lang="de-DE" sz="800" dirty="0" err="1"/>
                        <a:t>PTC+Ptz</a:t>
                      </a:r>
                      <a:endParaRPr lang="de-DE" sz="800" dirty="0"/>
                    </a:p>
                    <a:p>
                      <a:pPr algn="ctr"/>
                      <a:r>
                        <a:rPr lang="de-DE" sz="800" dirty="0"/>
                        <a:t>(N=219)</a:t>
                      </a:r>
                    </a:p>
                  </a:txBody>
                  <a:tcPr anchor="ctr">
                    <a:lnL w="12700" cap="flat" cmpd="sng" algn="ctr">
                      <a:solidFill>
                        <a:srgbClr val="0C2F5E"/>
                      </a:solidFill>
                      <a:prstDash val="solid"/>
                      <a:round/>
                      <a:headEnd type="none" w="med" len="med"/>
                      <a:tailEnd type="none" w="med" len="med"/>
                    </a:lnL>
                    <a:lnR w="12700" cap="flat" cmpd="sng" algn="ctr">
                      <a:solidFill>
                        <a:srgbClr val="C00000"/>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rgbClr val="103468"/>
                    </a:solidFill>
                  </a:tcPr>
                </a:tc>
                <a:tc>
                  <a:txBody>
                    <a:bodyPr/>
                    <a:lstStyle/>
                    <a:p>
                      <a:pPr algn="ctr"/>
                      <a:r>
                        <a:rPr lang="de-DE" sz="800" dirty="0" err="1"/>
                        <a:t>FEC-T+Ptz</a:t>
                      </a:r>
                      <a:endParaRPr lang="de-DE" sz="800" dirty="0"/>
                    </a:p>
                    <a:p>
                      <a:pPr algn="ctr"/>
                      <a:r>
                        <a:rPr lang="de-DE" sz="800" dirty="0"/>
                        <a:t>(N=219)</a:t>
                      </a:r>
                    </a:p>
                  </a:txBody>
                  <a:tcPr anchor="ctr">
                    <a:lnL w="12700" cap="flat" cmpd="sng" algn="ctr">
                      <a:solidFill>
                        <a:srgbClr val="C00000"/>
                      </a:solidFill>
                      <a:prstDash val="solid"/>
                      <a:round/>
                      <a:headEnd type="none" w="med" len="med"/>
                      <a:tailEnd type="none" w="med" len="med"/>
                    </a:lnL>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205499">
                <a:tc>
                  <a:txBody>
                    <a:bodyPr/>
                    <a:lstStyle/>
                    <a:p>
                      <a:pPr algn="l"/>
                      <a:r>
                        <a:rPr lang="de-DE" sz="800" b="0" dirty="0">
                          <a:solidFill>
                            <a:srgbClr val="0C2F5E"/>
                          </a:solidFill>
                        </a:rPr>
                        <a:t>Ereignisse,</a:t>
                      </a:r>
                      <a:r>
                        <a:rPr lang="de-DE" sz="800" b="0" baseline="0" dirty="0">
                          <a:solidFill>
                            <a:srgbClr val="0C2F5E"/>
                          </a:solidFill>
                        </a:rPr>
                        <a:t> n (%)</a:t>
                      </a:r>
                      <a:endParaRPr lang="de-DE" sz="800" b="0" dirty="0">
                        <a:solidFill>
                          <a:srgbClr val="0C2F5E"/>
                        </a:solidFill>
                      </a:endParaRPr>
                    </a:p>
                  </a:txBody>
                  <a:tcPr marL="0" marR="0" anchor="ctr">
                    <a:lnR w="12700" cap="flat" cmpd="sng" algn="ctr">
                      <a:solidFill>
                        <a:srgbClr val="BFBFBF"/>
                      </a:solidFill>
                      <a:prstDash val="solid"/>
                      <a:round/>
                      <a:headEnd type="none" w="med" len="med"/>
                      <a:tailEnd type="none" w="med" len="med"/>
                    </a:lnR>
                    <a:solidFill>
                      <a:schemeClr val="bg1"/>
                    </a:solidFill>
                  </a:tcPr>
                </a:tc>
                <a:tc>
                  <a:txBody>
                    <a:bodyPr/>
                    <a:lstStyle/>
                    <a:p>
                      <a:pPr algn="ctr"/>
                      <a:r>
                        <a:rPr lang="de-DE" sz="800" b="1" dirty="0">
                          <a:solidFill>
                            <a:srgbClr val="0C2F5E"/>
                          </a:solidFill>
                        </a:rPr>
                        <a:t>21 (10)</a:t>
                      </a:r>
                    </a:p>
                  </a:txBody>
                  <a:tcPr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rgbClr val="BFBFBF"/>
                    </a:solidFill>
                  </a:tcPr>
                </a:tc>
                <a:tc>
                  <a:txBody>
                    <a:bodyPr/>
                    <a:lstStyle/>
                    <a:p>
                      <a:pPr algn="ctr"/>
                      <a:r>
                        <a:rPr lang="de-DE" sz="800" b="1" dirty="0">
                          <a:solidFill>
                            <a:srgbClr val="0C2F5E"/>
                          </a:solidFill>
                        </a:rPr>
                        <a:t>23 (11)</a:t>
                      </a:r>
                    </a:p>
                  </a:txBody>
                  <a:tcPr anchor="ctr">
                    <a:lnL w="12700" cap="flat" cmpd="sng" algn="ctr">
                      <a:solidFill>
                        <a:srgbClr val="BFBFBF"/>
                      </a:solidFill>
                      <a:prstDash val="solid"/>
                      <a:round/>
                      <a:headEnd type="none" w="med" len="med"/>
                      <a:tailEnd type="none" w="med" len="med"/>
                    </a:lnL>
                    <a:lnT w="19050" cap="flat" cmpd="sng" algn="ctr">
                      <a:solidFill>
                        <a:schemeClr val="bg1"/>
                      </a:solidFill>
                      <a:prstDash val="solid"/>
                      <a:round/>
                      <a:headEnd type="none" w="med" len="med"/>
                      <a:tailEnd type="none" w="med" len="med"/>
                    </a:lnT>
                    <a:solidFill>
                      <a:srgbClr val="BFBFBF"/>
                    </a:solidFill>
                  </a:tcPr>
                </a:tc>
                <a:extLst>
                  <a:ext uri="{0D108BD9-81ED-4DB2-BD59-A6C34878D82A}">
                    <a16:rowId xmlns:a16="http://schemas.microsoft.com/office/drawing/2014/main" val="10001"/>
                  </a:ext>
                </a:extLst>
              </a:tr>
              <a:tr h="205499">
                <a:tc>
                  <a:txBody>
                    <a:bodyPr/>
                    <a:lstStyle/>
                    <a:p>
                      <a:pPr algn="l"/>
                      <a:r>
                        <a:rPr lang="de-DE" sz="800" dirty="0">
                          <a:solidFill>
                            <a:srgbClr val="0C2F5E"/>
                          </a:solidFill>
                        </a:rPr>
                        <a:t>3-Jahres</a:t>
                      </a:r>
                      <a:r>
                        <a:rPr lang="de-DE" sz="800" baseline="0" dirty="0">
                          <a:solidFill>
                            <a:srgbClr val="0C2F5E"/>
                          </a:solidFill>
                        </a:rPr>
                        <a:t> EFS (95% KI)</a:t>
                      </a:r>
                      <a:endParaRPr lang="de-DE" sz="800" dirty="0">
                        <a:solidFill>
                          <a:srgbClr val="0C2F5E"/>
                        </a:solidFill>
                      </a:endParaRPr>
                    </a:p>
                  </a:txBody>
                  <a:tcPr marL="0" marR="0" anchor="ctr">
                    <a:lnR w="12700" cap="flat" cmpd="sng" algn="ctr">
                      <a:solidFill>
                        <a:srgbClr val="E7E8EA"/>
                      </a:solidFill>
                      <a:prstDash val="solid"/>
                      <a:round/>
                      <a:headEnd type="none" w="med" len="med"/>
                      <a:tailEnd type="none" w="med" len="med"/>
                    </a:lnR>
                    <a:solidFill>
                      <a:schemeClr val="bg1"/>
                    </a:solidFill>
                  </a:tcPr>
                </a:tc>
                <a:tc>
                  <a:txBody>
                    <a:bodyPr/>
                    <a:lstStyle/>
                    <a:p>
                      <a:pPr algn="ctr"/>
                      <a:r>
                        <a:rPr lang="de-DE" sz="800" dirty="0">
                          <a:solidFill>
                            <a:srgbClr val="0C2F5E"/>
                          </a:solidFill>
                        </a:rPr>
                        <a:t>93,5 (90,4; 96,6)</a:t>
                      </a:r>
                    </a:p>
                  </a:txBody>
                  <a:tcPr anchor="ctr">
                    <a:lnL w="12700" cap="flat" cmpd="sng" algn="ctr">
                      <a:solidFill>
                        <a:srgbClr val="E7E8EA"/>
                      </a:solidFill>
                      <a:prstDash val="solid"/>
                      <a:round/>
                      <a:headEnd type="none" w="med" len="med"/>
                      <a:tailEnd type="none" w="med" len="med"/>
                    </a:lnL>
                    <a:lnR w="12700" cap="flat" cmpd="sng" algn="ctr">
                      <a:solidFill>
                        <a:srgbClr val="E7E8EA"/>
                      </a:solidFill>
                      <a:prstDash val="solid"/>
                      <a:round/>
                      <a:headEnd type="none" w="med" len="med"/>
                      <a:tailEnd type="none" w="med" len="med"/>
                    </a:lnR>
                    <a:solidFill>
                      <a:srgbClr val="E7E8EA"/>
                    </a:solidFill>
                  </a:tcPr>
                </a:tc>
                <a:tc>
                  <a:txBody>
                    <a:bodyPr/>
                    <a:lstStyle/>
                    <a:p>
                      <a:pPr algn="ctr"/>
                      <a:r>
                        <a:rPr lang="de-DE" sz="800" dirty="0">
                          <a:solidFill>
                            <a:srgbClr val="0C2F5E"/>
                          </a:solidFill>
                        </a:rPr>
                        <a:t>92,7 (88,3; 96,2)</a:t>
                      </a:r>
                    </a:p>
                  </a:txBody>
                  <a:tcPr anchor="ctr">
                    <a:lnL w="12700" cap="flat" cmpd="sng" algn="ctr">
                      <a:solidFill>
                        <a:srgbClr val="E7E8EA"/>
                      </a:solidFill>
                      <a:prstDash val="solid"/>
                      <a:round/>
                      <a:headEnd type="none" w="med" len="med"/>
                      <a:tailEnd type="none" w="med" len="med"/>
                    </a:lnL>
                    <a:solidFill>
                      <a:srgbClr val="E7E8EA"/>
                    </a:solidFill>
                  </a:tcPr>
                </a:tc>
                <a:extLst>
                  <a:ext uri="{0D108BD9-81ED-4DB2-BD59-A6C34878D82A}">
                    <a16:rowId xmlns:a16="http://schemas.microsoft.com/office/drawing/2014/main" val="10002"/>
                  </a:ext>
                </a:extLst>
              </a:tr>
              <a:tr h="205499">
                <a:tc>
                  <a:txBody>
                    <a:bodyPr/>
                    <a:lstStyle/>
                    <a:p>
                      <a:pPr algn="l"/>
                      <a:r>
                        <a:rPr lang="de-DE" sz="800" b="0" dirty="0">
                          <a:solidFill>
                            <a:srgbClr val="0C2F5E"/>
                          </a:solidFill>
                        </a:rPr>
                        <a:t>HR (95% KI)*</a:t>
                      </a:r>
                    </a:p>
                  </a:txBody>
                  <a:tcPr marL="0" marR="0" anchor="ctr">
                    <a:lnR w="12700" cap="flat" cmpd="sng" algn="ctr">
                      <a:solidFill>
                        <a:srgbClr val="BFBFBF"/>
                      </a:solidFill>
                      <a:prstDash val="solid"/>
                      <a:round/>
                      <a:headEnd type="none" w="med" len="med"/>
                      <a:tailEnd type="none" w="med" len="med"/>
                    </a:lnR>
                    <a:solidFill>
                      <a:schemeClr val="bg1"/>
                    </a:solidFill>
                  </a:tcPr>
                </a:tc>
                <a:tc gridSpan="2">
                  <a:txBody>
                    <a:bodyPr/>
                    <a:lstStyle/>
                    <a:p>
                      <a:pPr algn="ctr"/>
                      <a:r>
                        <a:rPr lang="de-DE" sz="800" b="1" dirty="0">
                          <a:solidFill>
                            <a:srgbClr val="0C2F5E"/>
                          </a:solidFill>
                        </a:rPr>
                        <a:t>0,90 (0,50;1,63)</a:t>
                      </a:r>
                    </a:p>
                  </a:txBody>
                  <a:tcPr anchor="ctr">
                    <a:lnL w="12700" cap="flat" cmpd="sng" algn="ctr">
                      <a:solidFill>
                        <a:srgbClr val="BFBFBF"/>
                      </a:solidFill>
                      <a:prstDash val="solid"/>
                      <a:round/>
                      <a:headEnd type="none" w="med" len="med"/>
                      <a:tailEnd type="none" w="med" len="med"/>
                    </a:lnL>
                    <a:solidFill>
                      <a:srgbClr val="BFBFBF"/>
                    </a:solidFill>
                  </a:tcPr>
                </a:tc>
                <a:tc hMerge="1">
                  <a:txBody>
                    <a:bodyPr/>
                    <a:lstStyle/>
                    <a:p>
                      <a:endParaRPr lang="de-DE" sz="900" dirty="0"/>
                    </a:p>
                  </a:txBody>
                  <a:tcPr>
                    <a:lnL w="12700" cap="flat" cmpd="sng" algn="ctr">
                      <a:solidFill>
                        <a:srgbClr val="BFBFBF"/>
                      </a:solidFill>
                      <a:prstDash val="solid"/>
                      <a:round/>
                      <a:headEnd type="none" w="med" len="med"/>
                      <a:tailEnd type="none" w="med" len="med"/>
                    </a:lnL>
                    <a:solidFill>
                      <a:srgbClr val="BFBFBF"/>
                    </a:solidFill>
                  </a:tcPr>
                </a:tc>
                <a:extLst>
                  <a:ext uri="{0D108BD9-81ED-4DB2-BD59-A6C34878D82A}">
                    <a16:rowId xmlns:a16="http://schemas.microsoft.com/office/drawing/2014/main" val="10003"/>
                  </a:ext>
                </a:extLst>
              </a:tr>
            </a:tbl>
          </a:graphicData>
        </a:graphic>
      </p:graphicFrame>
      <p:sp>
        <p:nvSpPr>
          <p:cNvPr id="13" name="Textfeld 12"/>
          <p:cNvSpPr txBox="1"/>
          <p:nvPr/>
        </p:nvSpPr>
        <p:spPr>
          <a:xfrm>
            <a:off x="1944029" y="3808317"/>
            <a:ext cx="562975" cy="200055"/>
          </a:xfrm>
          <a:prstGeom prst="rect">
            <a:avLst/>
          </a:prstGeom>
          <a:solidFill>
            <a:schemeClr val="bg1"/>
          </a:solidFill>
        </p:spPr>
        <p:txBody>
          <a:bodyPr wrap="none" rtlCol="0">
            <a:spAutoFit/>
          </a:bodyPr>
          <a:lstStyle/>
          <a:p>
            <a:r>
              <a:rPr lang="de-DE" sz="700" dirty="0">
                <a:solidFill>
                  <a:srgbClr val="103468"/>
                </a:solidFill>
              </a:rPr>
              <a:t>Patienten</a:t>
            </a:r>
          </a:p>
        </p:txBody>
      </p:sp>
    </p:spTree>
    <p:extLst>
      <p:ext uri="{BB962C8B-B14F-4D97-AF65-F5344CB8AC3E}">
        <p14:creationId xmlns:p14="http://schemas.microsoft.com/office/powerpoint/2010/main" val="4132331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TRAIN-2</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van der </a:t>
            </a:r>
            <a:r>
              <a:rPr lang="de-DE" dirty="0" err="1"/>
              <a:t>Voort</a:t>
            </a:r>
            <a:r>
              <a:rPr lang="de-DE" dirty="0"/>
              <a:t>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501)</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Ergebnisse – EFS: Subgruppenanalyse</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22</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410630"/>
            <a:ext cx="8280397" cy="369332"/>
          </a:xfrm>
          <a:prstGeom prst="rect">
            <a:avLst/>
          </a:prstGeom>
        </p:spPr>
        <p:txBody>
          <a:bodyPr wrap="square" lIns="0" tIns="0" rIns="0" bIns="0" anchor="b">
            <a:spAutoFit/>
          </a:bodyPr>
          <a:lstStyle/>
          <a:p>
            <a:r>
              <a:rPr lang="de-DE" sz="800" dirty="0"/>
              <a:t>*HR &lt;1 bevorzugt </a:t>
            </a:r>
            <a:r>
              <a:rPr lang="de-DE" sz="800" dirty="0" err="1"/>
              <a:t>PTC+Ptz</a:t>
            </a:r>
            <a:r>
              <a:rPr lang="de-DE" sz="800" dirty="0"/>
              <a:t>; #Krankheitsstadium II beinhaltet einen Patienten mit Stadium-I-Erkrankung (</a:t>
            </a:r>
            <a:r>
              <a:rPr lang="de-DE" sz="800" dirty="0" err="1"/>
              <a:t>PTC+Ptz</a:t>
            </a:r>
            <a:r>
              <a:rPr lang="de-DE" sz="800" dirty="0"/>
              <a:t>) und </a:t>
            </a:r>
            <a:r>
              <a:rPr lang="de-DE" sz="800" dirty="0" err="1"/>
              <a:t>Kranheitsstadium</a:t>
            </a:r>
            <a:r>
              <a:rPr lang="de-DE" sz="800" dirty="0"/>
              <a:t> III beinhaltet einen Patienten mit Stadium-IV-Erkrankung (</a:t>
            </a:r>
            <a:r>
              <a:rPr lang="de-DE" sz="800" dirty="0" err="1"/>
              <a:t>FEC-T+Ptz</a:t>
            </a:r>
            <a:r>
              <a:rPr lang="de-DE" sz="800" dirty="0"/>
              <a:t>); HR: Hormonrezeptor; EFS: Ereignisfreies Überleben; P: </a:t>
            </a:r>
            <a:r>
              <a:rPr lang="de-DE" sz="800" dirty="0" err="1"/>
              <a:t>Paclitaxel</a:t>
            </a:r>
            <a:r>
              <a:rPr lang="de-DE" sz="800" dirty="0"/>
              <a:t>; T: </a:t>
            </a:r>
            <a:r>
              <a:rPr lang="de-DE" sz="800" dirty="0" err="1"/>
              <a:t>Trastuzumab</a:t>
            </a:r>
            <a:r>
              <a:rPr lang="de-DE" sz="800" dirty="0"/>
              <a:t>; C: </a:t>
            </a:r>
            <a:r>
              <a:rPr lang="de-DE" sz="800" dirty="0" err="1"/>
              <a:t>Carboplatin</a:t>
            </a:r>
            <a:r>
              <a:rPr lang="de-DE" sz="800" dirty="0"/>
              <a:t>; </a:t>
            </a:r>
            <a:r>
              <a:rPr lang="de-DE" sz="800" dirty="0" err="1"/>
              <a:t>Ptz</a:t>
            </a:r>
            <a:r>
              <a:rPr lang="de-DE" sz="800" dirty="0"/>
              <a:t>: </a:t>
            </a:r>
            <a:r>
              <a:rPr lang="de-DE" sz="800" dirty="0" err="1"/>
              <a:t>Pertuzumab</a:t>
            </a:r>
            <a:r>
              <a:rPr lang="de-DE" sz="800" dirty="0"/>
              <a:t>; F: 5-Fluorouracil; E: </a:t>
            </a:r>
            <a:r>
              <a:rPr lang="de-DE" sz="800" dirty="0" err="1"/>
              <a:t>Epirubicin</a:t>
            </a:r>
            <a:r>
              <a:rPr lang="de-DE" sz="800" dirty="0"/>
              <a:t>; C: </a:t>
            </a:r>
            <a:r>
              <a:rPr lang="de-DE" sz="800" dirty="0" err="1"/>
              <a:t>Cyclophosphamid</a:t>
            </a:r>
            <a:r>
              <a:rPr lang="de-DE" sz="800" dirty="0"/>
              <a:t>; </a:t>
            </a:r>
          </a:p>
        </p:txBody>
      </p:sp>
      <p:pic>
        <p:nvPicPr>
          <p:cNvPr id="14" name="Picture 2">
            <a:extLst>
              <a:ext uri="{FF2B5EF4-FFF2-40B4-BE49-F238E27FC236}">
                <a16:creationId xmlns:a16="http://schemas.microsoft.com/office/drawing/2014/main" id="{91EE2051-9867-45F9-888A-6B532A1353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88" t="18302" r="1581" b="13261"/>
          <a:stretch/>
        </p:blipFill>
        <p:spPr bwMode="auto">
          <a:xfrm>
            <a:off x="596899" y="1317729"/>
            <a:ext cx="7219807" cy="302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feld 7"/>
          <p:cNvSpPr txBox="1"/>
          <p:nvPr/>
        </p:nvSpPr>
        <p:spPr>
          <a:xfrm>
            <a:off x="1733550" y="1624579"/>
            <a:ext cx="612000" cy="144000"/>
          </a:xfrm>
          <a:prstGeom prst="rect">
            <a:avLst/>
          </a:prstGeom>
          <a:solidFill>
            <a:schemeClr val="bg1"/>
          </a:solidFill>
        </p:spPr>
        <p:txBody>
          <a:bodyPr wrap="square" lIns="36000" tIns="0" rIns="36000" bIns="0" rtlCol="0" anchor="ctr">
            <a:noAutofit/>
          </a:bodyPr>
          <a:lstStyle/>
          <a:p>
            <a:r>
              <a:rPr lang="de-DE" sz="800" dirty="0">
                <a:solidFill>
                  <a:srgbClr val="253B6F"/>
                </a:solidFill>
              </a:rPr>
              <a:t>Ereignisse</a:t>
            </a:r>
          </a:p>
        </p:txBody>
      </p:sp>
      <p:sp>
        <p:nvSpPr>
          <p:cNvPr id="15" name="Textfeld 14"/>
          <p:cNvSpPr txBox="1"/>
          <p:nvPr/>
        </p:nvSpPr>
        <p:spPr>
          <a:xfrm>
            <a:off x="2870201" y="1624587"/>
            <a:ext cx="612000" cy="144000"/>
          </a:xfrm>
          <a:prstGeom prst="rect">
            <a:avLst/>
          </a:prstGeom>
          <a:solidFill>
            <a:schemeClr val="bg1"/>
          </a:solidFill>
        </p:spPr>
        <p:txBody>
          <a:bodyPr wrap="square" lIns="36000" tIns="0" rIns="36000" bIns="0" rtlCol="0" anchor="ctr">
            <a:noAutofit/>
          </a:bodyPr>
          <a:lstStyle/>
          <a:p>
            <a:r>
              <a:rPr lang="de-DE" sz="800" dirty="0">
                <a:solidFill>
                  <a:srgbClr val="253B6F"/>
                </a:solidFill>
              </a:rPr>
              <a:t>Ereignisse</a:t>
            </a:r>
          </a:p>
        </p:txBody>
      </p:sp>
      <p:sp>
        <p:nvSpPr>
          <p:cNvPr id="16" name="Textfeld 15"/>
          <p:cNvSpPr txBox="1"/>
          <p:nvPr/>
        </p:nvSpPr>
        <p:spPr>
          <a:xfrm>
            <a:off x="2324300" y="1624579"/>
            <a:ext cx="432000" cy="144000"/>
          </a:xfrm>
          <a:prstGeom prst="rect">
            <a:avLst/>
          </a:prstGeom>
          <a:solidFill>
            <a:schemeClr val="bg1"/>
          </a:solidFill>
        </p:spPr>
        <p:txBody>
          <a:bodyPr wrap="square" lIns="36000" tIns="0" rIns="36000" bIns="0" rtlCol="0" anchor="ctr">
            <a:noAutofit/>
          </a:bodyPr>
          <a:lstStyle/>
          <a:p>
            <a:r>
              <a:rPr lang="de-DE" sz="800" dirty="0">
                <a:solidFill>
                  <a:srgbClr val="253B6F"/>
                </a:solidFill>
              </a:rPr>
              <a:t>Gesamt</a:t>
            </a:r>
          </a:p>
        </p:txBody>
      </p:sp>
      <p:sp>
        <p:nvSpPr>
          <p:cNvPr id="17" name="Textfeld 16"/>
          <p:cNvSpPr txBox="1"/>
          <p:nvPr/>
        </p:nvSpPr>
        <p:spPr>
          <a:xfrm>
            <a:off x="3492702" y="1623558"/>
            <a:ext cx="432000" cy="144000"/>
          </a:xfrm>
          <a:prstGeom prst="rect">
            <a:avLst/>
          </a:prstGeom>
          <a:solidFill>
            <a:schemeClr val="bg1"/>
          </a:solidFill>
        </p:spPr>
        <p:txBody>
          <a:bodyPr wrap="square" lIns="36000" tIns="0" rIns="36000" bIns="0" rtlCol="0" anchor="ctr">
            <a:noAutofit/>
          </a:bodyPr>
          <a:lstStyle/>
          <a:p>
            <a:r>
              <a:rPr lang="de-DE" sz="800" dirty="0">
                <a:solidFill>
                  <a:srgbClr val="253B6F"/>
                </a:solidFill>
              </a:rPr>
              <a:t>Gesamt</a:t>
            </a:r>
          </a:p>
        </p:txBody>
      </p:sp>
      <p:sp>
        <p:nvSpPr>
          <p:cNvPr id="18" name="Textfeld 17"/>
          <p:cNvSpPr txBox="1"/>
          <p:nvPr/>
        </p:nvSpPr>
        <p:spPr>
          <a:xfrm>
            <a:off x="6155775" y="1624587"/>
            <a:ext cx="1188000" cy="144000"/>
          </a:xfrm>
          <a:prstGeom prst="rect">
            <a:avLst/>
          </a:prstGeom>
          <a:solidFill>
            <a:schemeClr val="bg1"/>
          </a:solidFill>
        </p:spPr>
        <p:txBody>
          <a:bodyPr wrap="square" lIns="36000" tIns="0" rIns="36000" bIns="0" rtlCol="0" anchor="ctr">
            <a:noAutofit/>
          </a:bodyPr>
          <a:lstStyle/>
          <a:p>
            <a:r>
              <a:rPr lang="de-DE" sz="800" dirty="0" err="1">
                <a:solidFill>
                  <a:srgbClr val="253B6F"/>
                </a:solidFill>
              </a:rPr>
              <a:t>Hazard</a:t>
            </a:r>
            <a:r>
              <a:rPr lang="de-DE" sz="800" dirty="0">
                <a:solidFill>
                  <a:srgbClr val="253B6F"/>
                </a:solidFill>
              </a:rPr>
              <a:t> Ratio (95% KI)*</a:t>
            </a:r>
          </a:p>
        </p:txBody>
      </p:sp>
      <p:sp>
        <p:nvSpPr>
          <p:cNvPr id="19" name="Textfeld 18"/>
          <p:cNvSpPr txBox="1"/>
          <p:nvPr/>
        </p:nvSpPr>
        <p:spPr>
          <a:xfrm>
            <a:off x="4202100" y="1577983"/>
            <a:ext cx="1944000" cy="144000"/>
          </a:xfrm>
          <a:prstGeom prst="rect">
            <a:avLst/>
          </a:prstGeom>
          <a:solidFill>
            <a:schemeClr val="bg1"/>
          </a:solidFill>
        </p:spPr>
        <p:txBody>
          <a:bodyPr wrap="square" lIns="36000" tIns="0" rIns="36000" bIns="0" rtlCol="0" anchor="ctr">
            <a:noAutofit/>
          </a:bodyPr>
          <a:lstStyle/>
          <a:p>
            <a:r>
              <a:rPr lang="de-DE" sz="700" dirty="0">
                <a:solidFill>
                  <a:srgbClr val="253B6F"/>
                </a:solidFill>
              </a:rPr>
              <a:t>bevorzugt </a:t>
            </a:r>
            <a:r>
              <a:rPr lang="de-DE" sz="700" b="1" dirty="0" err="1">
                <a:solidFill>
                  <a:srgbClr val="253B6F"/>
                </a:solidFill>
              </a:rPr>
              <a:t>PTC+Ptz</a:t>
            </a:r>
            <a:r>
              <a:rPr lang="de-DE" sz="700" dirty="0">
                <a:solidFill>
                  <a:srgbClr val="253B6F"/>
                </a:solidFill>
              </a:rPr>
              <a:t>      bevorzugt </a:t>
            </a:r>
            <a:r>
              <a:rPr lang="de-DE" sz="700" b="1" dirty="0" err="1">
                <a:solidFill>
                  <a:srgbClr val="C00000"/>
                </a:solidFill>
              </a:rPr>
              <a:t>FEC-T+Ptz</a:t>
            </a:r>
            <a:endParaRPr lang="de-DE" sz="700" b="1" dirty="0">
              <a:solidFill>
                <a:srgbClr val="C00000"/>
              </a:solidFill>
            </a:endParaRPr>
          </a:p>
        </p:txBody>
      </p:sp>
      <p:sp>
        <p:nvSpPr>
          <p:cNvPr id="20" name="Textfeld 19"/>
          <p:cNvSpPr txBox="1"/>
          <p:nvPr/>
        </p:nvSpPr>
        <p:spPr>
          <a:xfrm>
            <a:off x="4062350" y="4192745"/>
            <a:ext cx="144000" cy="108000"/>
          </a:xfrm>
          <a:prstGeom prst="rect">
            <a:avLst/>
          </a:prstGeom>
          <a:solidFill>
            <a:schemeClr val="bg1"/>
          </a:solidFill>
        </p:spPr>
        <p:txBody>
          <a:bodyPr wrap="square" lIns="0" tIns="0" rIns="0" bIns="0" rtlCol="0" anchor="ctr">
            <a:noAutofit/>
          </a:bodyPr>
          <a:lstStyle/>
          <a:p>
            <a:pPr algn="ctr"/>
            <a:r>
              <a:rPr lang="de-DE" sz="700" b="1" dirty="0">
                <a:solidFill>
                  <a:srgbClr val="056269"/>
                </a:solidFill>
              </a:rPr>
              <a:t>0,2</a:t>
            </a:r>
          </a:p>
        </p:txBody>
      </p:sp>
      <p:sp>
        <p:nvSpPr>
          <p:cNvPr id="21" name="Textfeld 20"/>
          <p:cNvSpPr txBox="1"/>
          <p:nvPr/>
        </p:nvSpPr>
        <p:spPr>
          <a:xfrm>
            <a:off x="5023750" y="4192745"/>
            <a:ext cx="144000" cy="108000"/>
          </a:xfrm>
          <a:prstGeom prst="rect">
            <a:avLst/>
          </a:prstGeom>
          <a:solidFill>
            <a:schemeClr val="bg1"/>
          </a:solidFill>
        </p:spPr>
        <p:txBody>
          <a:bodyPr wrap="square" lIns="0" tIns="0" rIns="0" bIns="0" rtlCol="0" anchor="ctr">
            <a:noAutofit/>
          </a:bodyPr>
          <a:lstStyle/>
          <a:p>
            <a:pPr algn="ctr"/>
            <a:r>
              <a:rPr lang="de-DE" sz="700" b="1" dirty="0">
                <a:solidFill>
                  <a:srgbClr val="056269"/>
                </a:solidFill>
              </a:rPr>
              <a:t>1</a:t>
            </a:r>
          </a:p>
        </p:txBody>
      </p:sp>
      <p:sp>
        <p:nvSpPr>
          <p:cNvPr id="22" name="Textfeld 21"/>
          <p:cNvSpPr txBox="1"/>
          <p:nvPr/>
        </p:nvSpPr>
        <p:spPr>
          <a:xfrm>
            <a:off x="5985150" y="4187194"/>
            <a:ext cx="144000" cy="108000"/>
          </a:xfrm>
          <a:prstGeom prst="rect">
            <a:avLst/>
          </a:prstGeom>
          <a:solidFill>
            <a:schemeClr val="bg1"/>
          </a:solidFill>
        </p:spPr>
        <p:txBody>
          <a:bodyPr wrap="square" lIns="0" tIns="0" rIns="0" bIns="0" rtlCol="0" anchor="ctr">
            <a:noAutofit/>
          </a:bodyPr>
          <a:lstStyle/>
          <a:p>
            <a:pPr algn="ctr"/>
            <a:r>
              <a:rPr lang="de-DE" sz="700" b="1" dirty="0">
                <a:solidFill>
                  <a:srgbClr val="056269"/>
                </a:solidFill>
              </a:rPr>
              <a:t>5</a:t>
            </a:r>
          </a:p>
        </p:txBody>
      </p:sp>
      <p:sp>
        <p:nvSpPr>
          <p:cNvPr id="23" name="Textfeld 22"/>
          <p:cNvSpPr txBox="1"/>
          <p:nvPr/>
        </p:nvSpPr>
        <p:spPr>
          <a:xfrm>
            <a:off x="6242861" y="1831663"/>
            <a:ext cx="936687"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0,84   (0,40; 1,77)</a:t>
            </a:r>
          </a:p>
        </p:txBody>
      </p:sp>
      <p:sp>
        <p:nvSpPr>
          <p:cNvPr id="24" name="Textfeld 23"/>
          <p:cNvSpPr txBox="1"/>
          <p:nvPr/>
        </p:nvSpPr>
        <p:spPr>
          <a:xfrm>
            <a:off x="6242861" y="1978816"/>
            <a:ext cx="936687"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1,00   (0,38; 2,68)</a:t>
            </a:r>
          </a:p>
        </p:txBody>
      </p:sp>
      <p:sp>
        <p:nvSpPr>
          <p:cNvPr id="25" name="Textfeld 24"/>
          <p:cNvSpPr txBox="1"/>
          <p:nvPr/>
        </p:nvSpPr>
        <p:spPr>
          <a:xfrm>
            <a:off x="6242861" y="2170611"/>
            <a:ext cx="936687" cy="144000"/>
          </a:xfrm>
          <a:prstGeom prst="rect">
            <a:avLst/>
          </a:prstGeom>
          <a:solidFill>
            <a:srgbClr val="F5F7F6"/>
          </a:solidFill>
        </p:spPr>
        <p:txBody>
          <a:bodyPr wrap="square" lIns="36000" tIns="0" rIns="36000" bIns="0" rtlCol="0" anchor="ctr">
            <a:noAutofit/>
          </a:bodyPr>
          <a:lstStyle/>
          <a:p>
            <a:r>
              <a:rPr lang="de-DE" sz="800" dirty="0">
                <a:solidFill>
                  <a:srgbClr val="253B6F"/>
                </a:solidFill>
              </a:rPr>
              <a:t>1,04   (0,43; 2,50)</a:t>
            </a:r>
          </a:p>
        </p:txBody>
      </p:sp>
      <p:sp>
        <p:nvSpPr>
          <p:cNvPr id="26" name="Textfeld 25"/>
          <p:cNvSpPr txBox="1"/>
          <p:nvPr/>
        </p:nvSpPr>
        <p:spPr>
          <a:xfrm>
            <a:off x="6242860" y="2320400"/>
            <a:ext cx="936687" cy="144000"/>
          </a:xfrm>
          <a:prstGeom prst="rect">
            <a:avLst/>
          </a:prstGeom>
          <a:solidFill>
            <a:srgbClr val="F5F7F6"/>
          </a:solidFill>
        </p:spPr>
        <p:txBody>
          <a:bodyPr wrap="square" lIns="36000" tIns="0" rIns="36000" bIns="0" rtlCol="0" anchor="ctr">
            <a:noAutofit/>
          </a:bodyPr>
          <a:lstStyle/>
          <a:p>
            <a:r>
              <a:rPr lang="de-DE" sz="800" dirty="0">
                <a:solidFill>
                  <a:srgbClr val="253B6F"/>
                </a:solidFill>
              </a:rPr>
              <a:t>0,80   (0,36; 1,78)</a:t>
            </a:r>
          </a:p>
        </p:txBody>
      </p:sp>
      <p:sp>
        <p:nvSpPr>
          <p:cNvPr id="27" name="Textfeld 26"/>
          <p:cNvSpPr txBox="1"/>
          <p:nvPr/>
        </p:nvSpPr>
        <p:spPr>
          <a:xfrm>
            <a:off x="6242861" y="2507590"/>
            <a:ext cx="936687"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1,20   (0,40; 2,45)</a:t>
            </a:r>
          </a:p>
        </p:txBody>
      </p:sp>
      <p:sp>
        <p:nvSpPr>
          <p:cNvPr id="28" name="Textfeld 27"/>
          <p:cNvSpPr txBox="1"/>
          <p:nvPr/>
        </p:nvSpPr>
        <p:spPr>
          <a:xfrm>
            <a:off x="6242861" y="2657379"/>
            <a:ext cx="936687"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0,76   (0,31; 1,87)</a:t>
            </a:r>
          </a:p>
        </p:txBody>
      </p:sp>
      <p:sp>
        <p:nvSpPr>
          <p:cNvPr id="29" name="Textfeld 28"/>
          <p:cNvSpPr txBox="1"/>
          <p:nvPr/>
        </p:nvSpPr>
        <p:spPr>
          <a:xfrm>
            <a:off x="6242859" y="2842070"/>
            <a:ext cx="936687" cy="144000"/>
          </a:xfrm>
          <a:prstGeom prst="rect">
            <a:avLst/>
          </a:prstGeom>
          <a:solidFill>
            <a:srgbClr val="F5F7F6"/>
          </a:solidFill>
        </p:spPr>
        <p:txBody>
          <a:bodyPr wrap="square" lIns="36000" tIns="0" rIns="36000" bIns="0" rtlCol="0" anchor="ctr">
            <a:noAutofit/>
          </a:bodyPr>
          <a:lstStyle/>
          <a:p>
            <a:r>
              <a:rPr lang="de-DE" sz="800" dirty="0">
                <a:solidFill>
                  <a:srgbClr val="253B6F"/>
                </a:solidFill>
              </a:rPr>
              <a:t>0,53   (0,10; 2,90)</a:t>
            </a:r>
          </a:p>
        </p:txBody>
      </p:sp>
      <p:sp>
        <p:nvSpPr>
          <p:cNvPr id="30" name="Textfeld 29"/>
          <p:cNvSpPr txBox="1"/>
          <p:nvPr/>
        </p:nvSpPr>
        <p:spPr>
          <a:xfrm>
            <a:off x="6242861" y="2997854"/>
            <a:ext cx="936687" cy="144000"/>
          </a:xfrm>
          <a:prstGeom prst="rect">
            <a:avLst/>
          </a:prstGeom>
          <a:solidFill>
            <a:srgbClr val="F5F7F6"/>
          </a:solidFill>
        </p:spPr>
        <p:txBody>
          <a:bodyPr wrap="square" lIns="36000" tIns="0" rIns="36000" bIns="0" rtlCol="0" anchor="ctr">
            <a:noAutofit/>
          </a:bodyPr>
          <a:lstStyle/>
          <a:p>
            <a:r>
              <a:rPr lang="de-DE" sz="800" dirty="0">
                <a:solidFill>
                  <a:srgbClr val="253B6F"/>
                </a:solidFill>
              </a:rPr>
              <a:t>0,95   (0,50; 1,79)</a:t>
            </a:r>
          </a:p>
        </p:txBody>
      </p:sp>
      <p:sp>
        <p:nvSpPr>
          <p:cNvPr id="31" name="Textfeld 30"/>
          <p:cNvSpPr txBox="1"/>
          <p:nvPr/>
        </p:nvSpPr>
        <p:spPr>
          <a:xfrm>
            <a:off x="6242861" y="3179049"/>
            <a:ext cx="936687"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1,00   (0,42; 2,35)</a:t>
            </a:r>
          </a:p>
        </p:txBody>
      </p:sp>
      <p:sp>
        <p:nvSpPr>
          <p:cNvPr id="32" name="Textfeld 31"/>
          <p:cNvSpPr txBox="1"/>
          <p:nvPr/>
        </p:nvSpPr>
        <p:spPr>
          <a:xfrm>
            <a:off x="6242861" y="3328144"/>
            <a:ext cx="936687"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0,92   (0,40; 2,09)</a:t>
            </a:r>
          </a:p>
        </p:txBody>
      </p:sp>
      <p:sp>
        <p:nvSpPr>
          <p:cNvPr id="33" name="Textfeld 32"/>
          <p:cNvSpPr txBox="1"/>
          <p:nvPr/>
        </p:nvSpPr>
        <p:spPr>
          <a:xfrm>
            <a:off x="6242858" y="3507559"/>
            <a:ext cx="936687" cy="144000"/>
          </a:xfrm>
          <a:prstGeom prst="rect">
            <a:avLst/>
          </a:prstGeom>
          <a:solidFill>
            <a:srgbClr val="F5F7F6"/>
          </a:solidFill>
        </p:spPr>
        <p:txBody>
          <a:bodyPr wrap="square" lIns="36000" tIns="0" rIns="36000" bIns="0" rtlCol="0" anchor="ctr">
            <a:noAutofit/>
          </a:bodyPr>
          <a:lstStyle/>
          <a:p>
            <a:r>
              <a:rPr lang="de-DE" sz="800" dirty="0">
                <a:solidFill>
                  <a:srgbClr val="253B6F"/>
                </a:solidFill>
              </a:rPr>
              <a:t>0,63   (0,29; 1,37)</a:t>
            </a:r>
          </a:p>
        </p:txBody>
      </p:sp>
      <p:sp>
        <p:nvSpPr>
          <p:cNvPr id="34" name="Textfeld 33"/>
          <p:cNvSpPr txBox="1"/>
          <p:nvPr/>
        </p:nvSpPr>
        <p:spPr>
          <a:xfrm>
            <a:off x="6242861" y="3662839"/>
            <a:ext cx="936687" cy="144000"/>
          </a:xfrm>
          <a:prstGeom prst="rect">
            <a:avLst/>
          </a:prstGeom>
          <a:solidFill>
            <a:srgbClr val="F5F7F6"/>
          </a:solidFill>
        </p:spPr>
        <p:txBody>
          <a:bodyPr wrap="square" lIns="36000" tIns="0" rIns="36000" bIns="0" rtlCol="0" anchor="ctr">
            <a:noAutofit/>
          </a:bodyPr>
          <a:lstStyle/>
          <a:p>
            <a:r>
              <a:rPr lang="de-DE" sz="800" dirty="0">
                <a:solidFill>
                  <a:srgbClr val="253B6F"/>
                </a:solidFill>
              </a:rPr>
              <a:t>1,23   (0,44; 3,38)</a:t>
            </a:r>
          </a:p>
        </p:txBody>
      </p:sp>
      <p:sp>
        <p:nvSpPr>
          <p:cNvPr id="35" name="Textfeld 34"/>
          <p:cNvSpPr txBox="1"/>
          <p:nvPr/>
        </p:nvSpPr>
        <p:spPr>
          <a:xfrm>
            <a:off x="6242857" y="3904872"/>
            <a:ext cx="936687" cy="144000"/>
          </a:xfrm>
          <a:prstGeom prst="rect">
            <a:avLst/>
          </a:prstGeom>
          <a:solidFill>
            <a:srgbClr val="CAD9D2"/>
          </a:solidFill>
        </p:spPr>
        <p:txBody>
          <a:bodyPr wrap="square" lIns="36000" tIns="0" rIns="36000" bIns="0" rtlCol="0" anchor="ctr">
            <a:noAutofit/>
          </a:bodyPr>
          <a:lstStyle/>
          <a:p>
            <a:r>
              <a:rPr lang="de-DE" sz="800" b="1" dirty="0">
                <a:solidFill>
                  <a:srgbClr val="253B6F"/>
                </a:solidFill>
              </a:rPr>
              <a:t>0,90</a:t>
            </a:r>
            <a:r>
              <a:rPr lang="de-DE" sz="800" dirty="0">
                <a:solidFill>
                  <a:srgbClr val="253B6F"/>
                </a:solidFill>
              </a:rPr>
              <a:t>   (0,50; 1,63)</a:t>
            </a:r>
          </a:p>
        </p:txBody>
      </p:sp>
      <p:sp>
        <p:nvSpPr>
          <p:cNvPr id="36" name="Textfeld 35"/>
          <p:cNvSpPr txBox="1"/>
          <p:nvPr/>
        </p:nvSpPr>
        <p:spPr>
          <a:xfrm>
            <a:off x="750947" y="1834816"/>
            <a:ext cx="936687"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HR-positiv</a:t>
            </a:r>
          </a:p>
        </p:txBody>
      </p:sp>
      <p:sp>
        <p:nvSpPr>
          <p:cNvPr id="37" name="Textfeld 36"/>
          <p:cNvSpPr txBox="1"/>
          <p:nvPr/>
        </p:nvSpPr>
        <p:spPr>
          <a:xfrm>
            <a:off x="750947" y="1977455"/>
            <a:ext cx="936687"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HR-negativ</a:t>
            </a:r>
          </a:p>
        </p:txBody>
      </p:sp>
      <p:sp>
        <p:nvSpPr>
          <p:cNvPr id="38" name="Textfeld 37"/>
          <p:cNvSpPr txBox="1"/>
          <p:nvPr/>
        </p:nvSpPr>
        <p:spPr>
          <a:xfrm>
            <a:off x="750946" y="2173347"/>
            <a:ext cx="936687" cy="144000"/>
          </a:xfrm>
          <a:prstGeom prst="rect">
            <a:avLst/>
          </a:prstGeom>
          <a:solidFill>
            <a:srgbClr val="F5F7F6"/>
          </a:solidFill>
        </p:spPr>
        <p:txBody>
          <a:bodyPr wrap="square" lIns="36000" tIns="0" rIns="36000" bIns="0" rtlCol="0" anchor="ctr">
            <a:noAutofit/>
          </a:bodyPr>
          <a:lstStyle/>
          <a:p>
            <a:r>
              <a:rPr lang="de-DE" sz="800" dirty="0">
                <a:solidFill>
                  <a:srgbClr val="253B6F"/>
                </a:solidFill>
              </a:rPr>
              <a:t>Alter &lt;50 Jahre</a:t>
            </a:r>
          </a:p>
        </p:txBody>
      </p:sp>
      <p:sp>
        <p:nvSpPr>
          <p:cNvPr id="39" name="Textfeld 38"/>
          <p:cNvSpPr txBox="1"/>
          <p:nvPr/>
        </p:nvSpPr>
        <p:spPr>
          <a:xfrm>
            <a:off x="750947" y="2315376"/>
            <a:ext cx="936687" cy="144000"/>
          </a:xfrm>
          <a:prstGeom prst="rect">
            <a:avLst/>
          </a:prstGeom>
          <a:solidFill>
            <a:srgbClr val="F5F7F6"/>
          </a:solidFill>
        </p:spPr>
        <p:txBody>
          <a:bodyPr wrap="square" lIns="36000" tIns="0" rIns="36000" bIns="0" rtlCol="0" anchor="ctr">
            <a:noAutofit/>
          </a:bodyPr>
          <a:lstStyle/>
          <a:p>
            <a:r>
              <a:rPr lang="de-DE" sz="800" dirty="0">
                <a:solidFill>
                  <a:srgbClr val="253B6F"/>
                </a:solidFill>
              </a:rPr>
              <a:t>Alter </a:t>
            </a:r>
            <a:r>
              <a:rPr lang="de-DE" sz="800" dirty="0">
                <a:solidFill>
                  <a:srgbClr val="253B6F"/>
                </a:solidFill>
                <a:latin typeface="Arial" panose="020B0604020202020204" pitchFamily="34" charset="0"/>
                <a:cs typeface="Arial" panose="020B0604020202020204" pitchFamily="34" charset="0"/>
              </a:rPr>
              <a:t>≥</a:t>
            </a:r>
            <a:r>
              <a:rPr lang="de-DE" sz="800" dirty="0">
                <a:solidFill>
                  <a:srgbClr val="253B6F"/>
                </a:solidFill>
              </a:rPr>
              <a:t>50 Jahre</a:t>
            </a:r>
          </a:p>
        </p:txBody>
      </p:sp>
      <p:sp>
        <p:nvSpPr>
          <p:cNvPr id="40" name="Textfeld 39"/>
          <p:cNvSpPr txBox="1"/>
          <p:nvPr/>
        </p:nvSpPr>
        <p:spPr>
          <a:xfrm>
            <a:off x="750945" y="2511878"/>
            <a:ext cx="936687"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cT0-2</a:t>
            </a:r>
          </a:p>
        </p:txBody>
      </p:sp>
      <p:sp>
        <p:nvSpPr>
          <p:cNvPr id="41" name="Textfeld 40"/>
          <p:cNvSpPr txBox="1"/>
          <p:nvPr/>
        </p:nvSpPr>
        <p:spPr>
          <a:xfrm>
            <a:off x="750944" y="2658213"/>
            <a:ext cx="936687"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cT3-4</a:t>
            </a:r>
          </a:p>
        </p:txBody>
      </p:sp>
      <p:sp>
        <p:nvSpPr>
          <p:cNvPr id="42" name="Textfeld 41"/>
          <p:cNvSpPr txBox="1"/>
          <p:nvPr/>
        </p:nvSpPr>
        <p:spPr>
          <a:xfrm>
            <a:off x="750947" y="2853101"/>
            <a:ext cx="936687" cy="144000"/>
          </a:xfrm>
          <a:prstGeom prst="rect">
            <a:avLst/>
          </a:prstGeom>
          <a:solidFill>
            <a:srgbClr val="F5F7F6"/>
          </a:solidFill>
        </p:spPr>
        <p:txBody>
          <a:bodyPr wrap="square" lIns="36000" tIns="0" rIns="36000" bIns="0" rtlCol="0" anchor="ctr">
            <a:noAutofit/>
          </a:bodyPr>
          <a:lstStyle/>
          <a:p>
            <a:r>
              <a:rPr lang="de-DE" sz="800" dirty="0" err="1">
                <a:solidFill>
                  <a:srgbClr val="253B6F"/>
                </a:solidFill>
              </a:rPr>
              <a:t>cN</a:t>
            </a:r>
            <a:r>
              <a:rPr lang="de-DE" sz="800" dirty="0">
                <a:solidFill>
                  <a:srgbClr val="253B6F"/>
                </a:solidFill>
              </a:rPr>
              <a:t> negativ</a:t>
            </a:r>
          </a:p>
        </p:txBody>
      </p:sp>
      <p:sp>
        <p:nvSpPr>
          <p:cNvPr id="43" name="Textfeld 42"/>
          <p:cNvSpPr txBox="1"/>
          <p:nvPr/>
        </p:nvSpPr>
        <p:spPr>
          <a:xfrm>
            <a:off x="750947" y="2986121"/>
            <a:ext cx="936687" cy="144000"/>
          </a:xfrm>
          <a:prstGeom prst="rect">
            <a:avLst/>
          </a:prstGeom>
          <a:solidFill>
            <a:srgbClr val="F5F7F6"/>
          </a:solidFill>
        </p:spPr>
        <p:txBody>
          <a:bodyPr wrap="square" lIns="36000" tIns="0" rIns="36000" bIns="0" rtlCol="0" anchor="ctr">
            <a:noAutofit/>
          </a:bodyPr>
          <a:lstStyle/>
          <a:p>
            <a:r>
              <a:rPr lang="de-DE" sz="800" dirty="0" err="1">
                <a:solidFill>
                  <a:srgbClr val="253B6F"/>
                </a:solidFill>
              </a:rPr>
              <a:t>cN</a:t>
            </a:r>
            <a:r>
              <a:rPr lang="de-DE" sz="800" dirty="0">
                <a:solidFill>
                  <a:srgbClr val="253B6F"/>
                </a:solidFill>
              </a:rPr>
              <a:t> positiv</a:t>
            </a:r>
          </a:p>
        </p:txBody>
      </p:sp>
      <p:sp>
        <p:nvSpPr>
          <p:cNvPr id="44" name="Textfeld 43"/>
          <p:cNvSpPr txBox="1"/>
          <p:nvPr/>
        </p:nvSpPr>
        <p:spPr>
          <a:xfrm>
            <a:off x="750944" y="3186172"/>
            <a:ext cx="1068666"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Krankheitsstadium II</a:t>
            </a:r>
            <a:r>
              <a:rPr lang="de-DE" sz="800" baseline="30000" dirty="0">
                <a:solidFill>
                  <a:srgbClr val="253B6F"/>
                </a:solidFill>
              </a:rPr>
              <a:t>#</a:t>
            </a:r>
            <a:endParaRPr lang="de-DE" sz="800" dirty="0">
              <a:solidFill>
                <a:srgbClr val="253B6F"/>
              </a:solidFill>
            </a:endParaRPr>
          </a:p>
        </p:txBody>
      </p:sp>
      <p:sp>
        <p:nvSpPr>
          <p:cNvPr id="45" name="Textfeld 44"/>
          <p:cNvSpPr txBox="1"/>
          <p:nvPr/>
        </p:nvSpPr>
        <p:spPr>
          <a:xfrm>
            <a:off x="750947" y="3323049"/>
            <a:ext cx="1068666" cy="144000"/>
          </a:xfrm>
          <a:prstGeom prst="rect">
            <a:avLst/>
          </a:prstGeom>
          <a:solidFill>
            <a:srgbClr val="CAD9D2"/>
          </a:solidFill>
        </p:spPr>
        <p:txBody>
          <a:bodyPr wrap="square" lIns="36000" tIns="0" rIns="36000" bIns="0" rtlCol="0" anchor="ctr">
            <a:noAutofit/>
          </a:bodyPr>
          <a:lstStyle/>
          <a:p>
            <a:r>
              <a:rPr lang="de-DE" sz="800" dirty="0">
                <a:solidFill>
                  <a:srgbClr val="253B6F"/>
                </a:solidFill>
              </a:rPr>
              <a:t>Krankheitsstadium III</a:t>
            </a:r>
          </a:p>
        </p:txBody>
      </p:sp>
      <p:sp>
        <p:nvSpPr>
          <p:cNvPr id="46" name="Textfeld 45"/>
          <p:cNvSpPr txBox="1"/>
          <p:nvPr/>
        </p:nvSpPr>
        <p:spPr>
          <a:xfrm>
            <a:off x="750947" y="3512346"/>
            <a:ext cx="1068666" cy="144000"/>
          </a:xfrm>
          <a:prstGeom prst="rect">
            <a:avLst/>
          </a:prstGeom>
          <a:solidFill>
            <a:srgbClr val="F5F7F6"/>
          </a:solidFill>
        </p:spPr>
        <p:txBody>
          <a:bodyPr wrap="square" lIns="36000" tIns="0" rIns="36000" bIns="0" rtlCol="0" anchor="ctr">
            <a:noAutofit/>
          </a:bodyPr>
          <a:lstStyle/>
          <a:p>
            <a:r>
              <a:rPr lang="de-DE" sz="800" dirty="0">
                <a:solidFill>
                  <a:srgbClr val="253B6F"/>
                </a:solidFill>
              </a:rPr>
              <a:t>Tumorgrad 1-2</a:t>
            </a:r>
          </a:p>
        </p:txBody>
      </p:sp>
      <p:sp>
        <p:nvSpPr>
          <p:cNvPr id="47" name="Textfeld 46"/>
          <p:cNvSpPr txBox="1"/>
          <p:nvPr/>
        </p:nvSpPr>
        <p:spPr>
          <a:xfrm>
            <a:off x="750944" y="3662315"/>
            <a:ext cx="1068666" cy="144000"/>
          </a:xfrm>
          <a:prstGeom prst="rect">
            <a:avLst/>
          </a:prstGeom>
          <a:solidFill>
            <a:srgbClr val="F5F7F6"/>
          </a:solidFill>
        </p:spPr>
        <p:txBody>
          <a:bodyPr wrap="square" lIns="36000" tIns="0" rIns="36000" bIns="0" rtlCol="0" anchor="ctr">
            <a:noAutofit/>
          </a:bodyPr>
          <a:lstStyle/>
          <a:p>
            <a:r>
              <a:rPr lang="de-DE" sz="800" dirty="0">
                <a:solidFill>
                  <a:srgbClr val="253B6F"/>
                </a:solidFill>
              </a:rPr>
              <a:t>Tumorgrad 3</a:t>
            </a:r>
          </a:p>
        </p:txBody>
      </p:sp>
      <p:sp>
        <p:nvSpPr>
          <p:cNvPr id="49" name="Textfeld 48"/>
          <p:cNvSpPr txBox="1"/>
          <p:nvPr/>
        </p:nvSpPr>
        <p:spPr>
          <a:xfrm>
            <a:off x="750944" y="3905959"/>
            <a:ext cx="1068666" cy="144000"/>
          </a:xfrm>
          <a:prstGeom prst="rect">
            <a:avLst/>
          </a:prstGeom>
          <a:solidFill>
            <a:srgbClr val="CAD9D2"/>
          </a:solidFill>
        </p:spPr>
        <p:txBody>
          <a:bodyPr wrap="square" lIns="36000" tIns="0" rIns="36000" bIns="0" rtlCol="0" anchor="ctr">
            <a:noAutofit/>
          </a:bodyPr>
          <a:lstStyle/>
          <a:p>
            <a:r>
              <a:rPr lang="de-DE" sz="800" b="1" dirty="0">
                <a:solidFill>
                  <a:srgbClr val="253B6F"/>
                </a:solidFill>
              </a:rPr>
              <a:t>Alle Patienten</a:t>
            </a:r>
          </a:p>
        </p:txBody>
      </p:sp>
    </p:spTree>
    <p:extLst>
      <p:ext uri="{BB962C8B-B14F-4D97-AF65-F5344CB8AC3E}">
        <p14:creationId xmlns:p14="http://schemas.microsoft.com/office/powerpoint/2010/main" val="4264472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TRAIN-2</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van der </a:t>
            </a:r>
            <a:r>
              <a:rPr lang="de-DE" dirty="0" err="1"/>
              <a:t>Voort</a:t>
            </a:r>
            <a:r>
              <a:rPr lang="de-DE" dirty="0"/>
              <a:t>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501)</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Ergebnisse – EFS: </a:t>
            </a:r>
            <a:r>
              <a:rPr lang="de-DE" dirty="0" err="1">
                <a:solidFill>
                  <a:srgbClr val="003865"/>
                </a:solidFill>
              </a:rPr>
              <a:t>Nodalstatus</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23</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r>
              <a:rPr lang="de-DE" sz="800" dirty="0"/>
              <a:t>*HR &lt;1 bevorzugt </a:t>
            </a:r>
            <a:r>
              <a:rPr lang="de-DE" sz="800" dirty="0" err="1"/>
              <a:t>PTC+Ptz</a:t>
            </a:r>
            <a:r>
              <a:rPr lang="de-DE" sz="800" dirty="0"/>
              <a:t>; EFS: Ereignisfreies Überleben; P: </a:t>
            </a:r>
            <a:r>
              <a:rPr lang="de-DE" sz="800" dirty="0" err="1"/>
              <a:t>Paclitaxel</a:t>
            </a:r>
            <a:r>
              <a:rPr lang="de-DE" sz="800" dirty="0"/>
              <a:t>; T: </a:t>
            </a:r>
            <a:r>
              <a:rPr lang="de-DE" sz="800" dirty="0" err="1"/>
              <a:t>Trastuzumab</a:t>
            </a:r>
            <a:r>
              <a:rPr lang="de-DE" sz="800" dirty="0"/>
              <a:t>; C: </a:t>
            </a:r>
            <a:r>
              <a:rPr lang="de-DE" sz="800" dirty="0" err="1"/>
              <a:t>Carboplatin</a:t>
            </a:r>
            <a:r>
              <a:rPr lang="de-DE" sz="800" dirty="0"/>
              <a:t>; </a:t>
            </a:r>
            <a:r>
              <a:rPr lang="de-DE" sz="800" dirty="0" err="1"/>
              <a:t>Ptz</a:t>
            </a:r>
            <a:r>
              <a:rPr lang="de-DE" sz="800" dirty="0"/>
              <a:t>: </a:t>
            </a:r>
            <a:r>
              <a:rPr lang="de-DE" sz="800" dirty="0" err="1"/>
              <a:t>Pertuzumab</a:t>
            </a:r>
            <a:r>
              <a:rPr lang="de-DE" sz="800" dirty="0"/>
              <a:t>; F: 5-Fluorouracil; E: </a:t>
            </a:r>
            <a:r>
              <a:rPr lang="de-DE" sz="800" dirty="0" err="1"/>
              <a:t>Epirubicin</a:t>
            </a:r>
            <a:r>
              <a:rPr lang="de-DE" sz="800" dirty="0"/>
              <a:t>; C: </a:t>
            </a:r>
            <a:r>
              <a:rPr lang="de-DE" sz="800" dirty="0" err="1"/>
              <a:t>Cyclophosphamid</a:t>
            </a:r>
            <a:r>
              <a:rPr lang="de-DE" sz="800" dirty="0"/>
              <a:t>; </a:t>
            </a:r>
          </a:p>
        </p:txBody>
      </p:sp>
      <p:pic>
        <p:nvPicPr>
          <p:cNvPr id="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5306" b="13429"/>
          <a:stretch/>
        </p:blipFill>
        <p:spPr bwMode="auto">
          <a:xfrm>
            <a:off x="856942" y="1390276"/>
            <a:ext cx="7430117" cy="2978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Textfeld 50"/>
          <p:cNvSpPr txBox="1"/>
          <p:nvPr/>
        </p:nvSpPr>
        <p:spPr>
          <a:xfrm rot="16200000">
            <a:off x="86087" y="2538736"/>
            <a:ext cx="1697901" cy="230832"/>
          </a:xfrm>
          <a:prstGeom prst="rect">
            <a:avLst/>
          </a:prstGeom>
          <a:solidFill>
            <a:schemeClr val="bg1"/>
          </a:solidFill>
        </p:spPr>
        <p:txBody>
          <a:bodyPr wrap="none" rtlCol="0">
            <a:spAutoFit/>
          </a:bodyPr>
          <a:lstStyle/>
          <a:p>
            <a:r>
              <a:rPr lang="de-DE" sz="900" dirty="0">
                <a:solidFill>
                  <a:srgbClr val="003865"/>
                </a:solidFill>
              </a:rPr>
              <a:t>Ereignisfreies Überleben (%)</a:t>
            </a:r>
          </a:p>
        </p:txBody>
      </p:sp>
      <p:sp>
        <p:nvSpPr>
          <p:cNvPr id="52" name="Textfeld 51"/>
          <p:cNvSpPr txBox="1"/>
          <p:nvPr/>
        </p:nvSpPr>
        <p:spPr>
          <a:xfrm>
            <a:off x="3988081" y="3901068"/>
            <a:ext cx="1410964" cy="123111"/>
          </a:xfrm>
          <a:prstGeom prst="rect">
            <a:avLst/>
          </a:prstGeom>
          <a:solidFill>
            <a:schemeClr val="bg1"/>
          </a:solidFill>
        </p:spPr>
        <p:txBody>
          <a:bodyPr wrap="none" tIns="0" bIns="0" rtlCol="0">
            <a:spAutoFit/>
          </a:bodyPr>
          <a:lstStyle/>
          <a:p>
            <a:r>
              <a:rPr lang="de-DE" sz="800" dirty="0">
                <a:solidFill>
                  <a:srgbClr val="003865"/>
                </a:solidFill>
              </a:rPr>
              <a:t>Jahre seit Randomisierung</a:t>
            </a:r>
          </a:p>
        </p:txBody>
      </p:sp>
      <p:sp>
        <p:nvSpPr>
          <p:cNvPr id="53" name="Textfeld 52"/>
          <p:cNvSpPr txBox="1"/>
          <p:nvPr/>
        </p:nvSpPr>
        <p:spPr>
          <a:xfrm>
            <a:off x="2159109" y="1396278"/>
            <a:ext cx="436338" cy="169277"/>
          </a:xfrm>
          <a:prstGeom prst="rect">
            <a:avLst/>
          </a:prstGeom>
          <a:solidFill>
            <a:schemeClr val="bg1"/>
          </a:solidFill>
        </p:spPr>
        <p:txBody>
          <a:bodyPr wrap="none" tIns="0" bIns="0" rtlCol="0">
            <a:spAutoFit/>
          </a:bodyPr>
          <a:lstStyle/>
          <a:p>
            <a:r>
              <a:rPr lang="de-DE" sz="1100" dirty="0">
                <a:solidFill>
                  <a:srgbClr val="073066"/>
                </a:solidFill>
              </a:rPr>
              <a:t>cN0</a:t>
            </a:r>
          </a:p>
        </p:txBody>
      </p:sp>
      <p:sp>
        <p:nvSpPr>
          <p:cNvPr id="54" name="Textfeld 53"/>
          <p:cNvSpPr txBox="1"/>
          <p:nvPr/>
        </p:nvSpPr>
        <p:spPr>
          <a:xfrm>
            <a:off x="4557725" y="1400867"/>
            <a:ext cx="436338" cy="169277"/>
          </a:xfrm>
          <a:prstGeom prst="rect">
            <a:avLst/>
          </a:prstGeom>
          <a:solidFill>
            <a:schemeClr val="bg1"/>
          </a:solidFill>
        </p:spPr>
        <p:txBody>
          <a:bodyPr wrap="none" tIns="0" bIns="0" rtlCol="0">
            <a:spAutoFit/>
          </a:bodyPr>
          <a:lstStyle/>
          <a:p>
            <a:r>
              <a:rPr lang="de-DE" sz="1100" dirty="0">
                <a:solidFill>
                  <a:srgbClr val="073066"/>
                </a:solidFill>
              </a:rPr>
              <a:t>cN1</a:t>
            </a:r>
          </a:p>
        </p:txBody>
      </p:sp>
      <p:sp>
        <p:nvSpPr>
          <p:cNvPr id="55" name="Textfeld 54"/>
          <p:cNvSpPr txBox="1"/>
          <p:nvPr/>
        </p:nvSpPr>
        <p:spPr>
          <a:xfrm>
            <a:off x="6827535" y="1406957"/>
            <a:ext cx="553357" cy="169277"/>
          </a:xfrm>
          <a:prstGeom prst="rect">
            <a:avLst/>
          </a:prstGeom>
          <a:solidFill>
            <a:schemeClr val="bg1"/>
          </a:solidFill>
        </p:spPr>
        <p:txBody>
          <a:bodyPr wrap="none" tIns="0" bIns="0" rtlCol="0">
            <a:spAutoFit/>
          </a:bodyPr>
          <a:lstStyle/>
          <a:p>
            <a:r>
              <a:rPr lang="de-DE" sz="1100" dirty="0">
                <a:solidFill>
                  <a:srgbClr val="073066"/>
                </a:solidFill>
              </a:rPr>
              <a:t>cN2/3</a:t>
            </a:r>
          </a:p>
        </p:txBody>
      </p:sp>
      <p:sp>
        <p:nvSpPr>
          <p:cNvPr id="56" name="Textfeld 55"/>
          <p:cNvSpPr txBox="1"/>
          <p:nvPr/>
        </p:nvSpPr>
        <p:spPr>
          <a:xfrm>
            <a:off x="837800" y="3929980"/>
            <a:ext cx="511679" cy="184666"/>
          </a:xfrm>
          <a:prstGeom prst="rect">
            <a:avLst/>
          </a:prstGeom>
          <a:solidFill>
            <a:schemeClr val="bg1"/>
          </a:solidFill>
        </p:spPr>
        <p:txBody>
          <a:bodyPr wrap="none" rtlCol="0">
            <a:spAutoFit/>
          </a:bodyPr>
          <a:lstStyle/>
          <a:p>
            <a:r>
              <a:rPr lang="de-DE" sz="600" dirty="0">
                <a:solidFill>
                  <a:srgbClr val="304966"/>
                </a:solidFill>
              </a:rPr>
              <a:t>Patienten</a:t>
            </a:r>
          </a:p>
        </p:txBody>
      </p:sp>
      <p:graphicFrame>
        <p:nvGraphicFramePr>
          <p:cNvPr id="3" name="Tabelle 2"/>
          <p:cNvGraphicFramePr>
            <a:graphicFrameLocks noGrp="1"/>
          </p:cNvGraphicFramePr>
          <p:nvPr/>
        </p:nvGraphicFramePr>
        <p:xfrm>
          <a:off x="1522842" y="3388281"/>
          <a:ext cx="1575627" cy="205740"/>
        </p:xfrm>
        <a:graphic>
          <a:graphicData uri="http://schemas.openxmlformats.org/drawingml/2006/table">
            <a:tbl>
              <a:tblPr firstRow="1" bandRow="1">
                <a:tableStyleId>{5C22544A-7EE6-4342-B048-85BDC9FD1C3A}</a:tableStyleId>
              </a:tblPr>
              <a:tblGrid>
                <a:gridCol w="681318">
                  <a:extLst>
                    <a:ext uri="{9D8B030D-6E8A-4147-A177-3AD203B41FA5}">
                      <a16:colId xmlns:a16="http://schemas.microsoft.com/office/drawing/2014/main" val="20000"/>
                    </a:ext>
                  </a:extLst>
                </a:gridCol>
                <a:gridCol w="894309">
                  <a:extLst>
                    <a:ext uri="{9D8B030D-6E8A-4147-A177-3AD203B41FA5}">
                      <a16:colId xmlns:a16="http://schemas.microsoft.com/office/drawing/2014/main" val="20001"/>
                    </a:ext>
                  </a:extLst>
                </a:gridCol>
              </a:tblGrid>
              <a:tr h="205200">
                <a:tc>
                  <a:txBody>
                    <a:bodyPr/>
                    <a:lstStyle/>
                    <a:p>
                      <a:r>
                        <a:rPr lang="de-DE" sz="750" dirty="0">
                          <a:solidFill>
                            <a:srgbClr val="003865"/>
                          </a:solidFill>
                        </a:rPr>
                        <a:t>HR (95% KI)*</a:t>
                      </a:r>
                    </a:p>
                  </a:txBody>
                  <a:tcPr marR="0">
                    <a:solidFill>
                      <a:schemeClr val="bg1"/>
                    </a:solidFill>
                  </a:tcPr>
                </a:tc>
                <a:tc>
                  <a:txBody>
                    <a:bodyPr/>
                    <a:lstStyle/>
                    <a:p>
                      <a:r>
                        <a:rPr lang="de-DE" sz="750" dirty="0">
                          <a:solidFill>
                            <a:srgbClr val="003865"/>
                          </a:solidFill>
                        </a:rPr>
                        <a:t>0,53</a:t>
                      </a:r>
                      <a:r>
                        <a:rPr lang="de-DE" sz="750" baseline="0" dirty="0">
                          <a:solidFill>
                            <a:srgbClr val="003865"/>
                          </a:solidFill>
                        </a:rPr>
                        <a:t> (0,10; 2,90)</a:t>
                      </a:r>
                      <a:endParaRPr lang="de-DE" sz="750" dirty="0">
                        <a:solidFill>
                          <a:srgbClr val="003865"/>
                        </a:solidFill>
                      </a:endParaRPr>
                    </a:p>
                  </a:txBody>
                  <a:tcPr marR="0">
                    <a:solidFill>
                      <a:srgbClr val="BFBFBF"/>
                    </a:solidFill>
                  </a:tcPr>
                </a:tc>
                <a:extLst>
                  <a:ext uri="{0D108BD9-81ED-4DB2-BD59-A6C34878D82A}">
                    <a16:rowId xmlns:a16="http://schemas.microsoft.com/office/drawing/2014/main" val="10000"/>
                  </a:ext>
                </a:extLst>
              </a:tr>
            </a:tbl>
          </a:graphicData>
        </a:graphic>
      </p:graphicFrame>
      <p:graphicFrame>
        <p:nvGraphicFramePr>
          <p:cNvPr id="58" name="Tabelle 57"/>
          <p:cNvGraphicFramePr>
            <a:graphicFrameLocks noGrp="1"/>
          </p:cNvGraphicFramePr>
          <p:nvPr/>
        </p:nvGraphicFramePr>
        <p:xfrm>
          <a:off x="3988081" y="3382911"/>
          <a:ext cx="1575627" cy="205740"/>
        </p:xfrm>
        <a:graphic>
          <a:graphicData uri="http://schemas.openxmlformats.org/drawingml/2006/table">
            <a:tbl>
              <a:tblPr firstRow="1" bandRow="1">
                <a:tableStyleId>{5C22544A-7EE6-4342-B048-85BDC9FD1C3A}</a:tableStyleId>
              </a:tblPr>
              <a:tblGrid>
                <a:gridCol w="681318">
                  <a:extLst>
                    <a:ext uri="{9D8B030D-6E8A-4147-A177-3AD203B41FA5}">
                      <a16:colId xmlns:a16="http://schemas.microsoft.com/office/drawing/2014/main" val="20000"/>
                    </a:ext>
                  </a:extLst>
                </a:gridCol>
                <a:gridCol w="894309">
                  <a:extLst>
                    <a:ext uri="{9D8B030D-6E8A-4147-A177-3AD203B41FA5}">
                      <a16:colId xmlns:a16="http://schemas.microsoft.com/office/drawing/2014/main" val="20001"/>
                    </a:ext>
                  </a:extLst>
                </a:gridCol>
              </a:tblGrid>
              <a:tr h="205200">
                <a:tc>
                  <a:txBody>
                    <a:bodyPr/>
                    <a:lstStyle/>
                    <a:p>
                      <a:r>
                        <a:rPr lang="de-DE" sz="750" dirty="0">
                          <a:solidFill>
                            <a:srgbClr val="003865"/>
                          </a:solidFill>
                        </a:rPr>
                        <a:t>HR (95% KI)*</a:t>
                      </a:r>
                    </a:p>
                  </a:txBody>
                  <a:tcPr marR="0">
                    <a:solidFill>
                      <a:schemeClr val="bg1"/>
                    </a:solidFill>
                  </a:tcPr>
                </a:tc>
                <a:tc>
                  <a:txBody>
                    <a:bodyPr/>
                    <a:lstStyle/>
                    <a:p>
                      <a:r>
                        <a:rPr lang="de-DE" sz="750" baseline="0" dirty="0">
                          <a:solidFill>
                            <a:srgbClr val="003865"/>
                          </a:solidFill>
                        </a:rPr>
                        <a:t>1,04 (0,49; 2,21)</a:t>
                      </a:r>
                      <a:endParaRPr lang="de-DE" sz="750" dirty="0">
                        <a:solidFill>
                          <a:srgbClr val="003865"/>
                        </a:solidFill>
                      </a:endParaRPr>
                    </a:p>
                  </a:txBody>
                  <a:tcPr marR="0">
                    <a:solidFill>
                      <a:srgbClr val="BFBFBF"/>
                    </a:solidFill>
                  </a:tcPr>
                </a:tc>
                <a:extLst>
                  <a:ext uri="{0D108BD9-81ED-4DB2-BD59-A6C34878D82A}">
                    <a16:rowId xmlns:a16="http://schemas.microsoft.com/office/drawing/2014/main" val="10000"/>
                  </a:ext>
                </a:extLst>
              </a:tr>
            </a:tbl>
          </a:graphicData>
        </a:graphic>
      </p:graphicFrame>
      <p:graphicFrame>
        <p:nvGraphicFramePr>
          <p:cNvPr id="59" name="Tabelle 58"/>
          <p:cNvGraphicFramePr>
            <a:graphicFrameLocks noGrp="1"/>
          </p:cNvGraphicFramePr>
          <p:nvPr/>
        </p:nvGraphicFramePr>
        <p:xfrm>
          <a:off x="6274081" y="3382911"/>
          <a:ext cx="1575627" cy="205740"/>
        </p:xfrm>
        <a:graphic>
          <a:graphicData uri="http://schemas.openxmlformats.org/drawingml/2006/table">
            <a:tbl>
              <a:tblPr firstRow="1" bandRow="1">
                <a:tableStyleId>{5C22544A-7EE6-4342-B048-85BDC9FD1C3A}</a:tableStyleId>
              </a:tblPr>
              <a:tblGrid>
                <a:gridCol w="681318">
                  <a:extLst>
                    <a:ext uri="{9D8B030D-6E8A-4147-A177-3AD203B41FA5}">
                      <a16:colId xmlns:a16="http://schemas.microsoft.com/office/drawing/2014/main" val="20000"/>
                    </a:ext>
                  </a:extLst>
                </a:gridCol>
                <a:gridCol w="894309">
                  <a:extLst>
                    <a:ext uri="{9D8B030D-6E8A-4147-A177-3AD203B41FA5}">
                      <a16:colId xmlns:a16="http://schemas.microsoft.com/office/drawing/2014/main" val="20001"/>
                    </a:ext>
                  </a:extLst>
                </a:gridCol>
              </a:tblGrid>
              <a:tr h="205200">
                <a:tc>
                  <a:txBody>
                    <a:bodyPr/>
                    <a:lstStyle/>
                    <a:p>
                      <a:r>
                        <a:rPr lang="de-DE" sz="750" dirty="0">
                          <a:solidFill>
                            <a:srgbClr val="003865"/>
                          </a:solidFill>
                        </a:rPr>
                        <a:t>HR (95% KI)*</a:t>
                      </a:r>
                    </a:p>
                  </a:txBody>
                  <a:tcPr marR="0">
                    <a:solidFill>
                      <a:schemeClr val="bg1"/>
                    </a:solidFill>
                  </a:tcPr>
                </a:tc>
                <a:tc>
                  <a:txBody>
                    <a:bodyPr/>
                    <a:lstStyle/>
                    <a:p>
                      <a:r>
                        <a:rPr lang="de-DE" sz="750" baseline="0" dirty="0">
                          <a:solidFill>
                            <a:srgbClr val="003865"/>
                          </a:solidFill>
                        </a:rPr>
                        <a:t>0,75 (0,23; 2,44)</a:t>
                      </a:r>
                      <a:endParaRPr lang="de-DE" sz="750" dirty="0">
                        <a:solidFill>
                          <a:srgbClr val="003865"/>
                        </a:solidFill>
                      </a:endParaRPr>
                    </a:p>
                  </a:txBody>
                  <a:tcPr marR="0">
                    <a:solidFill>
                      <a:srgbClr val="BFBFB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31460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m 27"/>
          <p:cNvGraphicFramePr/>
          <p:nvPr/>
        </p:nvGraphicFramePr>
        <p:xfrm>
          <a:off x="4962145" y="1671286"/>
          <a:ext cx="3942000" cy="194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Diagramm 9"/>
          <p:cNvGraphicFramePr/>
          <p:nvPr/>
        </p:nvGraphicFramePr>
        <p:xfrm>
          <a:off x="671476" y="1701906"/>
          <a:ext cx="3880800" cy="1908000"/>
        </p:xfrm>
        <a:graphic>
          <a:graphicData uri="http://schemas.openxmlformats.org/drawingml/2006/chart">
            <c:chart xmlns:c="http://schemas.openxmlformats.org/drawingml/2006/chart" xmlns:r="http://schemas.openxmlformats.org/officeDocument/2006/relationships" r:id="rId4"/>
          </a:graphicData>
        </a:graphic>
      </p:graphicFrame>
      <p:pic>
        <p:nvPicPr>
          <p:cNvPr id="1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4454" t="21001" r="29419" b="73759"/>
          <a:stretch/>
        </p:blipFill>
        <p:spPr bwMode="auto">
          <a:xfrm>
            <a:off x="997888" y="1705882"/>
            <a:ext cx="3400258" cy="178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TRAIN-2</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van der </a:t>
            </a:r>
            <a:r>
              <a:rPr lang="de-DE" dirty="0" err="1"/>
              <a:t>Voort</a:t>
            </a:r>
            <a:r>
              <a:rPr lang="de-DE" dirty="0"/>
              <a:t>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501)</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Ergebnisse – OS und DFS</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24</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533741"/>
            <a:ext cx="8280397" cy="246221"/>
          </a:xfrm>
          <a:prstGeom prst="rect">
            <a:avLst/>
          </a:prstGeom>
        </p:spPr>
        <p:txBody>
          <a:bodyPr wrap="square" lIns="0" tIns="0" rIns="0" bIns="0" anchor="b">
            <a:spAutoFit/>
          </a:bodyPr>
          <a:lstStyle/>
          <a:p>
            <a:r>
              <a:rPr lang="de-DE" sz="800" dirty="0"/>
              <a:t>*HR &lt;1 bevorzugt </a:t>
            </a:r>
            <a:r>
              <a:rPr lang="de-DE" sz="800" dirty="0" err="1"/>
              <a:t>PTC+Ptz</a:t>
            </a:r>
            <a:r>
              <a:rPr lang="de-DE" sz="800" dirty="0"/>
              <a:t>; DFS: Krankheitsfreies Überleben; pCR: pathologisches Komplettansprechen; P: </a:t>
            </a:r>
            <a:r>
              <a:rPr lang="de-DE" sz="800" dirty="0" err="1"/>
              <a:t>Paclitaxel</a:t>
            </a:r>
            <a:r>
              <a:rPr lang="de-DE" sz="800" dirty="0"/>
              <a:t>; T: </a:t>
            </a:r>
            <a:r>
              <a:rPr lang="de-DE" sz="800" dirty="0" err="1"/>
              <a:t>Trastuzumab</a:t>
            </a:r>
            <a:r>
              <a:rPr lang="de-DE" sz="800" dirty="0"/>
              <a:t>; C: </a:t>
            </a:r>
            <a:r>
              <a:rPr lang="de-DE" sz="800" dirty="0" err="1"/>
              <a:t>Carboplatin</a:t>
            </a:r>
            <a:r>
              <a:rPr lang="de-DE" sz="800" dirty="0"/>
              <a:t>; </a:t>
            </a:r>
            <a:r>
              <a:rPr lang="de-DE" sz="800" dirty="0" err="1"/>
              <a:t>Ptz</a:t>
            </a:r>
            <a:r>
              <a:rPr lang="de-DE" sz="800" dirty="0"/>
              <a:t>: </a:t>
            </a:r>
            <a:r>
              <a:rPr lang="de-DE" sz="800" dirty="0" err="1"/>
              <a:t>Pertuzumab</a:t>
            </a:r>
            <a:r>
              <a:rPr lang="de-DE" sz="800" dirty="0"/>
              <a:t>; F: 5-Fluorouracil; E: </a:t>
            </a:r>
            <a:r>
              <a:rPr lang="de-DE" sz="800" dirty="0" err="1"/>
              <a:t>Epirubicin</a:t>
            </a:r>
            <a:r>
              <a:rPr lang="de-DE" sz="800" dirty="0"/>
              <a:t>; C: </a:t>
            </a:r>
            <a:r>
              <a:rPr lang="de-DE" sz="800" dirty="0" err="1"/>
              <a:t>Cyclophosphamid</a:t>
            </a:r>
            <a:r>
              <a:rPr lang="de-DE" sz="800" dirty="0"/>
              <a:t> </a:t>
            </a:r>
          </a:p>
        </p:txBody>
      </p:sp>
      <p:sp>
        <p:nvSpPr>
          <p:cNvPr id="51" name="Textfeld 50"/>
          <p:cNvSpPr txBox="1"/>
          <p:nvPr/>
        </p:nvSpPr>
        <p:spPr>
          <a:xfrm rot="16200000">
            <a:off x="-66063" y="2443563"/>
            <a:ext cx="1313180" cy="230832"/>
          </a:xfrm>
          <a:prstGeom prst="rect">
            <a:avLst/>
          </a:prstGeom>
          <a:solidFill>
            <a:schemeClr val="bg1"/>
          </a:solidFill>
        </p:spPr>
        <p:txBody>
          <a:bodyPr wrap="none" rtlCol="0">
            <a:spAutoFit/>
          </a:bodyPr>
          <a:lstStyle/>
          <a:p>
            <a:r>
              <a:rPr lang="de-DE" sz="900" dirty="0">
                <a:solidFill>
                  <a:srgbClr val="003865"/>
                </a:solidFill>
              </a:rPr>
              <a:t>Gesamtüberleben (%)</a:t>
            </a:r>
          </a:p>
        </p:txBody>
      </p:sp>
      <p:sp>
        <p:nvSpPr>
          <p:cNvPr id="52" name="Textfeld 51"/>
          <p:cNvSpPr txBox="1"/>
          <p:nvPr/>
        </p:nvSpPr>
        <p:spPr>
          <a:xfrm>
            <a:off x="2170207" y="3509711"/>
            <a:ext cx="1556836" cy="138499"/>
          </a:xfrm>
          <a:prstGeom prst="rect">
            <a:avLst/>
          </a:prstGeom>
          <a:solidFill>
            <a:schemeClr val="bg1"/>
          </a:solidFill>
        </p:spPr>
        <p:txBody>
          <a:bodyPr wrap="none" tIns="0" bIns="0" rtlCol="0">
            <a:spAutoFit/>
          </a:bodyPr>
          <a:lstStyle/>
          <a:p>
            <a:r>
              <a:rPr lang="de-DE" sz="900" dirty="0">
                <a:solidFill>
                  <a:srgbClr val="1F406D"/>
                </a:solidFill>
              </a:rPr>
              <a:t>Jahre seit Randomisierung</a:t>
            </a:r>
          </a:p>
        </p:txBody>
      </p:sp>
      <p:graphicFrame>
        <p:nvGraphicFramePr>
          <p:cNvPr id="19" name="Tabelle 18"/>
          <p:cNvGraphicFramePr>
            <a:graphicFrameLocks noGrp="1"/>
          </p:cNvGraphicFramePr>
          <p:nvPr/>
        </p:nvGraphicFramePr>
        <p:xfrm>
          <a:off x="1804020" y="2502504"/>
          <a:ext cx="2594125" cy="789204"/>
        </p:xfrm>
        <a:graphic>
          <a:graphicData uri="http://schemas.openxmlformats.org/drawingml/2006/table">
            <a:tbl>
              <a:tblPr firstRow="1" bandRow="1">
                <a:tableStyleId>{5C22544A-7EE6-4342-B048-85BDC9FD1C3A}</a:tableStyleId>
              </a:tblPr>
              <a:tblGrid>
                <a:gridCol w="929161">
                  <a:extLst>
                    <a:ext uri="{9D8B030D-6E8A-4147-A177-3AD203B41FA5}">
                      <a16:colId xmlns:a16="http://schemas.microsoft.com/office/drawing/2014/main" val="20000"/>
                    </a:ext>
                  </a:extLst>
                </a:gridCol>
                <a:gridCol w="845571">
                  <a:extLst>
                    <a:ext uri="{9D8B030D-6E8A-4147-A177-3AD203B41FA5}">
                      <a16:colId xmlns:a16="http://schemas.microsoft.com/office/drawing/2014/main" val="20001"/>
                    </a:ext>
                  </a:extLst>
                </a:gridCol>
                <a:gridCol w="819393">
                  <a:extLst>
                    <a:ext uri="{9D8B030D-6E8A-4147-A177-3AD203B41FA5}">
                      <a16:colId xmlns:a16="http://schemas.microsoft.com/office/drawing/2014/main" val="20002"/>
                    </a:ext>
                  </a:extLst>
                </a:gridCol>
              </a:tblGrid>
              <a:tr h="249487">
                <a:tc>
                  <a:txBody>
                    <a:bodyPr/>
                    <a:lstStyle/>
                    <a:p>
                      <a:pPr algn="ctr"/>
                      <a:endParaRPr lang="de-DE" sz="700" dirty="0"/>
                    </a:p>
                  </a:txBody>
                  <a:tcPr marL="0" marR="0" marT="0" marB="0" anchor="ctr">
                    <a:lnR w="12700" cap="flat" cmpd="sng" algn="ctr">
                      <a:solidFill>
                        <a:srgbClr val="0C2F5E"/>
                      </a:solidFill>
                      <a:prstDash val="solid"/>
                      <a:round/>
                      <a:headEnd type="none" w="med" len="med"/>
                      <a:tailEnd type="none" w="med" len="med"/>
                    </a:lnR>
                    <a:solidFill>
                      <a:schemeClr val="bg1"/>
                    </a:solidFill>
                  </a:tcPr>
                </a:tc>
                <a:tc>
                  <a:txBody>
                    <a:bodyPr/>
                    <a:lstStyle/>
                    <a:p>
                      <a:pPr algn="ctr"/>
                      <a:r>
                        <a:rPr lang="de-DE" sz="700" dirty="0" err="1"/>
                        <a:t>PTC+Ptz</a:t>
                      </a:r>
                      <a:endParaRPr lang="de-DE" sz="700" dirty="0"/>
                    </a:p>
                    <a:p>
                      <a:pPr algn="ctr"/>
                      <a:r>
                        <a:rPr lang="de-DE" sz="700" dirty="0"/>
                        <a:t>(N=219)</a:t>
                      </a:r>
                    </a:p>
                  </a:txBody>
                  <a:tcPr marT="0" marB="0" anchor="ctr">
                    <a:lnL w="12700" cap="flat" cmpd="sng" algn="ctr">
                      <a:solidFill>
                        <a:srgbClr val="0C2F5E"/>
                      </a:solidFill>
                      <a:prstDash val="solid"/>
                      <a:round/>
                      <a:headEnd type="none" w="med" len="med"/>
                      <a:tailEnd type="none" w="med" len="med"/>
                    </a:lnL>
                    <a:lnR w="12700" cap="flat" cmpd="sng" algn="ctr">
                      <a:solidFill>
                        <a:srgbClr val="C00000"/>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rgbClr val="103468"/>
                    </a:solidFill>
                  </a:tcPr>
                </a:tc>
                <a:tc>
                  <a:txBody>
                    <a:bodyPr/>
                    <a:lstStyle/>
                    <a:p>
                      <a:pPr algn="ctr"/>
                      <a:r>
                        <a:rPr lang="de-DE" sz="700" dirty="0" err="1"/>
                        <a:t>FEC-T+Ptz</a:t>
                      </a:r>
                      <a:endParaRPr lang="de-DE" sz="700" dirty="0"/>
                    </a:p>
                    <a:p>
                      <a:pPr algn="ctr"/>
                      <a:r>
                        <a:rPr lang="de-DE" sz="700" dirty="0"/>
                        <a:t>(N=219)</a:t>
                      </a:r>
                    </a:p>
                  </a:txBody>
                  <a:tcPr marT="0" marB="0" anchor="ctr">
                    <a:lnL w="12700" cap="flat" cmpd="sng" algn="ctr">
                      <a:solidFill>
                        <a:srgbClr val="C00000"/>
                      </a:solidFill>
                      <a:prstDash val="solid"/>
                      <a:round/>
                      <a:headEnd type="none" w="med" len="med"/>
                      <a:tailEnd type="none" w="med" len="med"/>
                    </a:lnL>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145115">
                <a:tc>
                  <a:txBody>
                    <a:bodyPr/>
                    <a:lstStyle/>
                    <a:p>
                      <a:pPr algn="l"/>
                      <a:r>
                        <a:rPr lang="de-DE" sz="700" b="0" dirty="0">
                          <a:solidFill>
                            <a:srgbClr val="0C2F5E"/>
                          </a:solidFill>
                        </a:rPr>
                        <a:t>Ereignisse,</a:t>
                      </a:r>
                      <a:r>
                        <a:rPr lang="de-DE" sz="700" b="0" baseline="0" dirty="0">
                          <a:solidFill>
                            <a:srgbClr val="0C2F5E"/>
                          </a:solidFill>
                        </a:rPr>
                        <a:t> n (%)</a:t>
                      </a:r>
                      <a:endParaRPr lang="de-DE" sz="700" b="0" dirty="0">
                        <a:solidFill>
                          <a:srgbClr val="0C2F5E"/>
                        </a:solidFill>
                      </a:endParaRPr>
                    </a:p>
                  </a:txBody>
                  <a:tcPr marL="0" marR="0" marT="0" marB="0" anchor="ctr">
                    <a:lnR w="12700" cap="flat" cmpd="sng" algn="ctr">
                      <a:solidFill>
                        <a:srgbClr val="BFBFBF"/>
                      </a:solidFill>
                      <a:prstDash val="solid"/>
                      <a:round/>
                      <a:headEnd type="none" w="med" len="med"/>
                      <a:tailEnd type="none" w="med" len="med"/>
                    </a:lnR>
                    <a:solidFill>
                      <a:schemeClr val="bg1"/>
                    </a:solidFill>
                  </a:tcPr>
                </a:tc>
                <a:tc>
                  <a:txBody>
                    <a:bodyPr/>
                    <a:lstStyle/>
                    <a:p>
                      <a:pPr algn="ctr"/>
                      <a:r>
                        <a:rPr lang="de-DE" sz="700" b="1" dirty="0">
                          <a:solidFill>
                            <a:srgbClr val="0C2F5E"/>
                          </a:solidFill>
                        </a:rPr>
                        <a:t>8 (4)</a:t>
                      </a:r>
                    </a:p>
                  </a:txBody>
                  <a:tcPr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rgbClr val="BFBFBF"/>
                    </a:solidFill>
                  </a:tcPr>
                </a:tc>
                <a:tc>
                  <a:txBody>
                    <a:bodyPr/>
                    <a:lstStyle/>
                    <a:p>
                      <a:pPr algn="ctr"/>
                      <a:r>
                        <a:rPr lang="de-DE" sz="700" b="1" dirty="0">
                          <a:solidFill>
                            <a:srgbClr val="0C2F5E"/>
                          </a:solidFill>
                        </a:rPr>
                        <a:t>9 (4)</a:t>
                      </a:r>
                    </a:p>
                  </a:txBody>
                  <a:tcPr marT="0" marB="0" anchor="ctr">
                    <a:lnL w="12700" cap="flat" cmpd="sng" algn="ctr">
                      <a:solidFill>
                        <a:srgbClr val="BFBFBF"/>
                      </a:solidFill>
                      <a:prstDash val="solid"/>
                      <a:round/>
                      <a:headEnd type="none" w="med" len="med"/>
                      <a:tailEnd type="none" w="med" len="med"/>
                    </a:lnL>
                    <a:lnT w="19050" cap="flat" cmpd="sng" algn="ctr">
                      <a:solidFill>
                        <a:schemeClr val="bg1"/>
                      </a:solidFill>
                      <a:prstDash val="solid"/>
                      <a:round/>
                      <a:headEnd type="none" w="med" len="med"/>
                      <a:tailEnd type="none" w="med" len="med"/>
                    </a:lnT>
                    <a:solidFill>
                      <a:srgbClr val="BFBFBF"/>
                    </a:solidFill>
                  </a:tcPr>
                </a:tc>
                <a:extLst>
                  <a:ext uri="{0D108BD9-81ED-4DB2-BD59-A6C34878D82A}">
                    <a16:rowId xmlns:a16="http://schemas.microsoft.com/office/drawing/2014/main" val="10001"/>
                  </a:ext>
                </a:extLst>
              </a:tr>
              <a:tr h="249487">
                <a:tc>
                  <a:txBody>
                    <a:bodyPr/>
                    <a:lstStyle/>
                    <a:p>
                      <a:pPr algn="l"/>
                      <a:r>
                        <a:rPr lang="de-DE" sz="700" dirty="0">
                          <a:solidFill>
                            <a:srgbClr val="0C2F5E"/>
                          </a:solidFill>
                        </a:rPr>
                        <a:t>3-Jahres</a:t>
                      </a:r>
                      <a:r>
                        <a:rPr lang="de-DE" sz="700" baseline="0" dirty="0">
                          <a:solidFill>
                            <a:srgbClr val="0C2F5E"/>
                          </a:solidFill>
                        </a:rPr>
                        <a:t> OS (95% KI)</a:t>
                      </a:r>
                      <a:endParaRPr lang="de-DE" sz="700" dirty="0">
                        <a:solidFill>
                          <a:srgbClr val="0C2F5E"/>
                        </a:solidFill>
                      </a:endParaRPr>
                    </a:p>
                  </a:txBody>
                  <a:tcPr marL="0" marR="0" marT="0" marB="0" anchor="ctr">
                    <a:lnR w="12700" cap="flat" cmpd="sng" algn="ctr">
                      <a:solidFill>
                        <a:srgbClr val="E7E8EA"/>
                      </a:solidFill>
                      <a:prstDash val="solid"/>
                      <a:round/>
                      <a:headEnd type="none" w="med" len="med"/>
                      <a:tailEnd type="none" w="med" len="med"/>
                    </a:lnR>
                    <a:solidFill>
                      <a:schemeClr val="bg1"/>
                    </a:solidFill>
                  </a:tcPr>
                </a:tc>
                <a:tc>
                  <a:txBody>
                    <a:bodyPr/>
                    <a:lstStyle/>
                    <a:p>
                      <a:pPr algn="ctr"/>
                      <a:r>
                        <a:rPr lang="de-DE" sz="700" dirty="0">
                          <a:solidFill>
                            <a:srgbClr val="0C2F5E"/>
                          </a:solidFill>
                        </a:rPr>
                        <a:t>98,2 </a:t>
                      </a:r>
                    </a:p>
                    <a:p>
                      <a:pPr algn="ctr"/>
                      <a:r>
                        <a:rPr lang="de-DE" sz="700" dirty="0">
                          <a:solidFill>
                            <a:srgbClr val="0C2F5E"/>
                          </a:solidFill>
                        </a:rPr>
                        <a:t>(96,4;</a:t>
                      </a:r>
                      <a:r>
                        <a:rPr lang="de-DE" sz="700" baseline="0" dirty="0">
                          <a:solidFill>
                            <a:srgbClr val="0C2F5E"/>
                          </a:solidFill>
                        </a:rPr>
                        <a:t> 100)</a:t>
                      </a:r>
                      <a:endParaRPr lang="de-DE" sz="700" dirty="0">
                        <a:solidFill>
                          <a:srgbClr val="0C2F5E"/>
                        </a:solidFill>
                      </a:endParaRPr>
                    </a:p>
                  </a:txBody>
                  <a:tcPr marT="0" marB="0" anchor="ctr">
                    <a:lnL w="12700" cap="flat" cmpd="sng" algn="ctr">
                      <a:solidFill>
                        <a:srgbClr val="E7E8EA"/>
                      </a:solidFill>
                      <a:prstDash val="solid"/>
                      <a:round/>
                      <a:headEnd type="none" w="med" len="med"/>
                      <a:tailEnd type="none" w="med" len="med"/>
                    </a:lnL>
                    <a:lnR w="12700" cap="flat" cmpd="sng" algn="ctr">
                      <a:solidFill>
                        <a:srgbClr val="E7E8EA"/>
                      </a:solidFill>
                      <a:prstDash val="solid"/>
                      <a:round/>
                      <a:headEnd type="none" w="med" len="med"/>
                      <a:tailEnd type="none" w="med" len="med"/>
                    </a:lnR>
                    <a:solidFill>
                      <a:srgbClr val="E7E8EA"/>
                    </a:solidFill>
                  </a:tcPr>
                </a:tc>
                <a:tc>
                  <a:txBody>
                    <a:bodyPr/>
                    <a:lstStyle/>
                    <a:p>
                      <a:pPr algn="ctr"/>
                      <a:r>
                        <a:rPr lang="de-DE" sz="700" dirty="0">
                          <a:solidFill>
                            <a:srgbClr val="0C2F5E"/>
                          </a:solidFill>
                        </a:rPr>
                        <a:t>97,7 </a:t>
                      </a:r>
                    </a:p>
                    <a:p>
                      <a:pPr algn="ctr"/>
                      <a:r>
                        <a:rPr lang="de-DE" sz="700" dirty="0">
                          <a:solidFill>
                            <a:srgbClr val="0C2F5E"/>
                          </a:solidFill>
                        </a:rPr>
                        <a:t>(95,7; 99,7)</a:t>
                      </a:r>
                    </a:p>
                  </a:txBody>
                  <a:tcPr marT="0" marB="0" anchor="ctr">
                    <a:lnL w="12700" cap="flat" cmpd="sng" algn="ctr">
                      <a:solidFill>
                        <a:srgbClr val="E7E8EA"/>
                      </a:solidFill>
                      <a:prstDash val="solid"/>
                      <a:round/>
                      <a:headEnd type="none" w="med" len="med"/>
                      <a:tailEnd type="none" w="med" len="med"/>
                    </a:lnL>
                    <a:solidFill>
                      <a:srgbClr val="E7E8EA"/>
                    </a:solidFill>
                  </a:tcPr>
                </a:tc>
                <a:extLst>
                  <a:ext uri="{0D108BD9-81ED-4DB2-BD59-A6C34878D82A}">
                    <a16:rowId xmlns:a16="http://schemas.microsoft.com/office/drawing/2014/main" val="10002"/>
                  </a:ext>
                </a:extLst>
              </a:tr>
              <a:tr h="145115">
                <a:tc>
                  <a:txBody>
                    <a:bodyPr/>
                    <a:lstStyle/>
                    <a:p>
                      <a:pPr algn="l"/>
                      <a:r>
                        <a:rPr lang="de-DE" sz="700" b="0" dirty="0">
                          <a:solidFill>
                            <a:srgbClr val="0C2F5E"/>
                          </a:solidFill>
                        </a:rPr>
                        <a:t>HR (95% KI)*</a:t>
                      </a:r>
                    </a:p>
                  </a:txBody>
                  <a:tcPr marL="0" marR="0" marT="0" marB="0" anchor="ctr">
                    <a:lnR w="12700" cap="flat" cmpd="sng" algn="ctr">
                      <a:solidFill>
                        <a:srgbClr val="BFBFBF"/>
                      </a:solidFill>
                      <a:prstDash val="solid"/>
                      <a:round/>
                      <a:headEnd type="none" w="med" len="med"/>
                      <a:tailEnd type="none" w="med" len="med"/>
                    </a:lnR>
                    <a:solidFill>
                      <a:schemeClr val="bg1"/>
                    </a:solidFill>
                  </a:tcPr>
                </a:tc>
                <a:tc gridSpan="2">
                  <a:txBody>
                    <a:bodyPr/>
                    <a:lstStyle/>
                    <a:p>
                      <a:pPr algn="ctr"/>
                      <a:r>
                        <a:rPr lang="de-DE" sz="700" b="1" dirty="0">
                          <a:solidFill>
                            <a:srgbClr val="0C2F5E"/>
                          </a:solidFill>
                        </a:rPr>
                        <a:t>0,91</a:t>
                      </a:r>
                      <a:r>
                        <a:rPr lang="de-DE" sz="700" b="1" baseline="0" dirty="0">
                          <a:solidFill>
                            <a:srgbClr val="0C2F5E"/>
                          </a:solidFill>
                        </a:rPr>
                        <a:t> (0,35; 2,36)</a:t>
                      </a:r>
                      <a:endParaRPr lang="de-DE" sz="700" b="1" dirty="0">
                        <a:solidFill>
                          <a:srgbClr val="0C2F5E"/>
                        </a:solidFill>
                      </a:endParaRPr>
                    </a:p>
                  </a:txBody>
                  <a:tcPr marT="0" marB="0" anchor="ctr">
                    <a:lnL w="12700" cap="flat" cmpd="sng" algn="ctr">
                      <a:solidFill>
                        <a:srgbClr val="BFBFBF"/>
                      </a:solidFill>
                      <a:prstDash val="solid"/>
                      <a:round/>
                      <a:headEnd type="none" w="med" len="med"/>
                      <a:tailEnd type="none" w="med" len="med"/>
                    </a:lnL>
                    <a:solidFill>
                      <a:srgbClr val="BFBFBF"/>
                    </a:solidFill>
                  </a:tcPr>
                </a:tc>
                <a:tc hMerge="1">
                  <a:txBody>
                    <a:bodyPr/>
                    <a:lstStyle/>
                    <a:p>
                      <a:endParaRPr lang="de-DE" sz="900" dirty="0"/>
                    </a:p>
                  </a:txBody>
                  <a:tcPr>
                    <a:lnL w="12700" cap="flat" cmpd="sng" algn="ctr">
                      <a:solidFill>
                        <a:srgbClr val="BFBFBF"/>
                      </a:solidFill>
                      <a:prstDash val="solid"/>
                      <a:round/>
                      <a:headEnd type="none" w="med" len="med"/>
                      <a:tailEnd type="none" w="med" len="med"/>
                    </a:lnL>
                    <a:solidFill>
                      <a:srgbClr val="BFBFBF"/>
                    </a:solidFill>
                  </a:tcPr>
                </a:tc>
                <a:extLst>
                  <a:ext uri="{0D108BD9-81ED-4DB2-BD59-A6C34878D82A}">
                    <a16:rowId xmlns:a16="http://schemas.microsoft.com/office/drawing/2014/main" val="10003"/>
                  </a:ext>
                </a:extLst>
              </a:tr>
            </a:tbl>
          </a:graphicData>
        </a:graphic>
      </p:graphicFrame>
      <p:pic>
        <p:nvPicPr>
          <p:cNvPr id="20" name="Picture 2">
            <a:extLst>
              <a:ext uri="{FF2B5EF4-FFF2-40B4-BE49-F238E27FC236}">
                <a16:creationId xmlns:a16="http://schemas.microsoft.com/office/drawing/2014/main" id="{AA68324A-406B-4D7C-AEA9-C321348445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444" t="19195" r="29118" b="69221"/>
          <a:stretch/>
        </p:blipFill>
        <p:spPr bwMode="auto">
          <a:xfrm>
            <a:off x="5295014" y="1613967"/>
            <a:ext cx="3472458" cy="400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feld 20"/>
          <p:cNvSpPr txBox="1"/>
          <p:nvPr/>
        </p:nvSpPr>
        <p:spPr>
          <a:xfrm>
            <a:off x="4606566" y="3594357"/>
            <a:ext cx="453970" cy="169277"/>
          </a:xfrm>
          <a:prstGeom prst="rect">
            <a:avLst/>
          </a:prstGeom>
          <a:solidFill>
            <a:schemeClr val="bg1"/>
          </a:solidFill>
        </p:spPr>
        <p:txBody>
          <a:bodyPr wrap="none" rtlCol="0">
            <a:spAutoFit/>
          </a:bodyPr>
          <a:lstStyle/>
          <a:p>
            <a:r>
              <a:rPr lang="de-DE" sz="500" dirty="0">
                <a:solidFill>
                  <a:srgbClr val="3A5C79"/>
                </a:solidFill>
              </a:rPr>
              <a:t>Patienten</a:t>
            </a:r>
          </a:p>
        </p:txBody>
      </p:sp>
      <p:sp>
        <p:nvSpPr>
          <p:cNvPr id="22" name="Textfeld 21"/>
          <p:cNvSpPr txBox="1"/>
          <p:nvPr/>
        </p:nvSpPr>
        <p:spPr>
          <a:xfrm rot="16200000">
            <a:off x="4003762" y="2402837"/>
            <a:ext cx="1787669" cy="230832"/>
          </a:xfrm>
          <a:prstGeom prst="rect">
            <a:avLst/>
          </a:prstGeom>
          <a:solidFill>
            <a:schemeClr val="bg1"/>
          </a:solidFill>
        </p:spPr>
        <p:txBody>
          <a:bodyPr wrap="none" rtlCol="0">
            <a:spAutoFit/>
          </a:bodyPr>
          <a:lstStyle/>
          <a:p>
            <a:r>
              <a:rPr lang="de-DE" sz="900" dirty="0">
                <a:solidFill>
                  <a:srgbClr val="003865"/>
                </a:solidFill>
              </a:rPr>
              <a:t>Krankheitsfreies Überleben (%)</a:t>
            </a:r>
          </a:p>
        </p:txBody>
      </p:sp>
      <p:sp>
        <p:nvSpPr>
          <p:cNvPr id="23" name="Textfeld 22"/>
          <p:cNvSpPr txBox="1"/>
          <p:nvPr/>
        </p:nvSpPr>
        <p:spPr>
          <a:xfrm>
            <a:off x="6500160" y="3479497"/>
            <a:ext cx="1223412" cy="138499"/>
          </a:xfrm>
          <a:prstGeom prst="rect">
            <a:avLst/>
          </a:prstGeom>
          <a:solidFill>
            <a:schemeClr val="bg1"/>
          </a:solidFill>
        </p:spPr>
        <p:txBody>
          <a:bodyPr wrap="none" tIns="0" bIns="0" rtlCol="0">
            <a:spAutoFit/>
          </a:bodyPr>
          <a:lstStyle/>
          <a:p>
            <a:r>
              <a:rPr lang="de-DE" sz="900" dirty="0">
                <a:solidFill>
                  <a:srgbClr val="1F406D"/>
                </a:solidFill>
              </a:rPr>
              <a:t>Jahre seit Operation</a:t>
            </a:r>
          </a:p>
        </p:txBody>
      </p:sp>
      <p:graphicFrame>
        <p:nvGraphicFramePr>
          <p:cNvPr id="24" name="Tabelle 23"/>
          <p:cNvGraphicFramePr>
            <a:graphicFrameLocks noGrp="1"/>
          </p:cNvGraphicFramePr>
          <p:nvPr/>
        </p:nvGraphicFramePr>
        <p:xfrm>
          <a:off x="6275294" y="2546509"/>
          <a:ext cx="2436906" cy="727216"/>
        </p:xfrm>
        <a:graphic>
          <a:graphicData uri="http://schemas.openxmlformats.org/drawingml/2006/table">
            <a:tbl>
              <a:tblPr firstRow="1" bandRow="1">
                <a:tableStyleId>{5C22544A-7EE6-4342-B048-85BDC9FD1C3A}</a:tableStyleId>
              </a:tblPr>
              <a:tblGrid>
                <a:gridCol w="925348">
                  <a:extLst>
                    <a:ext uri="{9D8B030D-6E8A-4147-A177-3AD203B41FA5}">
                      <a16:colId xmlns:a16="http://schemas.microsoft.com/office/drawing/2014/main" val="20000"/>
                    </a:ext>
                  </a:extLst>
                </a:gridCol>
                <a:gridCol w="755779">
                  <a:extLst>
                    <a:ext uri="{9D8B030D-6E8A-4147-A177-3AD203B41FA5}">
                      <a16:colId xmlns:a16="http://schemas.microsoft.com/office/drawing/2014/main" val="20001"/>
                    </a:ext>
                  </a:extLst>
                </a:gridCol>
                <a:gridCol w="755779">
                  <a:extLst>
                    <a:ext uri="{9D8B030D-6E8A-4147-A177-3AD203B41FA5}">
                      <a16:colId xmlns:a16="http://schemas.microsoft.com/office/drawing/2014/main" val="20002"/>
                    </a:ext>
                  </a:extLst>
                </a:gridCol>
              </a:tblGrid>
              <a:tr h="0">
                <a:tc>
                  <a:txBody>
                    <a:bodyPr/>
                    <a:lstStyle/>
                    <a:p>
                      <a:pPr algn="ctr"/>
                      <a:endParaRPr lang="de-DE" sz="700" dirty="0"/>
                    </a:p>
                  </a:txBody>
                  <a:tcPr marL="0" marR="0" marT="0" marB="0" anchor="ctr">
                    <a:lnR w="12700" cap="flat" cmpd="sng" algn="ctr">
                      <a:solidFill>
                        <a:srgbClr val="0C2F5E"/>
                      </a:solidFill>
                      <a:prstDash val="solid"/>
                      <a:round/>
                      <a:headEnd type="none" w="med" len="med"/>
                      <a:tailEnd type="none" w="med" len="med"/>
                    </a:lnR>
                    <a:solidFill>
                      <a:schemeClr val="bg1"/>
                    </a:solidFill>
                  </a:tcPr>
                </a:tc>
                <a:tc>
                  <a:txBody>
                    <a:bodyPr/>
                    <a:lstStyle/>
                    <a:p>
                      <a:pPr algn="ctr"/>
                      <a:r>
                        <a:rPr lang="de-DE" sz="700" dirty="0"/>
                        <a:t>pCR</a:t>
                      </a:r>
                    </a:p>
                    <a:p>
                      <a:pPr algn="ctr"/>
                      <a:r>
                        <a:rPr lang="de-DE" sz="700" dirty="0"/>
                        <a:t>(N=281)</a:t>
                      </a:r>
                    </a:p>
                  </a:txBody>
                  <a:tcPr marT="0" marB="0" anchor="ctr">
                    <a:lnL w="12700" cap="flat" cmpd="sng" algn="ctr">
                      <a:solidFill>
                        <a:srgbClr val="0C2F5E"/>
                      </a:solidFill>
                      <a:prstDash val="solid"/>
                      <a:round/>
                      <a:headEnd type="none" w="med" len="med"/>
                      <a:tailEnd type="none" w="med" len="med"/>
                    </a:lnL>
                    <a:lnR w="12700" cap="flat" cmpd="sng" algn="ctr">
                      <a:solidFill>
                        <a:srgbClr val="C00000"/>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rgbClr val="103468"/>
                    </a:solidFill>
                  </a:tcPr>
                </a:tc>
                <a:tc>
                  <a:txBody>
                    <a:bodyPr/>
                    <a:lstStyle/>
                    <a:p>
                      <a:pPr algn="ctr"/>
                      <a:r>
                        <a:rPr lang="de-DE" sz="700" dirty="0"/>
                        <a:t>kein pCR</a:t>
                      </a:r>
                    </a:p>
                    <a:p>
                      <a:pPr algn="ctr"/>
                      <a:r>
                        <a:rPr lang="de-DE" sz="700" dirty="0"/>
                        <a:t>(N=137)</a:t>
                      </a:r>
                    </a:p>
                  </a:txBody>
                  <a:tcPr marT="0" marB="0" anchor="ctr">
                    <a:lnL w="12700" cap="flat" cmpd="sng" algn="ctr">
                      <a:solidFill>
                        <a:srgbClr val="C00000"/>
                      </a:solidFill>
                      <a:prstDash val="solid"/>
                      <a:round/>
                      <a:headEnd type="none" w="med" len="med"/>
                      <a:tailEnd type="none" w="med" len="med"/>
                    </a:lnL>
                    <a:lnB w="1905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150248">
                <a:tc>
                  <a:txBody>
                    <a:bodyPr/>
                    <a:lstStyle/>
                    <a:p>
                      <a:pPr algn="l"/>
                      <a:r>
                        <a:rPr lang="de-DE" sz="700" b="0" dirty="0">
                          <a:solidFill>
                            <a:srgbClr val="0C2F5E"/>
                          </a:solidFill>
                        </a:rPr>
                        <a:t>Ereignisse,</a:t>
                      </a:r>
                      <a:r>
                        <a:rPr lang="de-DE" sz="700" b="0" baseline="0" dirty="0">
                          <a:solidFill>
                            <a:srgbClr val="0C2F5E"/>
                          </a:solidFill>
                        </a:rPr>
                        <a:t> n (%)</a:t>
                      </a:r>
                      <a:endParaRPr lang="de-DE" sz="700" b="0" dirty="0">
                        <a:solidFill>
                          <a:srgbClr val="0C2F5E"/>
                        </a:solidFill>
                      </a:endParaRPr>
                    </a:p>
                  </a:txBody>
                  <a:tcPr marL="0" marR="0" marT="0" marB="0" anchor="ctr">
                    <a:lnR w="12700" cap="flat" cmpd="sng" algn="ctr">
                      <a:solidFill>
                        <a:srgbClr val="BFBFBF"/>
                      </a:solidFill>
                      <a:prstDash val="solid"/>
                      <a:round/>
                      <a:headEnd type="none" w="med" len="med"/>
                      <a:tailEnd type="none" w="med" len="med"/>
                    </a:lnR>
                    <a:solidFill>
                      <a:schemeClr val="bg1"/>
                    </a:solidFill>
                  </a:tcPr>
                </a:tc>
                <a:tc>
                  <a:txBody>
                    <a:bodyPr/>
                    <a:lstStyle/>
                    <a:p>
                      <a:pPr algn="ctr"/>
                      <a:r>
                        <a:rPr lang="de-DE" sz="700" b="1" dirty="0">
                          <a:solidFill>
                            <a:srgbClr val="0C2F5E"/>
                          </a:solidFill>
                        </a:rPr>
                        <a:t>20 (7)</a:t>
                      </a:r>
                    </a:p>
                  </a:txBody>
                  <a:tcPr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rgbClr val="BFBFBF"/>
                    </a:solidFill>
                  </a:tcPr>
                </a:tc>
                <a:tc>
                  <a:txBody>
                    <a:bodyPr/>
                    <a:lstStyle/>
                    <a:p>
                      <a:pPr algn="ctr"/>
                      <a:r>
                        <a:rPr lang="de-DE" sz="700" b="1" dirty="0">
                          <a:solidFill>
                            <a:srgbClr val="0C2F5E"/>
                          </a:solidFill>
                        </a:rPr>
                        <a:t>21 (15)</a:t>
                      </a:r>
                    </a:p>
                  </a:txBody>
                  <a:tcPr marT="0" marB="0" anchor="ctr">
                    <a:lnL w="12700" cap="flat" cmpd="sng" algn="ctr">
                      <a:solidFill>
                        <a:srgbClr val="BFBFBF"/>
                      </a:solidFill>
                      <a:prstDash val="solid"/>
                      <a:round/>
                      <a:headEnd type="none" w="med" len="med"/>
                      <a:tailEnd type="none" w="med" len="med"/>
                    </a:lnL>
                    <a:lnT w="19050" cap="flat" cmpd="sng" algn="ctr">
                      <a:solidFill>
                        <a:schemeClr val="bg1"/>
                      </a:solidFill>
                      <a:prstDash val="solid"/>
                      <a:round/>
                      <a:headEnd type="none" w="med" len="med"/>
                      <a:tailEnd type="none" w="med" len="med"/>
                    </a:lnT>
                    <a:solidFill>
                      <a:srgbClr val="BFBFBF"/>
                    </a:solidFill>
                  </a:tcPr>
                </a:tc>
                <a:extLst>
                  <a:ext uri="{0D108BD9-81ED-4DB2-BD59-A6C34878D82A}">
                    <a16:rowId xmlns:a16="http://schemas.microsoft.com/office/drawing/2014/main" val="10001"/>
                  </a:ext>
                </a:extLst>
              </a:tr>
              <a:tr h="142716">
                <a:tc>
                  <a:txBody>
                    <a:bodyPr/>
                    <a:lstStyle/>
                    <a:p>
                      <a:pPr algn="l"/>
                      <a:r>
                        <a:rPr lang="de-DE" sz="700" dirty="0">
                          <a:solidFill>
                            <a:srgbClr val="0C2F5E"/>
                          </a:solidFill>
                        </a:rPr>
                        <a:t>3-Jahres</a:t>
                      </a:r>
                      <a:r>
                        <a:rPr lang="de-DE" sz="700" baseline="0" dirty="0">
                          <a:solidFill>
                            <a:srgbClr val="0C2F5E"/>
                          </a:solidFill>
                        </a:rPr>
                        <a:t> DFS (95% KI)</a:t>
                      </a:r>
                      <a:endParaRPr lang="de-DE" sz="700" dirty="0">
                        <a:solidFill>
                          <a:srgbClr val="0C2F5E"/>
                        </a:solidFill>
                      </a:endParaRPr>
                    </a:p>
                  </a:txBody>
                  <a:tcPr marL="0" marR="0" marT="0" marB="0" anchor="ctr">
                    <a:lnR w="12700" cap="flat" cmpd="sng" algn="ctr">
                      <a:solidFill>
                        <a:srgbClr val="E7E8EA"/>
                      </a:solidFill>
                      <a:prstDash val="solid"/>
                      <a:round/>
                      <a:headEnd type="none" w="med" len="med"/>
                      <a:tailEnd type="none" w="med" len="med"/>
                    </a:lnR>
                    <a:solidFill>
                      <a:schemeClr val="bg1"/>
                    </a:solidFill>
                  </a:tcPr>
                </a:tc>
                <a:tc>
                  <a:txBody>
                    <a:bodyPr/>
                    <a:lstStyle/>
                    <a:p>
                      <a:pPr algn="ctr"/>
                      <a:r>
                        <a:rPr lang="de-DE" sz="700" dirty="0">
                          <a:solidFill>
                            <a:srgbClr val="0C2F5E"/>
                          </a:solidFill>
                        </a:rPr>
                        <a:t>94,1 (91,3; 96,9)</a:t>
                      </a:r>
                    </a:p>
                  </a:txBody>
                  <a:tcPr marT="0" marB="0" anchor="ctr">
                    <a:lnL w="12700" cap="flat" cmpd="sng" algn="ctr">
                      <a:solidFill>
                        <a:srgbClr val="E7E8EA"/>
                      </a:solidFill>
                      <a:prstDash val="solid"/>
                      <a:round/>
                      <a:headEnd type="none" w="med" len="med"/>
                      <a:tailEnd type="none" w="med" len="med"/>
                    </a:lnL>
                    <a:lnR w="12700" cap="flat" cmpd="sng" algn="ctr">
                      <a:solidFill>
                        <a:srgbClr val="E7E8EA"/>
                      </a:solidFill>
                      <a:prstDash val="solid"/>
                      <a:round/>
                      <a:headEnd type="none" w="med" len="med"/>
                      <a:tailEnd type="none" w="med" len="med"/>
                    </a:lnR>
                    <a:solidFill>
                      <a:srgbClr val="E7E8EA"/>
                    </a:solidFill>
                  </a:tcPr>
                </a:tc>
                <a:tc>
                  <a:txBody>
                    <a:bodyPr/>
                    <a:lstStyle/>
                    <a:p>
                      <a:pPr algn="ctr"/>
                      <a:r>
                        <a:rPr lang="de-DE" sz="700" dirty="0">
                          <a:solidFill>
                            <a:srgbClr val="0C2F5E"/>
                          </a:solidFill>
                        </a:rPr>
                        <a:t>85,1 </a:t>
                      </a:r>
                    </a:p>
                    <a:p>
                      <a:pPr algn="ctr"/>
                      <a:r>
                        <a:rPr lang="de-DE" sz="700" dirty="0">
                          <a:solidFill>
                            <a:srgbClr val="0C2F5E"/>
                          </a:solidFill>
                        </a:rPr>
                        <a:t>(79,3; 91,3)</a:t>
                      </a:r>
                    </a:p>
                  </a:txBody>
                  <a:tcPr marT="0" marB="0" anchor="ctr">
                    <a:lnL w="12700" cap="flat" cmpd="sng" algn="ctr">
                      <a:solidFill>
                        <a:srgbClr val="E7E8EA"/>
                      </a:solidFill>
                      <a:prstDash val="solid"/>
                      <a:round/>
                      <a:headEnd type="none" w="med" len="med"/>
                      <a:tailEnd type="none" w="med" len="med"/>
                    </a:lnL>
                    <a:solidFill>
                      <a:srgbClr val="E7E8EA"/>
                    </a:solidFill>
                  </a:tcPr>
                </a:tc>
                <a:extLst>
                  <a:ext uri="{0D108BD9-81ED-4DB2-BD59-A6C34878D82A}">
                    <a16:rowId xmlns:a16="http://schemas.microsoft.com/office/drawing/2014/main" val="10002"/>
                  </a:ext>
                </a:extLst>
              </a:tr>
              <a:tr h="150248">
                <a:tc>
                  <a:txBody>
                    <a:bodyPr/>
                    <a:lstStyle/>
                    <a:p>
                      <a:pPr algn="l"/>
                      <a:r>
                        <a:rPr lang="de-DE" sz="700" b="0" dirty="0">
                          <a:solidFill>
                            <a:srgbClr val="0C2F5E"/>
                          </a:solidFill>
                        </a:rPr>
                        <a:t>HR (95% KI)*</a:t>
                      </a:r>
                    </a:p>
                  </a:txBody>
                  <a:tcPr marL="0" marR="0" marT="0" marB="0" anchor="ctr">
                    <a:lnR w="12700" cap="flat" cmpd="sng" algn="ctr">
                      <a:solidFill>
                        <a:srgbClr val="BFBFBF"/>
                      </a:solidFill>
                      <a:prstDash val="solid"/>
                      <a:round/>
                      <a:headEnd type="none" w="med" len="med"/>
                      <a:tailEnd type="none" w="med" len="med"/>
                    </a:lnR>
                    <a:solidFill>
                      <a:schemeClr val="bg1"/>
                    </a:solidFill>
                  </a:tcPr>
                </a:tc>
                <a:tc gridSpan="2">
                  <a:txBody>
                    <a:bodyPr/>
                    <a:lstStyle/>
                    <a:p>
                      <a:pPr algn="ctr"/>
                      <a:r>
                        <a:rPr lang="de-DE" sz="700" b="1" dirty="0">
                          <a:solidFill>
                            <a:srgbClr val="0C2F5E"/>
                          </a:solidFill>
                        </a:rPr>
                        <a:t>0,42 (0,23; 0,78)</a:t>
                      </a:r>
                    </a:p>
                  </a:txBody>
                  <a:tcPr marT="0" marB="0" anchor="ctr">
                    <a:lnL w="12700" cap="flat" cmpd="sng" algn="ctr">
                      <a:solidFill>
                        <a:srgbClr val="BFBFBF"/>
                      </a:solidFill>
                      <a:prstDash val="solid"/>
                      <a:round/>
                      <a:headEnd type="none" w="med" len="med"/>
                      <a:tailEnd type="none" w="med" len="med"/>
                    </a:lnL>
                    <a:solidFill>
                      <a:srgbClr val="BFBFBF"/>
                    </a:solidFill>
                  </a:tcPr>
                </a:tc>
                <a:tc hMerge="1">
                  <a:txBody>
                    <a:bodyPr/>
                    <a:lstStyle/>
                    <a:p>
                      <a:endParaRPr lang="de-DE" sz="900" dirty="0"/>
                    </a:p>
                  </a:txBody>
                  <a:tcPr>
                    <a:lnL w="12700" cap="flat" cmpd="sng" algn="ctr">
                      <a:solidFill>
                        <a:srgbClr val="BFBFBF"/>
                      </a:solidFill>
                      <a:prstDash val="solid"/>
                      <a:round/>
                      <a:headEnd type="none" w="med" len="med"/>
                      <a:tailEnd type="none" w="med" len="med"/>
                    </a:lnL>
                    <a:solidFill>
                      <a:srgbClr val="BFBFBF"/>
                    </a:solidFill>
                  </a:tcPr>
                </a:tc>
                <a:extLst>
                  <a:ext uri="{0D108BD9-81ED-4DB2-BD59-A6C34878D82A}">
                    <a16:rowId xmlns:a16="http://schemas.microsoft.com/office/drawing/2014/main" val="10003"/>
                  </a:ext>
                </a:extLst>
              </a:tr>
            </a:tbl>
          </a:graphicData>
        </a:graphic>
      </p:graphicFrame>
      <p:sp>
        <p:nvSpPr>
          <p:cNvPr id="25" name="Textfeld 24"/>
          <p:cNvSpPr txBox="1"/>
          <p:nvPr/>
        </p:nvSpPr>
        <p:spPr>
          <a:xfrm>
            <a:off x="2035554" y="1390487"/>
            <a:ext cx="1375698" cy="169277"/>
          </a:xfrm>
          <a:prstGeom prst="rect">
            <a:avLst/>
          </a:prstGeom>
          <a:solidFill>
            <a:schemeClr val="bg1"/>
          </a:solidFill>
        </p:spPr>
        <p:txBody>
          <a:bodyPr wrap="none" tIns="0" bIns="0" rtlCol="0">
            <a:spAutoFit/>
          </a:bodyPr>
          <a:lstStyle/>
          <a:p>
            <a:r>
              <a:rPr lang="de-DE" sz="1100" b="1" dirty="0">
                <a:solidFill>
                  <a:srgbClr val="073066"/>
                </a:solidFill>
              </a:rPr>
              <a:t>Gesamtüberleben</a:t>
            </a:r>
          </a:p>
        </p:txBody>
      </p:sp>
      <p:sp>
        <p:nvSpPr>
          <p:cNvPr id="26" name="Textfeld 25"/>
          <p:cNvSpPr txBox="1"/>
          <p:nvPr/>
        </p:nvSpPr>
        <p:spPr>
          <a:xfrm>
            <a:off x="5931093" y="1391859"/>
            <a:ext cx="2018501" cy="169277"/>
          </a:xfrm>
          <a:prstGeom prst="rect">
            <a:avLst/>
          </a:prstGeom>
          <a:solidFill>
            <a:schemeClr val="bg1"/>
          </a:solidFill>
        </p:spPr>
        <p:txBody>
          <a:bodyPr wrap="none" tIns="0" bIns="0" rtlCol="0">
            <a:spAutoFit/>
          </a:bodyPr>
          <a:lstStyle/>
          <a:p>
            <a:r>
              <a:rPr lang="de-DE" sz="1100" b="1" dirty="0">
                <a:solidFill>
                  <a:srgbClr val="073066"/>
                </a:solidFill>
              </a:rPr>
              <a:t>Krankheitsfreies Überleben</a:t>
            </a:r>
          </a:p>
        </p:txBody>
      </p:sp>
      <p:graphicFrame>
        <p:nvGraphicFramePr>
          <p:cNvPr id="27" name="Tabelle 26"/>
          <p:cNvGraphicFramePr>
            <a:graphicFrameLocks noGrp="1"/>
          </p:cNvGraphicFramePr>
          <p:nvPr/>
        </p:nvGraphicFramePr>
        <p:xfrm>
          <a:off x="431800" y="3659670"/>
          <a:ext cx="4140962" cy="356698"/>
        </p:xfrm>
        <a:graphic>
          <a:graphicData uri="http://schemas.openxmlformats.org/drawingml/2006/table">
            <a:tbl>
              <a:tblPr firstRow="1" bandRow="1">
                <a:tableStyleId>{5C22544A-7EE6-4342-B048-85BDC9FD1C3A}</a:tableStyleId>
              </a:tblPr>
              <a:tblGrid>
                <a:gridCol w="528730">
                  <a:extLst>
                    <a:ext uri="{9D8B030D-6E8A-4147-A177-3AD203B41FA5}">
                      <a16:colId xmlns:a16="http://schemas.microsoft.com/office/drawing/2014/main" val="20000"/>
                    </a:ext>
                  </a:extLst>
                </a:gridCol>
                <a:gridCol w="687787">
                  <a:extLst>
                    <a:ext uri="{9D8B030D-6E8A-4147-A177-3AD203B41FA5}">
                      <a16:colId xmlns:a16="http://schemas.microsoft.com/office/drawing/2014/main" val="20001"/>
                    </a:ext>
                  </a:extLst>
                </a:gridCol>
                <a:gridCol w="616226">
                  <a:extLst>
                    <a:ext uri="{9D8B030D-6E8A-4147-A177-3AD203B41FA5}">
                      <a16:colId xmlns:a16="http://schemas.microsoft.com/office/drawing/2014/main" val="20002"/>
                    </a:ext>
                  </a:extLst>
                </a:gridCol>
                <a:gridCol w="683813">
                  <a:extLst>
                    <a:ext uri="{9D8B030D-6E8A-4147-A177-3AD203B41FA5}">
                      <a16:colId xmlns:a16="http://schemas.microsoft.com/office/drawing/2014/main" val="20003"/>
                    </a:ext>
                  </a:extLst>
                </a:gridCol>
                <a:gridCol w="667909">
                  <a:extLst>
                    <a:ext uri="{9D8B030D-6E8A-4147-A177-3AD203B41FA5}">
                      <a16:colId xmlns:a16="http://schemas.microsoft.com/office/drawing/2014/main" val="20004"/>
                    </a:ext>
                  </a:extLst>
                </a:gridCol>
                <a:gridCol w="695739">
                  <a:extLst>
                    <a:ext uri="{9D8B030D-6E8A-4147-A177-3AD203B41FA5}">
                      <a16:colId xmlns:a16="http://schemas.microsoft.com/office/drawing/2014/main" val="20005"/>
                    </a:ext>
                  </a:extLst>
                </a:gridCol>
                <a:gridCol w="260758">
                  <a:extLst>
                    <a:ext uri="{9D8B030D-6E8A-4147-A177-3AD203B41FA5}">
                      <a16:colId xmlns:a16="http://schemas.microsoft.com/office/drawing/2014/main" val="20006"/>
                    </a:ext>
                  </a:extLst>
                </a:gridCol>
              </a:tblGrid>
              <a:tr h="102149">
                <a:tc>
                  <a:txBody>
                    <a:bodyPr/>
                    <a:lstStyle/>
                    <a:p>
                      <a:pPr algn="l"/>
                      <a:r>
                        <a:rPr lang="de-DE" sz="500" b="0" dirty="0">
                          <a:solidFill>
                            <a:srgbClr val="003865"/>
                          </a:solidFill>
                        </a:rPr>
                        <a:t>Patienten</a:t>
                      </a:r>
                    </a:p>
                    <a:p>
                      <a:pPr algn="l"/>
                      <a:endParaRPr lang="de-DE" sz="500" b="0" dirty="0">
                        <a:solidFill>
                          <a:srgbClr val="003865"/>
                        </a:solidFill>
                      </a:endParaRPr>
                    </a:p>
                  </a:txBody>
                  <a:tcPr marL="0" marR="0" marT="0" marB="0">
                    <a:solidFill>
                      <a:schemeClr val="bg1"/>
                    </a:solidFill>
                  </a:tcPr>
                </a:tc>
                <a:tc>
                  <a:txBody>
                    <a:bodyPr/>
                    <a:lstStyle/>
                    <a:p>
                      <a:pPr algn="l"/>
                      <a:endParaRPr lang="de-DE" sz="500" b="0" dirty="0">
                        <a:solidFill>
                          <a:schemeClr val="tx1"/>
                        </a:solidFill>
                      </a:endParaRPr>
                    </a:p>
                  </a:txBody>
                  <a:tcPr marL="0" marR="0" marT="0" marB="0">
                    <a:solidFill>
                      <a:schemeClr val="bg1"/>
                    </a:solidFill>
                  </a:tcPr>
                </a:tc>
                <a:tc>
                  <a:txBody>
                    <a:bodyPr/>
                    <a:lstStyle/>
                    <a:p>
                      <a:pPr algn="l"/>
                      <a:endParaRPr lang="de-DE" sz="500" b="0" dirty="0">
                        <a:solidFill>
                          <a:schemeClr val="tx1"/>
                        </a:solidFill>
                      </a:endParaRPr>
                    </a:p>
                  </a:txBody>
                  <a:tcPr marL="0" marR="0" marT="0" marB="0">
                    <a:solidFill>
                      <a:schemeClr val="bg1"/>
                    </a:solidFill>
                  </a:tcPr>
                </a:tc>
                <a:tc>
                  <a:txBody>
                    <a:bodyPr/>
                    <a:lstStyle/>
                    <a:p>
                      <a:pPr algn="l"/>
                      <a:endParaRPr lang="de-DE" sz="500" dirty="0">
                        <a:solidFill>
                          <a:schemeClr val="tx1"/>
                        </a:solidFill>
                      </a:endParaRPr>
                    </a:p>
                  </a:txBody>
                  <a:tcPr marL="0" marR="0" marT="0" marB="0">
                    <a:solidFill>
                      <a:schemeClr val="bg1"/>
                    </a:solidFill>
                  </a:tcPr>
                </a:tc>
                <a:tc>
                  <a:txBody>
                    <a:bodyPr/>
                    <a:lstStyle/>
                    <a:p>
                      <a:pPr algn="l"/>
                      <a:endParaRPr lang="de-DE" sz="500" dirty="0">
                        <a:solidFill>
                          <a:schemeClr val="tx1"/>
                        </a:solidFill>
                      </a:endParaRPr>
                    </a:p>
                  </a:txBody>
                  <a:tcPr marL="0" marR="0" marT="0" marB="0">
                    <a:solidFill>
                      <a:schemeClr val="bg1"/>
                    </a:solidFill>
                  </a:tcPr>
                </a:tc>
                <a:tc>
                  <a:txBody>
                    <a:bodyPr/>
                    <a:lstStyle/>
                    <a:p>
                      <a:pPr algn="l"/>
                      <a:endParaRPr lang="de-DE" sz="500" dirty="0">
                        <a:solidFill>
                          <a:schemeClr val="tx1"/>
                        </a:solidFill>
                      </a:endParaRPr>
                    </a:p>
                  </a:txBody>
                  <a:tcPr marL="0" marR="0" marT="0" marB="0">
                    <a:solidFill>
                      <a:schemeClr val="bg1"/>
                    </a:solidFill>
                  </a:tcPr>
                </a:tc>
                <a:tc>
                  <a:txBody>
                    <a:bodyPr/>
                    <a:lstStyle/>
                    <a:p>
                      <a:pPr algn="l"/>
                      <a:endParaRPr lang="de-DE" sz="500" dirty="0">
                        <a:solidFill>
                          <a:schemeClr val="tx1"/>
                        </a:solidFill>
                      </a:endParaRPr>
                    </a:p>
                  </a:txBody>
                  <a:tcPr marL="0" marR="0" marT="0" marB="0">
                    <a:solidFill>
                      <a:schemeClr val="bg1"/>
                    </a:solidFill>
                  </a:tcPr>
                </a:tc>
                <a:extLst>
                  <a:ext uri="{0D108BD9-81ED-4DB2-BD59-A6C34878D82A}">
                    <a16:rowId xmlns:a16="http://schemas.microsoft.com/office/drawing/2014/main" val="10000"/>
                  </a:ext>
                </a:extLst>
              </a:tr>
              <a:tr h="102149">
                <a:tc>
                  <a:txBody>
                    <a:bodyPr/>
                    <a:lstStyle/>
                    <a:p>
                      <a:pPr algn="l"/>
                      <a:r>
                        <a:rPr lang="de-DE" sz="500" dirty="0" err="1">
                          <a:solidFill>
                            <a:srgbClr val="103468"/>
                          </a:solidFill>
                        </a:rPr>
                        <a:t>PTC+Ptz</a:t>
                      </a:r>
                      <a:endParaRPr lang="de-DE" sz="500" dirty="0">
                        <a:solidFill>
                          <a:srgbClr val="103468"/>
                        </a:solidFill>
                      </a:endParaRPr>
                    </a:p>
                  </a:txBody>
                  <a:tcPr marL="0" marR="0" marT="0" marB="0">
                    <a:solidFill>
                      <a:schemeClr val="bg1"/>
                    </a:solidFill>
                  </a:tcPr>
                </a:tc>
                <a:tc>
                  <a:txBody>
                    <a:bodyPr/>
                    <a:lstStyle/>
                    <a:p>
                      <a:pPr algn="l"/>
                      <a:r>
                        <a:rPr lang="de-DE" sz="500" dirty="0">
                          <a:solidFill>
                            <a:srgbClr val="103468"/>
                          </a:solidFill>
                        </a:rPr>
                        <a:t>219</a:t>
                      </a:r>
                    </a:p>
                  </a:txBody>
                  <a:tcPr marL="0" marR="0" marT="0" marB="0">
                    <a:solidFill>
                      <a:schemeClr val="bg1"/>
                    </a:solidFill>
                  </a:tcPr>
                </a:tc>
                <a:tc>
                  <a:txBody>
                    <a:bodyPr/>
                    <a:lstStyle/>
                    <a:p>
                      <a:pPr algn="l"/>
                      <a:r>
                        <a:rPr lang="de-DE" sz="500" dirty="0">
                          <a:solidFill>
                            <a:srgbClr val="103468"/>
                          </a:solidFill>
                        </a:rPr>
                        <a:t>219</a:t>
                      </a:r>
                    </a:p>
                  </a:txBody>
                  <a:tcPr marL="0" marR="0" marT="0" marB="0">
                    <a:solidFill>
                      <a:schemeClr val="bg1"/>
                    </a:solidFill>
                  </a:tcPr>
                </a:tc>
                <a:tc>
                  <a:txBody>
                    <a:bodyPr/>
                    <a:lstStyle/>
                    <a:p>
                      <a:pPr algn="l"/>
                      <a:r>
                        <a:rPr lang="de-DE" sz="500" dirty="0">
                          <a:solidFill>
                            <a:srgbClr val="103468"/>
                          </a:solidFill>
                        </a:rPr>
                        <a:t>  216</a:t>
                      </a:r>
                    </a:p>
                  </a:txBody>
                  <a:tcPr marL="0" marR="0" marT="0" marB="0">
                    <a:solidFill>
                      <a:schemeClr val="bg1"/>
                    </a:solidFill>
                  </a:tcPr>
                </a:tc>
                <a:tc>
                  <a:txBody>
                    <a:bodyPr/>
                    <a:lstStyle/>
                    <a:p>
                      <a:pPr algn="l"/>
                      <a:r>
                        <a:rPr lang="de-DE" sz="500" dirty="0">
                          <a:solidFill>
                            <a:srgbClr val="103468"/>
                          </a:solidFill>
                        </a:rPr>
                        <a:t>213</a:t>
                      </a:r>
                    </a:p>
                  </a:txBody>
                  <a:tcPr marL="0" marR="0" marT="0" marB="0">
                    <a:solidFill>
                      <a:schemeClr val="bg1"/>
                    </a:solidFill>
                  </a:tcPr>
                </a:tc>
                <a:tc>
                  <a:txBody>
                    <a:bodyPr/>
                    <a:lstStyle/>
                    <a:p>
                      <a:pPr algn="l"/>
                      <a:r>
                        <a:rPr lang="de-DE" sz="500" dirty="0">
                          <a:solidFill>
                            <a:srgbClr val="103468"/>
                          </a:solidFill>
                        </a:rPr>
                        <a:t> 110</a:t>
                      </a:r>
                    </a:p>
                  </a:txBody>
                  <a:tcPr marL="0" marR="0" marT="0" marB="0">
                    <a:solidFill>
                      <a:schemeClr val="bg1"/>
                    </a:solidFill>
                  </a:tcPr>
                </a:tc>
                <a:tc>
                  <a:txBody>
                    <a:bodyPr/>
                    <a:lstStyle/>
                    <a:p>
                      <a:pPr algn="l"/>
                      <a:r>
                        <a:rPr lang="de-DE" sz="500" dirty="0">
                          <a:solidFill>
                            <a:srgbClr val="103468"/>
                          </a:solidFill>
                        </a:rPr>
                        <a:t>21</a:t>
                      </a:r>
                    </a:p>
                  </a:txBody>
                  <a:tcPr marL="0" marR="0" marT="0" marB="0">
                    <a:solidFill>
                      <a:schemeClr val="bg1"/>
                    </a:solidFill>
                  </a:tcPr>
                </a:tc>
                <a:extLst>
                  <a:ext uri="{0D108BD9-81ED-4DB2-BD59-A6C34878D82A}">
                    <a16:rowId xmlns:a16="http://schemas.microsoft.com/office/drawing/2014/main" val="10001"/>
                  </a:ext>
                </a:extLst>
              </a:tr>
              <a:tr h="102149">
                <a:tc>
                  <a:txBody>
                    <a:bodyPr/>
                    <a:lstStyle/>
                    <a:p>
                      <a:pPr algn="l"/>
                      <a:r>
                        <a:rPr lang="de-DE" sz="500" dirty="0" err="1">
                          <a:solidFill>
                            <a:srgbClr val="C00000"/>
                          </a:solidFill>
                        </a:rPr>
                        <a:t>FEC-T+Ptz</a:t>
                      </a:r>
                      <a:endParaRPr lang="de-DE" sz="500" dirty="0">
                        <a:solidFill>
                          <a:srgbClr val="C00000"/>
                        </a:solidFill>
                      </a:endParaRPr>
                    </a:p>
                  </a:txBody>
                  <a:tcPr marL="0" marR="0" marT="0" marB="0">
                    <a:solidFill>
                      <a:schemeClr val="bg1"/>
                    </a:solidFill>
                  </a:tcPr>
                </a:tc>
                <a:tc>
                  <a:txBody>
                    <a:bodyPr/>
                    <a:lstStyle/>
                    <a:p>
                      <a:pPr algn="l"/>
                      <a:r>
                        <a:rPr lang="de-DE" sz="500" dirty="0">
                          <a:solidFill>
                            <a:srgbClr val="C00000"/>
                          </a:solidFill>
                        </a:rPr>
                        <a:t>229</a:t>
                      </a:r>
                    </a:p>
                  </a:txBody>
                  <a:tcPr marL="0" marR="0" marT="0" marB="0">
                    <a:solidFill>
                      <a:schemeClr val="bg1"/>
                    </a:solidFill>
                  </a:tcPr>
                </a:tc>
                <a:tc>
                  <a:txBody>
                    <a:bodyPr/>
                    <a:lstStyle/>
                    <a:p>
                      <a:pPr algn="l"/>
                      <a:r>
                        <a:rPr lang="de-DE" sz="500" dirty="0">
                          <a:solidFill>
                            <a:srgbClr val="C00000"/>
                          </a:solidFill>
                        </a:rPr>
                        <a:t>218</a:t>
                      </a:r>
                    </a:p>
                  </a:txBody>
                  <a:tcPr marL="0" marR="0" marT="0" marB="0">
                    <a:solidFill>
                      <a:schemeClr val="bg1"/>
                    </a:solidFill>
                  </a:tcPr>
                </a:tc>
                <a:tc>
                  <a:txBody>
                    <a:bodyPr/>
                    <a:lstStyle/>
                    <a:p>
                      <a:pPr algn="l"/>
                      <a:r>
                        <a:rPr lang="de-DE" sz="500" dirty="0">
                          <a:solidFill>
                            <a:srgbClr val="C00000"/>
                          </a:solidFill>
                        </a:rPr>
                        <a:t>  218</a:t>
                      </a:r>
                    </a:p>
                  </a:txBody>
                  <a:tcPr marL="0" marR="0" marT="0" marB="0">
                    <a:solidFill>
                      <a:schemeClr val="bg1"/>
                    </a:solidFill>
                  </a:tcPr>
                </a:tc>
                <a:tc>
                  <a:txBody>
                    <a:bodyPr/>
                    <a:lstStyle/>
                    <a:p>
                      <a:pPr algn="l"/>
                      <a:r>
                        <a:rPr lang="de-DE" sz="500" dirty="0">
                          <a:solidFill>
                            <a:srgbClr val="C00000"/>
                          </a:solidFill>
                        </a:rPr>
                        <a:t>211</a:t>
                      </a:r>
                    </a:p>
                  </a:txBody>
                  <a:tcPr marL="0" marR="0" marT="0" marB="0">
                    <a:solidFill>
                      <a:schemeClr val="bg1"/>
                    </a:solidFill>
                  </a:tcPr>
                </a:tc>
                <a:tc>
                  <a:txBody>
                    <a:bodyPr/>
                    <a:lstStyle/>
                    <a:p>
                      <a:pPr algn="l"/>
                      <a:r>
                        <a:rPr lang="de-DE" sz="500" dirty="0">
                          <a:solidFill>
                            <a:srgbClr val="C00000"/>
                          </a:solidFill>
                        </a:rPr>
                        <a:t> 111</a:t>
                      </a:r>
                    </a:p>
                  </a:txBody>
                  <a:tcPr marL="0" marR="0" marT="0" marB="0">
                    <a:solidFill>
                      <a:schemeClr val="bg1"/>
                    </a:solidFill>
                  </a:tcPr>
                </a:tc>
                <a:tc>
                  <a:txBody>
                    <a:bodyPr/>
                    <a:lstStyle/>
                    <a:p>
                      <a:pPr algn="l"/>
                      <a:r>
                        <a:rPr lang="de-DE" sz="500" dirty="0">
                          <a:solidFill>
                            <a:srgbClr val="C00000"/>
                          </a:solidFill>
                        </a:rPr>
                        <a:t>20</a:t>
                      </a:r>
                    </a:p>
                  </a:txBody>
                  <a:tcPr marL="0" marR="0" marT="0" marB="0">
                    <a:solidFill>
                      <a:schemeClr val="bg1"/>
                    </a:solidFill>
                  </a:tcPr>
                </a:tc>
                <a:extLst>
                  <a:ext uri="{0D108BD9-81ED-4DB2-BD59-A6C34878D82A}">
                    <a16:rowId xmlns:a16="http://schemas.microsoft.com/office/drawing/2014/main" val="10002"/>
                  </a:ext>
                </a:extLst>
              </a:tr>
            </a:tbl>
          </a:graphicData>
        </a:graphic>
      </p:graphicFrame>
      <p:graphicFrame>
        <p:nvGraphicFramePr>
          <p:cNvPr id="29" name="Tabelle 28"/>
          <p:cNvGraphicFramePr>
            <a:graphicFrameLocks noGrp="1"/>
          </p:cNvGraphicFramePr>
          <p:nvPr/>
        </p:nvGraphicFramePr>
        <p:xfrm>
          <a:off x="4693543" y="3653513"/>
          <a:ext cx="4255905" cy="356698"/>
        </p:xfrm>
        <a:graphic>
          <a:graphicData uri="http://schemas.openxmlformats.org/drawingml/2006/table">
            <a:tbl>
              <a:tblPr firstRow="1" bandRow="1">
                <a:tableStyleId>{5C22544A-7EE6-4342-B048-85BDC9FD1C3A}</a:tableStyleId>
              </a:tblPr>
              <a:tblGrid>
                <a:gridCol w="544490">
                  <a:extLst>
                    <a:ext uri="{9D8B030D-6E8A-4147-A177-3AD203B41FA5}">
                      <a16:colId xmlns:a16="http://schemas.microsoft.com/office/drawing/2014/main" val="20000"/>
                    </a:ext>
                  </a:extLst>
                </a:gridCol>
                <a:gridCol w="684000">
                  <a:extLst>
                    <a:ext uri="{9D8B030D-6E8A-4147-A177-3AD203B41FA5}">
                      <a16:colId xmlns:a16="http://schemas.microsoft.com/office/drawing/2014/main" val="20001"/>
                    </a:ext>
                  </a:extLst>
                </a:gridCol>
                <a:gridCol w="634593">
                  <a:extLst>
                    <a:ext uri="{9D8B030D-6E8A-4147-A177-3AD203B41FA5}">
                      <a16:colId xmlns:a16="http://schemas.microsoft.com/office/drawing/2014/main" val="20002"/>
                    </a:ext>
                  </a:extLst>
                </a:gridCol>
                <a:gridCol w="720000">
                  <a:extLst>
                    <a:ext uri="{9D8B030D-6E8A-4147-A177-3AD203B41FA5}">
                      <a16:colId xmlns:a16="http://schemas.microsoft.com/office/drawing/2014/main" val="20003"/>
                    </a:ext>
                  </a:extLst>
                </a:gridCol>
                <a:gridCol w="687816">
                  <a:extLst>
                    <a:ext uri="{9D8B030D-6E8A-4147-A177-3AD203B41FA5}">
                      <a16:colId xmlns:a16="http://schemas.microsoft.com/office/drawing/2014/main" val="20004"/>
                    </a:ext>
                  </a:extLst>
                </a:gridCol>
                <a:gridCol w="716476">
                  <a:extLst>
                    <a:ext uri="{9D8B030D-6E8A-4147-A177-3AD203B41FA5}">
                      <a16:colId xmlns:a16="http://schemas.microsoft.com/office/drawing/2014/main" val="20005"/>
                    </a:ext>
                  </a:extLst>
                </a:gridCol>
                <a:gridCol w="268530">
                  <a:extLst>
                    <a:ext uri="{9D8B030D-6E8A-4147-A177-3AD203B41FA5}">
                      <a16:colId xmlns:a16="http://schemas.microsoft.com/office/drawing/2014/main" val="20006"/>
                    </a:ext>
                  </a:extLst>
                </a:gridCol>
              </a:tblGrid>
              <a:tr h="102149">
                <a:tc>
                  <a:txBody>
                    <a:bodyPr/>
                    <a:lstStyle/>
                    <a:p>
                      <a:pPr algn="l"/>
                      <a:r>
                        <a:rPr lang="de-DE" sz="500" b="0" dirty="0">
                          <a:solidFill>
                            <a:srgbClr val="003865"/>
                          </a:solidFill>
                        </a:rPr>
                        <a:t>Patienten</a:t>
                      </a:r>
                    </a:p>
                    <a:p>
                      <a:pPr algn="l"/>
                      <a:endParaRPr lang="de-DE" sz="500" b="0" dirty="0">
                        <a:solidFill>
                          <a:srgbClr val="003865"/>
                        </a:solidFill>
                      </a:endParaRPr>
                    </a:p>
                  </a:txBody>
                  <a:tcPr marL="0" marR="0" marT="0" marB="0">
                    <a:solidFill>
                      <a:schemeClr val="bg1"/>
                    </a:solidFill>
                  </a:tcPr>
                </a:tc>
                <a:tc>
                  <a:txBody>
                    <a:bodyPr/>
                    <a:lstStyle/>
                    <a:p>
                      <a:pPr algn="l"/>
                      <a:endParaRPr lang="de-DE" sz="500" b="0" dirty="0">
                        <a:solidFill>
                          <a:schemeClr val="tx1"/>
                        </a:solidFill>
                      </a:endParaRPr>
                    </a:p>
                  </a:txBody>
                  <a:tcPr marL="0" marR="0" marT="0" marB="0">
                    <a:solidFill>
                      <a:schemeClr val="bg1"/>
                    </a:solidFill>
                  </a:tcPr>
                </a:tc>
                <a:tc>
                  <a:txBody>
                    <a:bodyPr/>
                    <a:lstStyle/>
                    <a:p>
                      <a:pPr algn="l"/>
                      <a:endParaRPr lang="de-DE" sz="500" b="0" dirty="0">
                        <a:solidFill>
                          <a:schemeClr val="tx1"/>
                        </a:solidFill>
                      </a:endParaRPr>
                    </a:p>
                  </a:txBody>
                  <a:tcPr marL="0" marR="0" marT="0" marB="0">
                    <a:solidFill>
                      <a:schemeClr val="bg1"/>
                    </a:solidFill>
                  </a:tcPr>
                </a:tc>
                <a:tc>
                  <a:txBody>
                    <a:bodyPr/>
                    <a:lstStyle/>
                    <a:p>
                      <a:pPr algn="l"/>
                      <a:endParaRPr lang="de-DE" sz="500" dirty="0">
                        <a:solidFill>
                          <a:schemeClr val="tx1"/>
                        </a:solidFill>
                      </a:endParaRPr>
                    </a:p>
                  </a:txBody>
                  <a:tcPr marL="0" marR="0" marT="0" marB="0">
                    <a:solidFill>
                      <a:schemeClr val="bg1"/>
                    </a:solidFill>
                  </a:tcPr>
                </a:tc>
                <a:tc>
                  <a:txBody>
                    <a:bodyPr/>
                    <a:lstStyle/>
                    <a:p>
                      <a:pPr algn="l"/>
                      <a:endParaRPr lang="de-DE" sz="500" dirty="0">
                        <a:solidFill>
                          <a:schemeClr val="tx1"/>
                        </a:solidFill>
                      </a:endParaRPr>
                    </a:p>
                  </a:txBody>
                  <a:tcPr marL="0" marR="0" marT="0" marB="0">
                    <a:solidFill>
                      <a:schemeClr val="bg1"/>
                    </a:solidFill>
                  </a:tcPr>
                </a:tc>
                <a:tc>
                  <a:txBody>
                    <a:bodyPr/>
                    <a:lstStyle/>
                    <a:p>
                      <a:pPr algn="l"/>
                      <a:endParaRPr lang="de-DE" sz="500" dirty="0">
                        <a:solidFill>
                          <a:schemeClr val="tx1"/>
                        </a:solidFill>
                      </a:endParaRPr>
                    </a:p>
                  </a:txBody>
                  <a:tcPr marL="0" marR="0" marT="0" marB="0">
                    <a:solidFill>
                      <a:schemeClr val="bg1"/>
                    </a:solidFill>
                  </a:tcPr>
                </a:tc>
                <a:tc>
                  <a:txBody>
                    <a:bodyPr/>
                    <a:lstStyle/>
                    <a:p>
                      <a:pPr algn="l"/>
                      <a:endParaRPr lang="de-DE" sz="500" dirty="0">
                        <a:solidFill>
                          <a:schemeClr val="tx1"/>
                        </a:solidFill>
                      </a:endParaRPr>
                    </a:p>
                  </a:txBody>
                  <a:tcPr marL="0" marR="0" marT="0" marB="0">
                    <a:solidFill>
                      <a:schemeClr val="bg1"/>
                    </a:solidFill>
                  </a:tcPr>
                </a:tc>
                <a:extLst>
                  <a:ext uri="{0D108BD9-81ED-4DB2-BD59-A6C34878D82A}">
                    <a16:rowId xmlns:a16="http://schemas.microsoft.com/office/drawing/2014/main" val="10000"/>
                  </a:ext>
                </a:extLst>
              </a:tr>
              <a:tr h="102149">
                <a:tc>
                  <a:txBody>
                    <a:bodyPr/>
                    <a:lstStyle/>
                    <a:p>
                      <a:pPr algn="l"/>
                      <a:r>
                        <a:rPr lang="de-DE" sz="500" dirty="0" err="1">
                          <a:solidFill>
                            <a:srgbClr val="103468"/>
                          </a:solidFill>
                        </a:rPr>
                        <a:t>PTC+Ptz</a:t>
                      </a:r>
                      <a:endParaRPr lang="de-DE" sz="500" dirty="0">
                        <a:solidFill>
                          <a:srgbClr val="103468"/>
                        </a:solidFill>
                      </a:endParaRPr>
                    </a:p>
                  </a:txBody>
                  <a:tcPr marL="0" marR="0" marT="0" marB="0">
                    <a:solidFill>
                      <a:schemeClr val="bg1"/>
                    </a:solidFill>
                  </a:tcPr>
                </a:tc>
                <a:tc>
                  <a:txBody>
                    <a:bodyPr/>
                    <a:lstStyle/>
                    <a:p>
                      <a:pPr algn="l"/>
                      <a:r>
                        <a:rPr lang="de-DE" sz="500" dirty="0">
                          <a:solidFill>
                            <a:srgbClr val="103468"/>
                          </a:solidFill>
                        </a:rPr>
                        <a:t>281</a:t>
                      </a:r>
                    </a:p>
                  </a:txBody>
                  <a:tcPr marL="0" marR="0" marT="0" marB="0">
                    <a:solidFill>
                      <a:schemeClr val="bg1"/>
                    </a:solidFill>
                  </a:tcPr>
                </a:tc>
                <a:tc>
                  <a:txBody>
                    <a:bodyPr/>
                    <a:lstStyle/>
                    <a:p>
                      <a:pPr algn="l"/>
                      <a:r>
                        <a:rPr lang="de-DE" sz="500" dirty="0">
                          <a:solidFill>
                            <a:srgbClr val="103468"/>
                          </a:solidFill>
                        </a:rPr>
                        <a:t>280</a:t>
                      </a:r>
                    </a:p>
                  </a:txBody>
                  <a:tcPr marL="0" marR="0" marT="0" marB="0">
                    <a:solidFill>
                      <a:schemeClr val="bg1"/>
                    </a:solidFill>
                  </a:tcPr>
                </a:tc>
                <a:tc>
                  <a:txBody>
                    <a:bodyPr/>
                    <a:lstStyle/>
                    <a:p>
                      <a:pPr algn="l"/>
                      <a:r>
                        <a:rPr lang="de-DE" sz="500" dirty="0">
                          <a:solidFill>
                            <a:srgbClr val="103468"/>
                          </a:solidFill>
                        </a:rPr>
                        <a:t>  274</a:t>
                      </a:r>
                    </a:p>
                  </a:txBody>
                  <a:tcPr marL="0" marR="0" marT="0" marB="0">
                    <a:solidFill>
                      <a:schemeClr val="bg1"/>
                    </a:solidFill>
                  </a:tcPr>
                </a:tc>
                <a:tc>
                  <a:txBody>
                    <a:bodyPr/>
                    <a:lstStyle/>
                    <a:p>
                      <a:pPr algn="l"/>
                      <a:r>
                        <a:rPr lang="de-DE" sz="500" dirty="0">
                          <a:solidFill>
                            <a:srgbClr val="103468"/>
                          </a:solidFill>
                        </a:rPr>
                        <a:t>222</a:t>
                      </a:r>
                    </a:p>
                  </a:txBody>
                  <a:tcPr marL="0" marR="0" marT="0" marB="0">
                    <a:solidFill>
                      <a:schemeClr val="bg1"/>
                    </a:solidFill>
                  </a:tcPr>
                </a:tc>
                <a:tc>
                  <a:txBody>
                    <a:bodyPr/>
                    <a:lstStyle/>
                    <a:p>
                      <a:pPr algn="l"/>
                      <a:r>
                        <a:rPr lang="de-DE" sz="500" dirty="0">
                          <a:solidFill>
                            <a:srgbClr val="103468"/>
                          </a:solidFill>
                        </a:rPr>
                        <a:t> 69</a:t>
                      </a:r>
                    </a:p>
                  </a:txBody>
                  <a:tcPr marL="0" marR="0" marT="0" marB="0">
                    <a:solidFill>
                      <a:schemeClr val="bg1"/>
                    </a:solidFill>
                  </a:tcPr>
                </a:tc>
                <a:tc>
                  <a:txBody>
                    <a:bodyPr/>
                    <a:lstStyle/>
                    <a:p>
                      <a:pPr algn="l"/>
                      <a:r>
                        <a:rPr lang="de-DE" sz="500" dirty="0">
                          <a:solidFill>
                            <a:srgbClr val="103468"/>
                          </a:solidFill>
                        </a:rPr>
                        <a:t>6</a:t>
                      </a:r>
                    </a:p>
                  </a:txBody>
                  <a:tcPr marL="0" marR="0" marT="0" marB="0">
                    <a:solidFill>
                      <a:schemeClr val="bg1"/>
                    </a:solidFill>
                  </a:tcPr>
                </a:tc>
                <a:extLst>
                  <a:ext uri="{0D108BD9-81ED-4DB2-BD59-A6C34878D82A}">
                    <a16:rowId xmlns:a16="http://schemas.microsoft.com/office/drawing/2014/main" val="10001"/>
                  </a:ext>
                </a:extLst>
              </a:tr>
              <a:tr h="102149">
                <a:tc>
                  <a:txBody>
                    <a:bodyPr/>
                    <a:lstStyle/>
                    <a:p>
                      <a:pPr algn="l"/>
                      <a:r>
                        <a:rPr lang="de-DE" sz="500" dirty="0" err="1">
                          <a:solidFill>
                            <a:srgbClr val="C00000"/>
                          </a:solidFill>
                        </a:rPr>
                        <a:t>FEC-T+Ptz</a:t>
                      </a:r>
                      <a:endParaRPr lang="de-DE" sz="500" dirty="0">
                        <a:solidFill>
                          <a:srgbClr val="C00000"/>
                        </a:solidFill>
                      </a:endParaRPr>
                    </a:p>
                  </a:txBody>
                  <a:tcPr marL="0" marR="0" marT="0" marB="0">
                    <a:solidFill>
                      <a:schemeClr val="bg1"/>
                    </a:solidFill>
                  </a:tcPr>
                </a:tc>
                <a:tc>
                  <a:txBody>
                    <a:bodyPr/>
                    <a:lstStyle/>
                    <a:p>
                      <a:pPr algn="l"/>
                      <a:r>
                        <a:rPr lang="de-DE" sz="500" dirty="0">
                          <a:solidFill>
                            <a:srgbClr val="C00000"/>
                          </a:solidFill>
                        </a:rPr>
                        <a:t>137</a:t>
                      </a:r>
                    </a:p>
                  </a:txBody>
                  <a:tcPr marL="0" marR="0" marT="0" marB="0">
                    <a:solidFill>
                      <a:schemeClr val="bg1"/>
                    </a:solidFill>
                  </a:tcPr>
                </a:tc>
                <a:tc>
                  <a:txBody>
                    <a:bodyPr/>
                    <a:lstStyle/>
                    <a:p>
                      <a:pPr algn="l"/>
                      <a:r>
                        <a:rPr lang="de-DE" sz="500" dirty="0">
                          <a:solidFill>
                            <a:srgbClr val="C00000"/>
                          </a:solidFill>
                        </a:rPr>
                        <a:t>132</a:t>
                      </a:r>
                    </a:p>
                  </a:txBody>
                  <a:tcPr marL="0" marR="0" marT="0" marB="0">
                    <a:solidFill>
                      <a:schemeClr val="bg1"/>
                    </a:solidFill>
                  </a:tcPr>
                </a:tc>
                <a:tc>
                  <a:txBody>
                    <a:bodyPr/>
                    <a:lstStyle/>
                    <a:p>
                      <a:pPr algn="l"/>
                      <a:r>
                        <a:rPr lang="de-DE" sz="500" dirty="0">
                          <a:solidFill>
                            <a:srgbClr val="C00000"/>
                          </a:solidFill>
                        </a:rPr>
                        <a:t>  127</a:t>
                      </a:r>
                    </a:p>
                  </a:txBody>
                  <a:tcPr marL="0" marR="0" marT="0" marB="0">
                    <a:solidFill>
                      <a:schemeClr val="bg1"/>
                    </a:solidFill>
                  </a:tcPr>
                </a:tc>
                <a:tc>
                  <a:txBody>
                    <a:bodyPr/>
                    <a:lstStyle/>
                    <a:p>
                      <a:pPr algn="l"/>
                      <a:r>
                        <a:rPr lang="de-DE" sz="500" dirty="0">
                          <a:solidFill>
                            <a:srgbClr val="C00000"/>
                          </a:solidFill>
                        </a:rPr>
                        <a:t>94</a:t>
                      </a:r>
                    </a:p>
                  </a:txBody>
                  <a:tcPr marL="0" marR="0" marT="0" marB="0">
                    <a:solidFill>
                      <a:schemeClr val="bg1"/>
                    </a:solidFill>
                  </a:tcPr>
                </a:tc>
                <a:tc>
                  <a:txBody>
                    <a:bodyPr/>
                    <a:lstStyle/>
                    <a:p>
                      <a:pPr algn="l"/>
                      <a:r>
                        <a:rPr lang="de-DE" sz="500" dirty="0">
                          <a:solidFill>
                            <a:srgbClr val="C00000"/>
                          </a:solidFill>
                        </a:rPr>
                        <a:t> 27</a:t>
                      </a:r>
                    </a:p>
                  </a:txBody>
                  <a:tcPr marL="0" marR="0" marT="0" marB="0">
                    <a:solidFill>
                      <a:schemeClr val="bg1"/>
                    </a:solidFill>
                  </a:tcPr>
                </a:tc>
                <a:tc>
                  <a:txBody>
                    <a:bodyPr/>
                    <a:lstStyle/>
                    <a:p>
                      <a:pPr algn="l"/>
                      <a:r>
                        <a:rPr lang="de-DE" sz="500" dirty="0">
                          <a:solidFill>
                            <a:srgbClr val="C00000"/>
                          </a:solidFill>
                        </a:rPr>
                        <a:t>4</a:t>
                      </a:r>
                    </a:p>
                  </a:txBody>
                  <a:tcPr marL="0" marR="0" marT="0" marB="0">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1292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TRAIN-2</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van der </a:t>
            </a:r>
            <a:r>
              <a:rPr lang="de-DE" dirty="0" err="1"/>
              <a:t>Voort</a:t>
            </a:r>
            <a:r>
              <a:rPr lang="de-DE" dirty="0"/>
              <a:t>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501)</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Ergebnisse – Sicherheit: UEs und Kardiotoxizität</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25</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410630"/>
            <a:ext cx="8280397" cy="369332"/>
          </a:xfrm>
          <a:prstGeom prst="rect">
            <a:avLst/>
          </a:prstGeom>
        </p:spPr>
        <p:txBody>
          <a:bodyPr wrap="square" lIns="0" tIns="0" rIns="0" bIns="0" anchor="b">
            <a:spAutoFit/>
          </a:bodyPr>
          <a:lstStyle/>
          <a:p>
            <a:r>
              <a:rPr lang="de-DE" sz="800" dirty="0"/>
              <a:t>*Zwei Patienten im </a:t>
            </a:r>
            <a:r>
              <a:rPr lang="de-DE" sz="800" dirty="0" err="1"/>
              <a:t>PTC+Ptz-Arms</a:t>
            </a:r>
            <a:r>
              <a:rPr lang="de-DE" sz="800" dirty="0"/>
              <a:t> erhielten adjuvant Anthrazykline; #Ein Patient wurde dem </a:t>
            </a:r>
            <a:r>
              <a:rPr lang="de-DE" sz="800" dirty="0" err="1"/>
              <a:t>PTC+Ptz-Arm</a:t>
            </a:r>
            <a:r>
              <a:rPr lang="de-DE" sz="800" dirty="0"/>
              <a:t> zugeteilt, erhielt aber </a:t>
            </a:r>
            <a:r>
              <a:rPr lang="de-DE" sz="800" dirty="0" err="1"/>
              <a:t>FEC-T+Ptz</a:t>
            </a:r>
            <a:r>
              <a:rPr lang="de-DE" sz="800" dirty="0"/>
              <a:t>; </a:t>
            </a:r>
            <a:r>
              <a:rPr lang="de-DE" sz="800" dirty="0">
                <a:latin typeface="Arial" panose="020B0604020202020204" pitchFamily="34" charset="0"/>
                <a:cs typeface="Arial" panose="020B0604020202020204" pitchFamily="34" charset="0"/>
              </a:rPr>
              <a:t>P-Wert &lt;0,05 für die Differenz der Inzidenz von Toxizität von Grad ≥3; LEVF: linksventrikuläre Ejektionsfraktion; </a:t>
            </a:r>
            <a:r>
              <a:rPr lang="de-DE" sz="800" dirty="0"/>
              <a:t>P: Paclitaxel; T: </a:t>
            </a:r>
            <a:r>
              <a:rPr lang="de-DE" sz="800" dirty="0" err="1"/>
              <a:t>Trastuzumab</a:t>
            </a:r>
            <a:r>
              <a:rPr lang="de-DE" sz="800" dirty="0"/>
              <a:t>; C: Carboplatin; </a:t>
            </a:r>
            <a:r>
              <a:rPr lang="de-DE" sz="800" dirty="0" err="1"/>
              <a:t>Ptz</a:t>
            </a:r>
            <a:r>
              <a:rPr lang="de-DE" sz="800" dirty="0"/>
              <a:t>: </a:t>
            </a:r>
            <a:r>
              <a:rPr lang="de-DE" sz="800" dirty="0" err="1"/>
              <a:t>Pertuzumab</a:t>
            </a:r>
            <a:r>
              <a:rPr lang="de-DE" sz="800" dirty="0"/>
              <a:t>; F: 5-Fluorouracil; E: Epirubicin; C: Cyclophosphamid </a:t>
            </a:r>
          </a:p>
        </p:txBody>
      </p:sp>
      <p:graphicFrame>
        <p:nvGraphicFramePr>
          <p:cNvPr id="28" name="Tabelle 27">
            <a:extLst>
              <a:ext uri="{FF2B5EF4-FFF2-40B4-BE49-F238E27FC236}">
                <a16:creationId xmlns:a16="http://schemas.microsoft.com/office/drawing/2014/main" id="{E23D70AF-9536-4780-8F50-CDB8ED74A98F}"/>
              </a:ext>
            </a:extLst>
          </p:cNvPr>
          <p:cNvGraphicFramePr>
            <a:graphicFrameLocks noGrp="1"/>
          </p:cNvGraphicFramePr>
          <p:nvPr/>
        </p:nvGraphicFramePr>
        <p:xfrm>
          <a:off x="430159" y="1385742"/>
          <a:ext cx="3843018" cy="2377440"/>
        </p:xfrm>
        <a:graphic>
          <a:graphicData uri="http://schemas.openxmlformats.org/drawingml/2006/table">
            <a:tbl>
              <a:tblPr firstRow="1" bandRow="1">
                <a:tableStyleId>{5C22544A-7EE6-4342-B048-85BDC9FD1C3A}</a:tableStyleId>
              </a:tblPr>
              <a:tblGrid>
                <a:gridCol w="2239384">
                  <a:extLst>
                    <a:ext uri="{9D8B030D-6E8A-4147-A177-3AD203B41FA5}">
                      <a16:colId xmlns:a16="http://schemas.microsoft.com/office/drawing/2014/main" val="803611838"/>
                    </a:ext>
                  </a:extLst>
                </a:gridCol>
                <a:gridCol w="801817">
                  <a:extLst>
                    <a:ext uri="{9D8B030D-6E8A-4147-A177-3AD203B41FA5}">
                      <a16:colId xmlns:a16="http://schemas.microsoft.com/office/drawing/2014/main" val="3926207950"/>
                    </a:ext>
                  </a:extLst>
                </a:gridCol>
                <a:gridCol w="801817">
                  <a:extLst>
                    <a:ext uri="{9D8B030D-6E8A-4147-A177-3AD203B41FA5}">
                      <a16:colId xmlns:a16="http://schemas.microsoft.com/office/drawing/2014/main" val="2123663556"/>
                    </a:ext>
                  </a:extLst>
                </a:gridCol>
              </a:tblGrid>
              <a:tr h="248378">
                <a:tc>
                  <a:txBody>
                    <a:bodyPr/>
                    <a:lstStyle/>
                    <a:p>
                      <a:r>
                        <a:rPr lang="de-DE" sz="900" dirty="0">
                          <a:latin typeface="+mn-lt"/>
                        </a:rPr>
                        <a:t>Häufigste UEs von</a:t>
                      </a:r>
                      <a:r>
                        <a:rPr lang="de-DE" sz="900" baseline="0" dirty="0">
                          <a:latin typeface="+mn-lt"/>
                        </a:rPr>
                        <a:t> Grad </a:t>
                      </a:r>
                      <a:r>
                        <a:rPr lang="de-DE" sz="900" baseline="0" dirty="0">
                          <a:latin typeface="+mn-lt"/>
                          <a:cs typeface="Arial" panose="020B0604020202020204" pitchFamily="34" charset="0"/>
                        </a:rPr>
                        <a:t>≥3</a:t>
                      </a:r>
                      <a:endParaRPr lang="de-DE" sz="900" dirty="0">
                        <a:latin typeface="+mn-lt"/>
                      </a:endParaRPr>
                    </a:p>
                  </a:txBody>
                  <a:tcPr anchor="ctr"/>
                </a:tc>
                <a:tc>
                  <a:txBody>
                    <a:bodyPr/>
                    <a:lstStyle/>
                    <a:p>
                      <a:pPr algn="ctr"/>
                      <a:r>
                        <a:rPr lang="de-DE" sz="900" dirty="0" err="1">
                          <a:latin typeface="+mn-lt"/>
                        </a:rPr>
                        <a:t>PTC+Ptz</a:t>
                      </a:r>
                      <a:r>
                        <a:rPr lang="de-DE" sz="900" baseline="0" dirty="0">
                          <a:latin typeface="+mn-lt"/>
                        </a:rPr>
                        <a:t> (N=218*)</a:t>
                      </a:r>
                    </a:p>
                    <a:p>
                      <a:pPr algn="ctr"/>
                      <a:r>
                        <a:rPr lang="de-DE" sz="900" baseline="0" dirty="0">
                          <a:latin typeface="+mn-lt"/>
                        </a:rPr>
                        <a:t>n (%)</a:t>
                      </a:r>
                      <a:endParaRPr lang="de-DE" sz="900" dirty="0">
                        <a:latin typeface="+mn-lt"/>
                      </a:endParaRPr>
                    </a:p>
                  </a:txBody>
                  <a:tcPr anchor="ctr"/>
                </a:tc>
                <a:tc>
                  <a:txBody>
                    <a:bodyPr/>
                    <a:lstStyle/>
                    <a:p>
                      <a:pPr algn="ctr"/>
                      <a:r>
                        <a:rPr lang="de-DE" sz="900" dirty="0" err="1">
                          <a:latin typeface="+mn-lt"/>
                        </a:rPr>
                        <a:t>FEC-T</a:t>
                      </a:r>
                      <a:r>
                        <a:rPr lang="de-DE" sz="900" baseline="0" dirty="0" err="1">
                          <a:latin typeface="+mn-lt"/>
                        </a:rPr>
                        <a:t>+Ptz</a:t>
                      </a:r>
                      <a:r>
                        <a:rPr lang="de-DE" sz="900" baseline="0" dirty="0">
                          <a:latin typeface="+mn-lt"/>
                        </a:rPr>
                        <a:t> (N=220</a:t>
                      </a:r>
                      <a:r>
                        <a:rPr lang="de-DE" sz="900" baseline="30000" dirty="0">
                          <a:latin typeface="+mn-lt"/>
                        </a:rPr>
                        <a:t>#</a:t>
                      </a:r>
                      <a:r>
                        <a:rPr lang="de-DE" sz="900" baseline="0" dirty="0">
                          <a:latin typeface="+mn-lt"/>
                        </a:rPr>
                        <a:t>)</a:t>
                      </a:r>
                    </a:p>
                    <a:p>
                      <a:pPr algn="ctr"/>
                      <a:r>
                        <a:rPr lang="de-DE" sz="900" baseline="0" dirty="0">
                          <a:latin typeface="+mn-lt"/>
                        </a:rPr>
                        <a:t>n (%)</a:t>
                      </a:r>
                      <a:endParaRPr lang="de-DE" sz="900" dirty="0">
                        <a:latin typeface="+mn-lt"/>
                      </a:endParaRPr>
                    </a:p>
                  </a:txBody>
                  <a:tcPr anchor="ctr"/>
                </a:tc>
                <a:extLst>
                  <a:ext uri="{0D108BD9-81ED-4DB2-BD59-A6C34878D82A}">
                    <a16:rowId xmlns:a16="http://schemas.microsoft.com/office/drawing/2014/main" val="160853978"/>
                  </a:ext>
                </a:extLst>
              </a:tr>
              <a:tr h="158059">
                <a:tc>
                  <a:txBody>
                    <a:bodyPr/>
                    <a:lstStyle/>
                    <a:p>
                      <a:r>
                        <a:rPr lang="de-DE" sz="900" b="1" dirty="0">
                          <a:latin typeface="+mn-lt"/>
                        </a:rPr>
                        <a:t>Hämatologische UEs </a:t>
                      </a:r>
                    </a:p>
                  </a:txBody>
                  <a:tcPr/>
                </a:tc>
                <a:tc>
                  <a:txBody>
                    <a:bodyPr/>
                    <a:lstStyle/>
                    <a:p>
                      <a:pPr algn="ctr"/>
                      <a:endParaRPr lang="de-DE" sz="900" dirty="0">
                        <a:latin typeface="+mn-lt"/>
                      </a:endParaRPr>
                    </a:p>
                  </a:txBody>
                  <a:tcPr/>
                </a:tc>
                <a:tc>
                  <a:txBody>
                    <a:bodyPr/>
                    <a:lstStyle/>
                    <a:p>
                      <a:pPr algn="ctr"/>
                      <a:endParaRPr lang="de-DE" sz="900" dirty="0">
                        <a:latin typeface="+mn-lt"/>
                      </a:endParaRPr>
                    </a:p>
                  </a:txBody>
                  <a:tcPr/>
                </a:tc>
                <a:extLst>
                  <a:ext uri="{0D108BD9-81ED-4DB2-BD59-A6C34878D82A}">
                    <a16:rowId xmlns:a16="http://schemas.microsoft.com/office/drawing/2014/main" val="2756326094"/>
                  </a:ext>
                </a:extLst>
              </a:tr>
              <a:tr h="429016">
                <a:tc>
                  <a:txBody>
                    <a:bodyPr/>
                    <a:lstStyle/>
                    <a:p>
                      <a:r>
                        <a:rPr lang="de-DE" sz="900" dirty="0">
                          <a:latin typeface="+mn-lt"/>
                        </a:rPr>
                        <a:t>Neutropenie</a:t>
                      </a:r>
                    </a:p>
                    <a:p>
                      <a:r>
                        <a:rPr lang="de-DE" sz="900" dirty="0">
                          <a:latin typeface="+mn-lt"/>
                        </a:rPr>
                        <a:t>Anämie</a:t>
                      </a:r>
                    </a:p>
                    <a:p>
                      <a:r>
                        <a:rPr lang="de-DE" sz="900" dirty="0" err="1">
                          <a:latin typeface="+mn-lt"/>
                        </a:rPr>
                        <a:t>Thrombozytopenie</a:t>
                      </a:r>
                      <a:endParaRPr lang="de-DE" sz="900" dirty="0">
                        <a:latin typeface="+mn-lt"/>
                      </a:endParaRPr>
                    </a:p>
                    <a:p>
                      <a:r>
                        <a:rPr lang="de-DE" sz="900" dirty="0">
                          <a:latin typeface="+mn-lt"/>
                        </a:rPr>
                        <a:t>Febrile Neutropenie</a:t>
                      </a:r>
                    </a:p>
                  </a:txBody>
                  <a:tcPr/>
                </a:tc>
                <a:tc>
                  <a:txBody>
                    <a:bodyPr/>
                    <a:lstStyle/>
                    <a:p>
                      <a:pPr algn="ctr"/>
                      <a:r>
                        <a:rPr lang="de-DE" sz="900" dirty="0">
                          <a:latin typeface="+mn-lt"/>
                        </a:rPr>
                        <a:t>118 (54)</a:t>
                      </a:r>
                    </a:p>
                    <a:p>
                      <a:pPr algn="ctr"/>
                      <a:r>
                        <a:rPr lang="de-DE" sz="900" dirty="0">
                          <a:latin typeface="+mn-lt"/>
                        </a:rPr>
                        <a:t>46 (21)</a:t>
                      </a:r>
                    </a:p>
                    <a:p>
                      <a:pPr algn="ctr"/>
                      <a:r>
                        <a:rPr lang="de-DE" sz="900" dirty="0">
                          <a:latin typeface="+mn-lt"/>
                        </a:rPr>
                        <a:t>42 (19)</a:t>
                      </a:r>
                    </a:p>
                    <a:p>
                      <a:pPr algn="ctr"/>
                      <a:r>
                        <a:rPr lang="de-DE" sz="900" dirty="0">
                          <a:latin typeface="+mn-lt"/>
                        </a:rPr>
                        <a:t>3 (1)</a:t>
                      </a:r>
                    </a:p>
                  </a:txBody>
                  <a:tcPr/>
                </a:tc>
                <a:tc>
                  <a:txBody>
                    <a:bodyPr/>
                    <a:lstStyle/>
                    <a:p>
                      <a:pPr algn="ctr"/>
                      <a:r>
                        <a:rPr lang="de-DE" sz="900" dirty="0">
                          <a:latin typeface="+mn-lt"/>
                        </a:rPr>
                        <a:t>131 (60)</a:t>
                      </a:r>
                    </a:p>
                    <a:p>
                      <a:pPr algn="ctr"/>
                      <a:r>
                        <a:rPr lang="de-DE" sz="900" dirty="0">
                          <a:latin typeface="+mn-lt"/>
                        </a:rPr>
                        <a:t>44</a:t>
                      </a:r>
                      <a:r>
                        <a:rPr lang="de-DE" sz="900" baseline="0" dirty="0">
                          <a:latin typeface="+mn-lt"/>
                        </a:rPr>
                        <a:t> (20)</a:t>
                      </a:r>
                    </a:p>
                    <a:p>
                      <a:pPr algn="ctr"/>
                      <a:r>
                        <a:rPr lang="de-DE" sz="900" baseline="0" dirty="0">
                          <a:latin typeface="+mn-lt"/>
                        </a:rPr>
                        <a:t>39 (18)</a:t>
                      </a:r>
                    </a:p>
                    <a:p>
                      <a:pPr algn="ctr"/>
                      <a:r>
                        <a:rPr lang="de-DE" sz="900" baseline="0" dirty="0">
                          <a:latin typeface="+mn-lt"/>
                        </a:rPr>
                        <a:t>23 (10)</a:t>
                      </a:r>
                      <a:endParaRPr lang="de-DE" sz="900" dirty="0">
                        <a:latin typeface="+mn-lt"/>
                      </a:endParaRPr>
                    </a:p>
                  </a:txBody>
                  <a:tcPr/>
                </a:tc>
                <a:extLst>
                  <a:ext uri="{0D108BD9-81ED-4DB2-BD59-A6C34878D82A}">
                    <a16:rowId xmlns:a16="http://schemas.microsoft.com/office/drawing/2014/main" val="3135264486"/>
                  </a:ext>
                </a:extLst>
              </a:tr>
              <a:tr h="158059">
                <a:tc>
                  <a:txBody>
                    <a:bodyPr/>
                    <a:lstStyle/>
                    <a:p>
                      <a:r>
                        <a:rPr lang="de-DE" sz="900" b="1" dirty="0">
                          <a:latin typeface="+mn-lt"/>
                        </a:rPr>
                        <a:t>Nicht-hämatologische</a:t>
                      </a:r>
                      <a:r>
                        <a:rPr lang="de-DE" sz="900" b="1" baseline="0" dirty="0">
                          <a:latin typeface="+mn-lt"/>
                        </a:rPr>
                        <a:t> UEs </a:t>
                      </a:r>
                      <a:endParaRPr lang="de-DE" sz="900" b="1" dirty="0">
                        <a:latin typeface="+mn-lt"/>
                      </a:endParaRPr>
                    </a:p>
                  </a:txBody>
                  <a:tcPr/>
                </a:tc>
                <a:tc>
                  <a:txBody>
                    <a:bodyPr/>
                    <a:lstStyle/>
                    <a:p>
                      <a:pPr marL="0" algn="ctr" defTabSz="457200" rtl="0" eaLnBrk="1" latinLnBrk="0" hangingPunct="1"/>
                      <a:endParaRPr lang="de-DE" sz="900" kern="1200" dirty="0">
                        <a:solidFill>
                          <a:schemeClr val="dk1"/>
                        </a:solidFill>
                        <a:latin typeface="+mn-lt"/>
                        <a:ea typeface="+mn-ea"/>
                        <a:cs typeface="+mn-cs"/>
                      </a:endParaRPr>
                    </a:p>
                  </a:txBody>
                  <a:tcPr/>
                </a:tc>
                <a:tc>
                  <a:txBody>
                    <a:bodyPr/>
                    <a:lstStyle/>
                    <a:p>
                      <a:pPr marL="0" algn="ctr" defTabSz="457200" rtl="0" eaLnBrk="1" latinLnBrk="0" hangingPunct="1"/>
                      <a:endParaRPr lang="de-DE" sz="900" kern="1200" dirty="0">
                        <a:solidFill>
                          <a:schemeClr val="dk1"/>
                        </a:solidFill>
                        <a:latin typeface="+mn-lt"/>
                        <a:ea typeface="+mn-ea"/>
                        <a:cs typeface="+mn-cs"/>
                      </a:endParaRPr>
                    </a:p>
                  </a:txBody>
                  <a:tcPr/>
                </a:tc>
                <a:extLst>
                  <a:ext uri="{0D108BD9-81ED-4DB2-BD59-A6C34878D82A}">
                    <a16:rowId xmlns:a16="http://schemas.microsoft.com/office/drawing/2014/main" val="3458309219"/>
                  </a:ext>
                </a:extLst>
              </a:tr>
              <a:tr h="519336">
                <a:tc>
                  <a:txBody>
                    <a:bodyPr/>
                    <a:lstStyle/>
                    <a:p>
                      <a:pPr>
                        <a:tabLst>
                          <a:tab pos="182563" algn="l"/>
                        </a:tabLst>
                      </a:pPr>
                      <a:r>
                        <a:rPr lang="de-DE" sz="900" b="0" dirty="0" err="1">
                          <a:latin typeface="+mn-lt"/>
                        </a:rPr>
                        <a:t>Diarhoe</a:t>
                      </a:r>
                      <a:endParaRPr lang="de-DE" sz="900" b="0" dirty="0">
                        <a:latin typeface="+mn-lt"/>
                      </a:endParaRPr>
                    </a:p>
                    <a:p>
                      <a:pPr>
                        <a:tabLst>
                          <a:tab pos="182563" algn="l"/>
                        </a:tabLst>
                      </a:pPr>
                      <a:r>
                        <a:rPr lang="de-DE" sz="900" b="0" dirty="0" err="1">
                          <a:latin typeface="+mn-lt"/>
                        </a:rPr>
                        <a:t>Hypokaliämie</a:t>
                      </a:r>
                      <a:r>
                        <a:rPr lang="de-DE" sz="900" b="0" baseline="30000" dirty="0">
                          <a:latin typeface="Arial" panose="020B0604020202020204" pitchFamily="34" charset="0"/>
                          <a:cs typeface="Arial" panose="020B0604020202020204" pitchFamily="34" charset="0"/>
                        </a:rPr>
                        <a:t>¶</a:t>
                      </a:r>
                      <a:endParaRPr lang="de-DE" sz="900" b="0" baseline="30000" dirty="0">
                        <a:latin typeface="+mn-lt"/>
                      </a:endParaRPr>
                    </a:p>
                    <a:p>
                      <a:pPr marL="0" algn="l" defTabSz="457200" rtl="0" eaLnBrk="1" latinLnBrk="0" hangingPunct="1">
                        <a:tabLst>
                          <a:tab pos="182563" algn="l"/>
                        </a:tabLst>
                      </a:pPr>
                      <a:r>
                        <a:rPr lang="de-DE" sz="900" b="0" kern="1200" dirty="0">
                          <a:solidFill>
                            <a:schemeClr val="dk1"/>
                          </a:solidFill>
                          <a:latin typeface="+mn-lt"/>
                          <a:ea typeface="+mn-ea"/>
                          <a:cs typeface="+mn-cs"/>
                        </a:rPr>
                        <a:t>Periphere sensorische Neuropathie</a:t>
                      </a:r>
                    </a:p>
                    <a:p>
                      <a:pPr marL="0" algn="l" defTabSz="457200" rtl="0" eaLnBrk="1" latinLnBrk="0" hangingPunct="1">
                        <a:tabLst>
                          <a:tab pos="182563" algn="l"/>
                        </a:tabLst>
                      </a:pPr>
                      <a:r>
                        <a:rPr lang="de-DE" sz="900" b="0" kern="1200" dirty="0" err="1">
                          <a:solidFill>
                            <a:schemeClr val="dk1"/>
                          </a:solidFill>
                          <a:latin typeface="+mn-lt"/>
                          <a:ea typeface="+mn-ea"/>
                          <a:cs typeface="+mn-cs"/>
                        </a:rPr>
                        <a:t>Fatigue</a:t>
                      </a:r>
                      <a:endParaRPr lang="de-DE" sz="900" b="0" kern="1200" dirty="0">
                        <a:solidFill>
                          <a:schemeClr val="dk1"/>
                        </a:solidFill>
                        <a:latin typeface="+mn-lt"/>
                        <a:ea typeface="+mn-ea"/>
                        <a:cs typeface="+mn-cs"/>
                      </a:endParaRPr>
                    </a:p>
                    <a:p>
                      <a:pPr marL="0" algn="l" defTabSz="457200" rtl="0" eaLnBrk="1" latinLnBrk="0" hangingPunct="1">
                        <a:tabLst>
                          <a:tab pos="182563" algn="l"/>
                        </a:tabLst>
                      </a:pPr>
                      <a:r>
                        <a:rPr lang="de-DE" sz="900" b="0" kern="1200" dirty="0">
                          <a:solidFill>
                            <a:schemeClr val="dk1"/>
                          </a:solidFill>
                          <a:latin typeface="+mn-lt"/>
                          <a:ea typeface="+mn-ea"/>
                          <a:cs typeface="+mn-cs"/>
                        </a:rPr>
                        <a:t>Erhöhte Alanin-</a:t>
                      </a:r>
                      <a:r>
                        <a:rPr lang="de-DE" sz="900" b="0" kern="1200" dirty="0" err="1">
                          <a:solidFill>
                            <a:schemeClr val="dk1"/>
                          </a:solidFill>
                          <a:latin typeface="+mn-lt"/>
                          <a:ea typeface="+mn-ea"/>
                          <a:cs typeface="+mn-cs"/>
                        </a:rPr>
                        <a:t>Aminotransferase</a:t>
                      </a:r>
                      <a:endParaRPr lang="de-DE" sz="900" b="0" kern="1200" dirty="0">
                        <a:solidFill>
                          <a:schemeClr val="dk1"/>
                        </a:solidFill>
                        <a:latin typeface="+mn-lt"/>
                        <a:ea typeface="+mn-ea"/>
                        <a:cs typeface="+mn-cs"/>
                      </a:endParaRPr>
                    </a:p>
                  </a:txBody>
                  <a:tcPr/>
                </a:tc>
                <a:tc>
                  <a:txBody>
                    <a:bodyPr/>
                    <a:lstStyle/>
                    <a:p>
                      <a:pPr algn="ctr"/>
                      <a:r>
                        <a:rPr lang="de-DE" sz="900" dirty="0">
                          <a:latin typeface="+mn-lt"/>
                        </a:rPr>
                        <a:t>38 (17)</a:t>
                      </a:r>
                    </a:p>
                    <a:p>
                      <a:pPr algn="ctr"/>
                      <a:r>
                        <a:rPr lang="de-DE" sz="900" dirty="0">
                          <a:latin typeface="+mn-lt"/>
                        </a:rPr>
                        <a:t>8 (4)</a:t>
                      </a:r>
                    </a:p>
                    <a:p>
                      <a:pPr algn="ctr"/>
                      <a:r>
                        <a:rPr lang="de-DE" sz="900" dirty="0">
                          <a:latin typeface="+mn-lt"/>
                        </a:rPr>
                        <a:t>15 (7)</a:t>
                      </a:r>
                    </a:p>
                    <a:p>
                      <a:pPr algn="ctr"/>
                      <a:r>
                        <a:rPr lang="de-DE" sz="900" dirty="0">
                          <a:latin typeface="+mn-lt"/>
                        </a:rPr>
                        <a:t>12 (6)</a:t>
                      </a:r>
                    </a:p>
                    <a:p>
                      <a:pPr algn="ctr"/>
                      <a:r>
                        <a:rPr lang="de-DE" sz="900" dirty="0">
                          <a:latin typeface="+mn-lt"/>
                        </a:rPr>
                        <a:t>8 (4)</a:t>
                      </a:r>
                    </a:p>
                  </a:txBody>
                  <a:tcPr/>
                </a:tc>
                <a:tc>
                  <a:txBody>
                    <a:bodyPr/>
                    <a:lstStyle/>
                    <a:p>
                      <a:pPr algn="ctr"/>
                      <a:r>
                        <a:rPr lang="de-DE" sz="900" dirty="0">
                          <a:latin typeface="+mn-lt"/>
                        </a:rPr>
                        <a:t>26 (12)</a:t>
                      </a:r>
                    </a:p>
                    <a:p>
                      <a:pPr algn="ctr"/>
                      <a:r>
                        <a:rPr lang="de-DE" sz="900" dirty="0">
                          <a:latin typeface="+mn-lt"/>
                        </a:rPr>
                        <a:t>19 (9)</a:t>
                      </a:r>
                    </a:p>
                    <a:p>
                      <a:pPr algn="ctr"/>
                      <a:r>
                        <a:rPr lang="de-DE" sz="900" dirty="0">
                          <a:latin typeface="+mn-lt"/>
                        </a:rPr>
                        <a:t>12 (5)</a:t>
                      </a:r>
                    </a:p>
                    <a:p>
                      <a:pPr algn="ctr"/>
                      <a:r>
                        <a:rPr lang="de-DE" sz="900" dirty="0">
                          <a:latin typeface="+mn-lt"/>
                        </a:rPr>
                        <a:t>9 (4)</a:t>
                      </a:r>
                    </a:p>
                    <a:p>
                      <a:pPr algn="ctr"/>
                      <a:r>
                        <a:rPr lang="de-DE" sz="900" dirty="0">
                          <a:latin typeface="+mn-lt"/>
                        </a:rPr>
                        <a:t>11 (5)</a:t>
                      </a:r>
                    </a:p>
                  </a:txBody>
                  <a:tcPr/>
                </a:tc>
                <a:extLst>
                  <a:ext uri="{0D108BD9-81ED-4DB2-BD59-A6C34878D82A}">
                    <a16:rowId xmlns:a16="http://schemas.microsoft.com/office/drawing/2014/main" val="3999295914"/>
                  </a:ext>
                </a:extLst>
              </a:tr>
            </a:tbl>
          </a:graphicData>
        </a:graphic>
      </p:graphicFrame>
      <p:graphicFrame>
        <p:nvGraphicFramePr>
          <p:cNvPr id="29" name="Tabelle 28">
            <a:extLst>
              <a:ext uri="{FF2B5EF4-FFF2-40B4-BE49-F238E27FC236}">
                <a16:creationId xmlns:a16="http://schemas.microsoft.com/office/drawing/2014/main" id="{E23D70AF-9536-4780-8F50-CDB8ED74A98F}"/>
              </a:ext>
            </a:extLst>
          </p:cNvPr>
          <p:cNvGraphicFramePr>
            <a:graphicFrameLocks noGrp="1"/>
          </p:cNvGraphicFramePr>
          <p:nvPr/>
        </p:nvGraphicFramePr>
        <p:xfrm>
          <a:off x="4476378" y="1385742"/>
          <a:ext cx="4251225" cy="1234440"/>
        </p:xfrm>
        <a:graphic>
          <a:graphicData uri="http://schemas.openxmlformats.org/drawingml/2006/table">
            <a:tbl>
              <a:tblPr firstRow="1" bandRow="1">
                <a:tableStyleId>{5C22544A-7EE6-4342-B048-85BDC9FD1C3A}</a:tableStyleId>
              </a:tblPr>
              <a:tblGrid>
                <a:gridCol w="2097740">
                  <a:extLst>
                    <a:ext uri="{9D8B030D-6E8A-4147-A177-3AD203B41FA5}">
                      <a16:colId xmlns:a16="http://schemas.microsoft.com/office/drawing/2014/main" val="803611838"/>
                    </a:ext>
                  </a:extLst>
                </a:gridCol>
                <a:gridCol w="782917">
                  <a:extLst>
                    <a:ext uri="{9D8B030D-6E8A-4147-A177-3AD203B41FA5}">
                      <a16:colId xmlns:a16="http://schemas.microsoft.com/office/drawing/2014/main" val="3926207950"/>
                    </a:ext>
                  </a:extLst>
                </a:gridCol>
                <a:gridCol w="824753">
                  <a:extLst>
                    <a:ext uri="{9D8B030D-6E8A-4147-A177-3AD203B41FA5}">
                      <a16:colId xmlns:a16="http://schemas.microsoft.com/office/drawing/2014/main" val="2123663556"/>
                    </a:ext>
                  </a:extLst>
                </a:gridCol>
                <a:gridCol w="545815">
                  <a:extLst>
                    <a:ext uri="{9D8B030D-6E8A-4147-A177-3AD203B41FA5}">
                      <a16:colId xmlns:a16="http://schemas.microsoft.com/office/drawing/2014/main" val="20003"/>
                    </a:ext>
                  </a:extLst>
                </a:gridCol>
              </a:tblGrid>
              <a:tr h="393880">
                <a:tc>
                  <a:txBody>
                    <a:bodyPr/>
                    <a:lstStyle/>
                    <a:p>
                      <a:r>
                        <a:rPr lang="de-DE" sz="900" dirty="0">
                          <a:latin typeface="+mn-lt"/>
                        </a:rPr>
                        <a:t>Kardiotoxikologie</a:t>
                      </a:r>
                      <a:r>
                        <a:rPr lang="de-DE" sz="900" baseline="30000" dirty="0">
                          <a:latin typeface="Arial" panose="020B0604020202020204" pitchFamily="34" charset="0"/>
                          <a:cs typeface="Arial" panose="020B0604020202020204" pitchFamily="34" charset="0"/>
                        </a:rPr>
                        <a:t>¥</a:t>
                      </a:r>
                      <a:endParaRPr lang="de-DE" sz="900" baseline="30000" dirty="0">
                        <a:latin typeface="+mn-lt"/>
                      </a:endParaRPr>
                    </a:p>
                  </a:txBody>
                  <a:tcPr anchor="ctr"/>
                </a:tc>
                <a:tc>
                  <a:txBody>
                    <a:bodyPr/>
                    <a:lstStyle/>
                    <a:p>
                      <a:pPr algn="ctr"/>
                      <a:r>
                        <a:rPr lang="de-DE" sz="900" dirty="0" err="1">
                          <a:latin typeface="+mn-lt"/>
                        </a:rPr>
                        <a:t>PTC+Ptz</a:t>
                      </a:r>
                      <a:r>
                        <a:rPr lang="de-DE" sz="900" baseline="0" dirty="0">
                          <a:latin typeface="+mn-lt"/>
                        </a:rPr>
                        <a:t> (N=218)</a:t>
                      </a:r>
                    </a:p>
                    <a:p>
                      <a:pPr algn="ctr"/>
                      <a:r>
                        <a:rPr lang="de-DE" sz="900" baseline="0" dirty="0">
                          <a:latin typeface="+mn-lt"/>
                        </a:rPr>
                        <a:t>n (%)</a:t>
                      </a:r>
                      <a:endParaRPr lang="de-DE" sz="900" dirty="0">
                        <a:latin typeface="+mn-lt"/>
                      </a:endParaRPr>
                    </a:p>
                  </a:txBody>
                  <a:tcPr anchor="ctr"/>
                </a:tc>
                <a:tc>
                  <a:txBody>
                    <a:bodyPr/>
                    <a:lstStyle/>
                    <a:p>
                      <a:pPr algn="ctr"/>
                      <a:r>
                        <a:rPr lang="de-DE" sz="900" dirty="0" err="1">
                          <a:latin typeface="+mn-lt"/>
                        </a:rPr>
                        <a:t>FEC-T</a:t>
                      </a:r>
                      <a:r>
                        <a:rPr lang="de-DE" sz="900" baseline="0" dirty="0" err="1">
                          <a:latin typeface="+mn-lt"/>
                        </a:rPr>
                        <a:t>+Ptz</a:t>
                      </a:r>
                      <a:r>
                        <a:rPr lang="de-DE" sz="900" baseline="0" dirty="0">
                          <a:latin typeface="+mn-lt"/>
                        </a:rPr>
                        <a:t> (N=220</a:t>
                      </a:r>
                      <a:r>
                        <a:rPr lang="de-DE" sz="900" baseline="30000" dirty="0">
                          <a:latin typeface="+mn-lt"/>
                          <a:cs typeface="Arial" panose="020B0604020202020204" pitchFamily="34" charset="0"/>
                        </a:rPr>
                        <a:t>†</a:t>
                      </a:r>
                      <a:r>
                        <a:rPr lang="de-DE" sz="900" baseline="0" dirty="0">
                          <a:latin typeface="+mn-lt"/>
                        </a:rPr>
                        <a:t>)</a:t>
                      </a:r>
                    </a:p>
                    <a:p>
                      <a:pPr algn="ctr"/>
                      <a:r>
                        <a:rPr lang="de-DE" sz="900" baseline="0" dirty="0">
                          <a:latin typeface="+mn-lt"/>
                        </a:rPr>
                        <a:t>n (%)</a:t>
                      </a:r>
                      <a:endParaRPr lang="de-DE" sz="900" dirty="0">
                        <a:latin typeface="+mn-lt"/>
                      </a:endParaRPr>
                    </a:p>
                  </a:txBody>
                  <a:tcPr anchor="ctr"/>
                </a:tc>
                <a:tc>
                  <a:txBody>
                    <a:bodyPr/>
                    <a:lstStyle/>
                    <a:p>
                      <a:pPr algn="ctr"/>
                      <a:r>
                        <a:rPr lang="de-DE" sz="900" dirty="0">
                          <a:latin typeface="+mn-lt"/>
                        </a:rPr>
                        <a:t>P-Wert</a:t>
                      </a:r>
                    </a:p>
                  </a:txBody>
                  <a:tcPr anchor="ctr"/>
                </a:tc>
                <a:extLst>
                  <a:ext uri="{0D108BD9-81ED-4DB2-BD59-A6C34878D82A}">
                    <a16:rowId xmlns:a16="http://schemas.microsoft.com/office/drawing/2014/main" val="160853978"/>
                  </a:ext>
                </a:extLst>
              </a:tr>
              <a:tr h="183811">
                <a:tc>
                  <a:txBody>
                    <a:bodyPr/>
                    <a:lstStyle/>
                    <a:p>
                      <a:r>
                        <a:rPr lang="de-DE" sz="900" b="1" dirty="0">
                          <a:latin typeface="+mn-lt"/>
                        </a:rPr>
                        <a:t>LVEF-Abnahme</a:t>
                      </a:r>
                      <a:r>
                        <a:rPr lang="de-DE" sz="900" b="1" baseline="0" dirty="0">
                          <a:latin typeface="+mn-lt"/>
                        </a:rPr>
                        <a:t> </a:t>
                      </a:r>
                      <a:r>
                        <a:rPr lang="de-DE" sz="900" b="1" baseline="0" dirty="0">
                          <a:latin typeface="+mn-lt"/>
                          <a:cs typeface="Arial" panose="020B0604020202020204" pitchFamily="34" charset="0"/>
                        </a:rPr>
                        <a:t>≥10% </a:t>
                      </a:r>
                      <a:r>
                        <a:rPr lang="de-DE" sz="900" b="1" u="sng" baseline="0" dirty="0">
                          <a:latin typeface="+mn-lt"/>
                          <a:cs typeface="Arial" panose="020B0604020202020204" pitchFamily="34" charset="0"/>
                        </a:rPr>
                        <a:t>oder</a:t>
                      </a:r>
                      <a:r>
                        <a:rPr lang="de-DE" sz="900" b="1" baseline="0" dirty="0">
                          <a:latin typeface="+mn-lt"/>
                          <a:cs typeface="Arial" panose="020B0604020202020204" pitchFamily="34" charset="0"/>
                        </a:rPr>
                        <a:t> </a:t>
                      </a:r>
                    </a:p>
                    <a:p>
                      <a:r>
                        <a:rPr lang="de-DE" sz="900" b="1" baseline="0" dirty="0">
                          <a:latin typeface="+mn-lt"/>
                          <a:cs typeface="Arial" panose="020B0604020202020204" pitchFamily="34" charset="0"/>
                        </a:rPr>
                        <a:t>LVEF &lt;50%</a:t>
                      </a:r>
                      <a:endParaRPr lang="de-DE" sz="900" b="1" dirty="0">
                        <a:latin typeface="+mn-lt"/>
                      </a:endParaRPr>
                    </a:p>
                  </a:txBody>
                  <a:tcPr/>
                </a:tc>
                <a:tc>
                  <a:txBody>
                    <a:bodyPr/>
                    <a:lstStyle/>
                    <a:p>
                      <a:pPr algn="ctr"/>
                      <a:r>
                        <a:rPr lang="de-DE" sz="900" dirty="0">
                          <a:latin typeface="+mn-lt"/>
                        </a:rPr>
                        <a:t>49</a:t>
                      </a:r>
                      <a:r>
                        <a:rPr lang="de-DE" sz="900" baseline="30000" dirty="0">
                          <a:latin typeface="+mn-lt"/>
                          <a:cs typeface="Arial" panose="020B0604020202020204" pitchFamily="34" charset="0"/>
                        </a:rPr>
                        <a:t>‡</a:t>
                      </a:r>
                      <a:r>
                        <a:rPr lang="de-DE" sz="900" baseline="0" dirty="0">
                          <a:latin typeface="+mn-lt"/>
                        </a:rPr>
                        <a:t> (22)</a:t>
                      </a:r>
                      <a:endParaRPr lang="de-DE" sz="900" dirty="0">
                        <a:latin typeface="+mn-lt"/>
                      </a:endParaRPr>
                    </a:p>
                  </a:txBody>
                  <a:tcPr/>
                </a:tc>
                <a:tc>
                  <a:txBody>
                    <a:bodyPr/>
                    <a:lstStyle/>
                    <a:p>
                      <a:pPr algn="ctr"/>
                      <a:r>
                        <a:rPr lang="de-DE" sz="900" dirty="0">
                          <a:latin typeface="+mn-lt"/>
                        </a:rPr>
                        <a:t>80</a:t>
                      </a:r>
                      <a:r>
                        <a:rPr lang="de-DE" sz="900" baseline="0" dirty="0">
                          <a:latin typeface="+mn-lt"/>
                        </a:rPr>
                        <a:t> (36)</a:t>
                      </a:r>
                      <a:endParaRPr lang="de-DE" sz="900" dirty="0">
                        <a:latin typeface="+mn-lt"/>
                      </a:endParaRPr>
                    </a:p>
                  </a:txBody>
                  <a:tcPr/>
                </a:tc>
                <a:tc>
                  <a:txBody>
                    <a:bodyPr/>
                    <a:lstStyle/>
                    <a:p>
                      <a:pPr algn="ctr"/>
                      <a:r>
                        <a:rPr lang="de-DE" sz="900" dirty="0">
                          <a:latin typeface="+mn-lt"/>
                        </a:rPr>
                        <a:t>0,0016</a:t>
                      </a:r>
                    </a:p>
                  </a:txBody>
                  <a:tcPr/>
                </a:tc>
                <a:extLst>
                  <a:ext uri="{0D108BD9-81ED-4DB2-BD59-A6C34878D82A}">
                    <a16:rowId xmlns:a16="http://schemas.microsoft.com/office/drawing/2014/main" val="2756326094"/>
                  </a:ext>
                </a:extLst>
              </a:tr>
              <a:tr h="30762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900" b="1" dirty="0">
                          <a:latin typeface="+mn-lt"/>
                        </a:rPr>
                        <a:t>LVEF-Abnahme</a:t>
                      </a:r>
                      <a:r>
                        <a:rPr lang="de-DE" sz="900" b="1" baseline="0" dirty="0">
                          <a:latin typeface="+mn-lt"/>
                        </a:rPr>
                        <a:t> </a:t>
                      </a:r>
                      <a:r>
                        <a:rPr lang="de-DE" sz="900" b="1" baseline="0" dirty="0">
                          <a:latin typeface="+mn-lt"/>
                          <a:cs typeface="Arial" panose="020B0604020202020204" pitchFamily="34" charset="0"/>
                        </a:rPr>
                        <a:t>≥10% </a:t>
                      </a:r>
                      <a:r>
                        <a:rPr lang="de-DE" sz="900" b="1" u="sng" baseline="0" dirty="0">
                          <a:latin typeface="+mn-lt"/>
                          <a:cs typeface="Arial" panose="020B0604020202020204" pitchFamily="34" charset="0"/>
                        </a:rPr>
                        <a:t>und </a:t>
                      </a:r>
                    </a:p>
                    <a:p>
                      <a:pPr marL="0" marR="0" lvl="0" indent="0" algn="l" defTabSz="457200" rtl="0" eaLnBrk="1" fontAlgn="auto" latinLnBrk="0" hangingPunct="1">
                        <a:lnSpc>
                          <a:spcPct val="100000"/>
                        </a:lnSpc>
                        <a:spcBef>
                          <a:spcPts val="0"/>
                        </a:spcBef>
                        <a:spcAft>
                          <a:spcPts val="0"/>
                        </a:spcAft>
                        <a:buClrTx/>
                        <a:buSzTx/>
                        <a:buFontTx/>
                        <a:buNone/>
                        <a:tabLst/>
                        <a:defRPr/>
                      </a:pPr>
                      <a:r>
                        <a:rPr lang="de-DE" sz="900" b="1" baseline="0" dirty="0">
                          <a:latin typeface="+mn-lt"/>
                          <a:cs typeface="Arial" panose="020B0604020202020204" pitchFamily="34" charset="0"/>
                        </a:rPr>
                        <a:t>LVEF &lt;50%</a:t>
                      </a:r>
                      <a:endParaRPr lang="de-DE" sz="900" b="1" dirty="0">
                        <a:latin typeface="+mn-lt"/>
                      </a:endParaRPr>
                    </a:p>
                  </a:txBody>
                  <a:tcPr/>
                </a:tc>
                <a:tc>
                  <a:txBody>
                    <a:bodyPr/>
                    <a:lstStyle/>
                    <a:p>
                      <a:pPr algn="ctr"/>
                      <a:r>
                        <a:rPr lang="de-DE" sz="900" dirty="0">
                          <a:latin typeface="+mn-lt"/>
                        </a:rPr>
                        <a:t>7 (3)</a:t>
                      </a:r>
                    </a:p>
                  </a:txBody>
                  <a:tcPr/>
                </a:tc>
                <a:tc>
                  <a:txBody>
                    <a:bodyPr/>
                    <a:lstStyle/>
                    <a:p>
                      <a:pPr algn="ctr"/>
                      <a:r>
                        <a:rPr lang="de-DE" sz="900" dirty="0">
                          <a:latin typeface="+mn-lt"/>
                        </a:rPr>
                        <a:t>17 (8)</a:t>
                      </a:r>
                    </a:p>
                  </a:txBody>
                  <a:tcPr/>
                </a:tc>
                <a:tc>
                  <a:txBody>
                    <a:bodyPr/>
                    <a:lstStyle/>
                    <a:p>
                      <a:pPr algn="ctr"/>
                      <a:r>
                        <a:rPr lang="de-DE" sz="900" dirty="0">
                          <a:latin typeface="+mn-lt"/>
                        </a:rPr>
                        <a:t>0,044</a:t>
                      </a:r>
                    </a:p>
                  </a:txBody>
                  <a:tcPr/>
                </a:tc>
                <a:extLst>
                  <a:ext uri="{0D108BD9-81ED-4DB2-BD59-A6C34878D82A}">
                    <a16:rowId xmlns:a16="http://schemas.microsoft.com/office/drawing/2014/main" val="3135264486"/>
                  </a:ext>
                </a:extLst>
              </a:tr>
            </a:tbl>
          </a:graphicData>
        </a:graphic>
      </p:graphicFrame>
      <p:sp>
        <p:nvSpPr>
          <p:cNvPr id="31" name="Inhaltsplatzhalter 2">
            <a:extLst>
              <a:ext uri="{FF2B5EF4-FFF2-40B4-BE49-F238E27FC236}">
                <a16:creationId xmlns:a16="http://schemas.microsoft.com/office/drawing/2014/main" id="{265F14B2-FB74-453D-AC46-807F687D221F}"/>
              </a:ext>
            </a:extLst>
          </p:cNvPr>
          <p:cNvSpPr>
            <a:spLocks noGrp="1"/>
          </p:cNvSpPr>
          <p:nvPr>
            <p:ph idx="1"/>
          </p:nvPr>
        </p:nvSpPr>
        <p:spPr>
          <a:xfrm>
            <a:off x="4512953" y="3187506"/>
            <a:ext cx="4235822" cy="599600"/>
          </a:xfrm>
        </p:spPr>
        <p:txBody>
          <a:bodyPr/>
          <a:lstStyle/>
          <a:p>
            <a:r>
              <a:rPr lang="de-DE" sz="1350" dirty="0"/>
              <a:t>Die reduzierte LVEF erholte sich innerhalb des Follow-</a:t>
            </a:r>
            <a:r>
              <a:rPr lang="de-DE" sz="1350" dirty="0" err="1"/>
              <a:t>ups</a:t>
            </a:r>
            <a:r>
              <a:rPr lang="de-DE" sz="1350" dirty="0"/>
              <a:t> bei etwa einem Drittel der Patienten nicht in den Normbereich. </a:t>
            </a:r>
          </a:p>
        </p:txBody>
      </p:sp>
      <p:sp>
        <p:nvSpPr>
          <p:cNvPr id="3" name="Textfeld 2">
            <a:extLst>
              <a:ext uri="{FF2B5EF4-FFF2-40B4-BE49-F238E27FC236}">
                <a16:creationId xmlns:a16="http://schemas.microsoft.com/office/drawing/2014/main" id="{40CBE6F1-B5A6-47B3-8AAB-9E82871D01DD}"/>
              </a:ext>
            </a:extLst>
          </p:cNvPr>
          <p:cNvSpPr txBox="1"/>
          <p:nvPr/>
        </p:nvSpPr>
        <p:spPr>
          <a:xfrm>
            <a:off x="4449444" y="2668005"/>
            <a:ext cx="4305091" cy="738664"/>
          </a:xfrm>
          <a:prstGeom prst="rect">
            <a:avLst/>
          </a:prstGeom>
          <a:noFill/>
        </p:spPr>
        <p:txBody>
          <a:bodyPr wrap="square" rtlCol="0">
            <a:spAutoFit/>
          </a:bodyPr>
          <a:lstStyle/>
          <a:p>
            <a:pPr lvl="0"/>
            <a:r>
              <a:rPr lang="de-DE" sz="800" baseline="30000" dirty="0">
                <a:solidFill>
                  <a:prstClr val="black"/>
                </a:solidFill>
                <a:latin typeface="Arial" panose="020B0604020202020204" pitchFamily="34" charset="0"/>
                <a:cs typeface="Arial" panose="020B0604020202020204" pitchFamily="34" charset="0"/>
              </a:rPr>
              <a:t>¥</a:t>
            </a:r>
            <a:r>
              <a:rPr lang="de-DE" sz="800" dirty="0">
                <a:solidFill>
                  <a:prstClr val="black"/>
                </a:solidFill>
                <a:latin typeface="Arial" panose="020B0604020202020204" pitchFamily="34" charset="0"/>
                <a:cs typeface="Arial" panose="020B0604020202020204" pitchFamily="34" charset="0"/>
              </a:rPr>
              <a:t>LVEF wurde alle 3 Monate für ein Jahr bestimmt;</a:t>
            </a:r>
            <a:r>
              <a:rPr lang="de-DE" sz="800" dirty="0">
                <a:solidFill>
                  <a:prstClr val="black"/>
                </a:solidFill>
              </a:rPr>
              <a:t> </a:t>
            </a:r>
            <a:r>
              <a:rPr lang="de-DE" sz="800" dirty="0">
                <a:solidFill>
                  <a:prstClr val="black"/>
                </a:solidFill>
                <a:latin typeface="Arial" panose="020B0604020202020204" pitchFamily="34" charset="0"/>
                <a:cs typeface="Arial" panose="020B0604020202020204" pitchFamily="34" charset="0"/>
              </a:rPr>
              <a:t>†Ein Patient wurde dem </a:t>
            </a:r>
            <a:r>
              <a:rPr lang="de-DE" sz="800" dirty="0" err="1">
                <a:solidFill>
                  <a:prstClr val="black"/>
                </a:solidFill>
                <a:latin typeface="Arial" panose="020B0604020202020204" pitchFamily="34" charset="0"/>
                <a:cs typeface="Arial" panose="020B0604020202020204" pitchFamily="34" charset="0"/>
              </a:rPr>
              <a:t>PTC+Ptz-Arm</a:t>
            </a:r>
            <a:r>
              <a:rPr lang="de-DE" sz="800" dirty="0">
                <a:solidFill>
                  <a:prstClr val="black"/>
                </a:solidFill>
                <a:latin typeface="Arial" panose="020B0604020202020204" pitchFamily="34" charset="0"/>
                <a:cs typeface="Arial" panose="020B0604020202020204" pitchFamily="34" charset="0"/>
              </a:rPr>
              <a:t> zugeteilt, erhielt aber neoadjuvant </a:t>
            </a:r>
            <a:r>
              <a:rPr lang="de-DE" sz="800" dirty="0" err="1">
                <a:solidFill>
                  <a:prstClr val="black"/>
                </a:solidFill>
                <a:latin typeface="Arial" panose="020B0604020202020204" pitchFamily="34" charset="0"/>
                <a:cs typeface="Arial" panose="020B0604020202020204" pitchFamily="34" charset="0"/>
              </a:rPr>
              <a:t>FEC-T+Ptz</a:t>
            </a:r>
            <a:r>
              <a:rPr lang="de-DE" sz="800" dirty="0">
                <a:solidFill>
                  <a:prstClr val="black"/>
                </a:solidFill>
                <a:latin typeface="Arial" panose="020B0604020202020204" pitchFamily="34" charset="0"/>
                <a:cs typeface="Arial" panose="020B0604020202020204" pitchFamily="34" charset="0"/>
              </a:rPr>
              <a:t>; ‡Bei einem Patienten entwickelte sich die Abnahme einer Grad 2-LVEF während der adjuvanten Behandlung mit </a:t>
            </a:r>
            <a:r>
              <a:rPr lang="de-DE" sz="800" dirty="0" err="1">
                <a:solidFill>
                  <a:prstClr val="black"/>
                </a:solidFill>
                <a:latin typeface="Arial" panose="020B0604020202020204" pitchFamily="34" charset="0"/>
                <a:cs typeface="Arial" panose="020B0604020202020204" pitchFamily="34" charset="0"/>
              </a:rPr>
              <a:t>Anthrazyklinen</a:t>
            </a:r>
            <a:r>
              <a:rPr lang="de-DE" sz="800" dirty="0">
                <a:solidFill>
                  <a:prstClr val="black"/>
                </a:solidFill>
                <a:latin typeface="Arial" panose="020B0604020202020204" pitchFamily="34" charset="0"/>
                <a:cs typeface="Arial" panose="020B0604020202020204" pitchFamily="34" charset="0"/>
              </a:rPr>
              <a:t>; </a:t>
            </a:r>
          </a:p>
          <a:p>
            <a:endParaRPr lang="de-DE" dirty="0"/>
          </a:p>
        </p:txBody>
      </p:sp>
    </p:spTree>
    <p:extLst>
      <p:ext uri="{BB962C8B-B14F-4D97-AF65-F5344CB8AC3E}">
        <p14:creationId xmlns:p14="http://schemas.microsoft.com/office/powerpoint/2010/main" val="3909549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TRAIN-2</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van der </a:t>
            </a:r>
            <a:r>
              <a:rPr lang="de-DE" dirty="0" err="1"/>
              <a:t>Voort</a:t>
            </a:r>
            <a:r>
              <a:rPr lang="de-DE" dirty="0"/>
              <a:t>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501)</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Ergebnisse – Sicherheit: neue Malignitäten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26</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533741"/>
            <a:ext cx="8280397" cy="246221"/>
          </a:xfrm>
          <a:prstGeom prst="rect">
            <a:avLst/>
          </a:prstGeom>
        </p:spPr>
        <p:txBody>
          <a:bodyPr wrap="square" lIns="0" tIns="0" rIns="0" bIns="0" anchor="b">
            <a:spAutoFit/>
          </a:bodyPr>
          <a:lstStyle/>
          <a:p>
            <a:r>
              <a:rPr lang="de-DE" sz="800" dirty="0"/>
              <a:t>*Zwei Patienten im </a:t>
            </a:r>
            <a:r>
              <a:rPr lang="de-DE" sz="800" dirty="0" err="1"/>
              <a:t>PTC+Ptz-Arm</a:t>
            </a:r>
            <a:r>
              <a:rPr lang="de-DE" sz="800" dirty="0"/>
              <a:t> erhielten </a:t>
            </a:r>
            <a:r>
              <a:rPr lang="de-DE" sz="800" dirty="0" err="1"/>
              <a:t>adjuvant</a:t>
            </a:r>
            <a:r>
              <a:rPr lang="de-DE" sz="800" dirty="0"/>
              <a:t> Anthrazykline; #Ein Patient wurde dem </a:t>
            </a:r>
            <a:r>
              <a:rPr lang="de-DE" sz="800" dirty="0" err="1"/>
              <a:t>PTC+Ptz-Arm</a:t>
            </a:r>
            <a:r>
              <a:rPr lang="de-DE" sz="800" dirty="0"/>
              <a:t> zugeteilt, erhielt aber </a:t>
            </a:r>
            <a:r>
              <a:rPr lang="de-DE" sz="800" dirty="0" err="1"/>
              <a:t>FEC-T+Ptz</a:t>
            </a:r>
            <a:r>
              <a:rPr lang="de-DE" sz="800" dirty="0"/>
              <a:t>; </a:t>
            </a:r>
            <a:r>
              <a:rPr lang="de-DE" sz="800" dirty="0">
                <a:latin typeface="Arial" panose="020B0604020202020204" pitchFamily="34" charset="0"/>
                <a:cs typeface="Arial" panose="020B0604020202020204" pitchFamily="34" charset="0"/>
              </a:rPr>
              <a:t>†Die akute Leukämie war bei beiden Patienten mit der Chemotherapie assoziiert; </a:t>
            </a:r>
            <a:r>
              <a:rPr lang="de-DE" sz="800" dirty="0"/>
              <a:t>P: </a:t>
            </a:r>
            <a:r>
              <a:rPr lang="de-DE" sz="800" dirty="0" err="1"/>
              <a:t>Paclitaxel</a:t>
            </a:r>
            <a:r>
              <a:rPr lang="de-DE" sz="800" dirty="0"/>
              <a:t>; T: </a:t>
            </a:r>
            <a:r>
              <a:rPr lang="de-DE" sz="800" dirty="0" err="1"/>
              <a:t>Trastuzumab</a:t>
            </a:r>
            <a:r>
              <a:rPr lang="de-DE" sz="800" dirty="0"/>
              <a:t>; C: </a:t>
            </a:r>
            <a:r>
              <a:rPr lang="de-DE" sz="800" dirty="0" err="1"/>
              <a:t>Carboplatin</a:t>
            </a:r>
            <a:r>
              <a:rPr lang="de-DE" sz="800" dirty="0"/>
              <a:t>; </a:t>
            </a:r>
            <a:r>
              <a:rPr lang="de-DE" sz="800" dirty="0" err="1"/>
              <a:t>Ptz</a:t>
            </a:r>
            <a:r>
              <a:rPr lang="de-DE" sz="800" dirty="0"/>
              <a:t>: </a:t>
            </a:r>
            <a:r>
              <a:rPr lang="de-DE" sz="800" dirty="0" err="1"/>
              <a:t>Pertuzumab</a:t>
            </a:r>
            <a:r>
              <a:rPr lang="de-DE" sz="800" dirty="0"/>
              <a:t>; F: 5-Fluorouracil; E: </a:t>
            </a:r>
            <a:r>
              <a:rPr lang="de-DE" sz="800" dirty="0" err="1"/>
              <a:t>Epirubicin</a:t>
            </a:r>
            <a:r>
              <a:rPr lang="de-DE" sz="800" dirty="0"/>
              <a:t>; C: </a:t>
            </a:r>
            <a:r>
              <a:rPr lang="de-DE" sz="800" dirty="0" err="1"/>
              <a:t>Cyclophosphamid</a:t>
            </a:r>
            <a:r>
              <a:rPr lang="de-DE" sz="800" dirty="0"/>
              <a:t> </a:t>
            </a:r>
          </a:p>
        </p:txBody>
      </p:sp>
      <p:graphicFrame>
        <p:nvGraphicFramePr>
          <p:cNvPr id="12" name="Tabelle 11">
            <a:extLst>
              <a:ext uri="{FF2B5EF4-FFF2-40B4-BE49-F238E27FC236}">
                <a16:creationId xmlns:a16="http://schemas.microsoft.com/office/drawing/2014/main" id="{E23D70AF-9536-4780-8F50-CDB8ED74A98F}"/>
              </a:ext>
            </a:extLst>
          </p:cNvPr>
          <p:cNvGraphicFramePr>
            <a:graphicFrameLocks noGrp="1"/>
          </p:cNvGraphicFramePr>
          <p:nvPr/>
        </p:nvGraphicFramePr>
        <p:xfrm>
          <a:off x="435530" y="1540542"/>
          <a:ext cx="6913615" cy="2481860"/>
        </p:xfrm>
        <a:graphic>
          <a:graphicData uri="http://schemas.openxmlformats.org/drawingml/2006/table">
            <a:tbl>
              <a:tblPr firstRow="1" bandRow="1">
                <a:tableStyleId>{5C22544A-7EE6-4342-B048-85BDC9FD1C3A}</a:tableStyleId>
              </a:tblPr>
              <a:tblGrid>
                <a:gridCol w="2868853">
                  <a:extLst>
                    <a:ext uri="{9D8B030D-6E8A-4147-A177-3AD203B41FA5}">
                      <a16:colId xmlns:a16="http://schemas.microsoft.com/office/drawing/2014/main" val="803611838"/>
                    </a:ext>
                  </a:extLst>
                </a:gridCol>
                <a:gridCol w="2020047">
                  <a:extLst>
                    <a:ext uri="{9D8B030D-6E8A-4147-A177-3AD203B41FA5}">
                      <a16:colId xmlns:a16="http://schemas.microsoft.com/office/drawing/2014/main" val="3926207950"/>
                    </a:ext>
                  </a:extLst>
                </a:gridCol>
                <a:gridCol w="2024715">
                  <a:extLst>
                    <a:ext uri="{9D8B030D-6E8A-4147-A177-3AD203B41FA5}">
                      <a16:colId xmlns:a16="http://schemas.microsoft.com/office/drawing/2014/main" val="2123663556"/>
                    </a:ext>
                  </a:extLst>
                </a:gridCol>
              </a:tblGrid>
              <a:tr h="303244">
                <a:tc>
                  <a:txBody>
                    <a:bodyPr/>
                    <a:lstStyle/>
                    <a:p>
                      <a:endParaRPr lang="de-DE" sz="1000" dirty="0">
                        <a:latin typeface="+mn-lt"/>
                      </a:endParaRPr>
                    </a:p>
                  </a:txBody>
                  <a:tcPr anchor="ctr"/>
                </a:tc>
                <a:tc>
                  <a:txBody>
                    <a:bodyPr/>
                    <a:lstStyle/>
                    <a:p>
                      <a:pPr algn="ctr"/>
                      <a:r>
                        <a:rPr lang="de-DE" sz="1000" dirty="0" err="1">
                          <a:latin typeface="+mn-lt"/>
                        </a:rPr>
                        <a:t>PTC+Ptz</a:t>
                      </a:r>
                      <a:r>
                        <a:rPr lang="de-DE" sz="1000" baseline="0" dirty="0">
                          <a:latin typeface="+mn-lt"/>
                        </a:rPr>
                        <a:t> (N=218*)</a:t>
                      </a:r>
                    </a:p>
                    <a:p>
                      <a:pPr algn="ctr"/>
                      <a:r>
                        <a:rPr lang="de-DE" sz="1000" baseline="0" dirty="0">
                          <a:latin typeface="+mn-lt"/>
                        </a:rPr>
                        <a:t>n (%)</a:t>
                      </a:r>
                      <a:endParaRPr lang="de-DE" sz="1000" dirty="0">
                        <a:latin typeface="+mn-lt"/>
                      </a:endParaRPr>
                    </a:p>
                  </a:txBody>
                  <a:tcPr anchor="ctr"/>
                </a:tc>
                <a:tc>
                  <a:txBody>
                    <a:bodyPr/>
                    <a:lstStyle/>
                    <a:p>
                      <a:pPr algn="ctr"/>
                      <a:r>
                        <a:rPr lang="de-DE" sz="1000" dirty="0" err="1">
                          <a:latin typeface="+mn-lt"/>
                        </a:rPr>
                        <a:t>FEC-T</a:t>
                      </a:r>
                      <a:r>
                        <a:rPr lang="de-DE" sz="1000" baseline="0" dirty="0" err="1">
                          <a:latin typeface="+mn-lt"/>
                        </a:rPr>
                        <a:t>+Ptz</a:t>
                      </a:r>
                      <a:r>
                        <a:rPr lang="de-DE" sz="1000" baseline="0" dirty="0">
                          <a:latin typeface="+mn-lt"/>
                        </a:rPr>
                        <a:t> (N=220</a:t>
                      </a:r>
                      <a:r>
                        <a:rPr lang="de-DE" sz="1000" baseline="30000" dirty="0">
                          <a:latin typeface="+mn-lt"/>
                        </a:rPr>
                        <a:t>#</a:t>
                      </a:r>
                      <a:r>
                        <a:rPr lang="de-DE" sz="1000" baseline="0" dirty="0">
                          <a:latin typeface="+mn-lt"/>
                        </a:rPr>
                        <a:t>)</a:t>
                      </a:r>
                    </a:p>
                    <a:p>
                      <a:pPr algn="ctr"/>
                      <a:r>
                        <a:rPr lang="de-DE" sz="1000" baseline="0" dirty="0">
                          <a:latin typeface="+mn-lt"/>
                        </a:rPr>
                        <a:t>n (%)</a:t>
                      </a:r>
                      <a:endParaRPr lang="de-DE" sz="1000" dirty="0">
                        <a:latin typeface="+mn-lt"/>
                      </a:endParaRPr>
                    </a:p>
                  </a:txBody>
                  <a:tcPr anchor="ctr"/>
                </a:tc>
                <a:extLst>
                  <a:ext uri="{0D108BD9-81ED-4DB2-BD59-A6C34878D82A}">
                    <a16:rowId xmlns:a16="http://schemas.microsoft.com/office/drawing/2014/main" val="160853978"/>
                  </a:ext>
                </a:extLst>
              </a:tr>
              <a:tr h="189527">
                <a:tc>
                  <a:txBody>
                    <a:bodyPr/>
                    <a:lstStyle/>
                    <a:p>
                      <a:r>
                        <a:rPr lang="de-DE" sz="1000" b="0" dirty="0">
                          <a:latin typeface="+mn-lt"/>
                        </a:rPr>
                        <a:t>Akute Leukämie</a:t>
                      </a:r>
                      <a:r>
                        <a:rPr lang="de-DE" sz="1000" b="0" baseline="30000" dirty="0">
                          <a:latin typeface="+mn-lt"/>
                          <a:cs typeface="Arial" panose="020B0604020202020204" pitchFamily="34" charset="0"/>
                        </a:rPr>
                        <a:t>†</a:t>
                      </a:r>
                      <a:endParaRPr lang="de-DE" sz="1000" b="0" dirty="0">
                        <a:latin typeface="+mn-lt"/>
                      </a:endParaRPr>
                    </a:p>
                  </a:txBody>
                  <a:tcPr/>
                </a:tc>
                <a:tc>
                  <a:txBody>
                    <a:bodyPr/>
                    <a:lstStyle/>
                    <a:p>
                      <a:pPr algn="ctr"/>
                      <a:r>
                        <a:rPr lang="de-DE" sz="1000" dirty="0">
                          <a:latin typeface="+mn-lt"/>
                        </a:rPr>
                        <a:t>0</a:t>
                      </a:r>
                    </a:p>
                  </a:txBody>
                  <a:tcPr/>
                </a:tc>
                <a:tc>
                  <a:txBody>
                    <a:bodyPr/>
                    <a:lstStyle/>
                    <a:p>
                      <a:pPr algn="ctr"/>
                      <a:r>
                        <a:rPr lang="de-DE" sz="1000" dirty="0">
                          <a:latin typeface="+mn-lt"/>
                        </a:rPr>
                        <a:t>2 (1)</a:t>
                      </a:r>
                    </a:p>
                  </a:txBody>
                  <a:tcPr/>
                </a:tc>
                <a:extLst>
                  <a:ext uri="{0D108BD9-81ED-4DB2-BD59-A6C34878D82A}">
                    <a16:rowId xmlns:a16="http://schemas.microsoft.com/office/drawing/2014/main" val="2756326094"/>
                  </a:ext>
                </a:extLst>
              </a:tr>
              <a:tr h="189527">
                <a:tc>
                  <a:txBody>
                    <a:bodyPr/>
                    <a:lstStyle/>
                    <a:p>
                      <a:r>
                        <a:rPr lang="de-DE" sz="1000" b="0" dirty="0">
                          <a:latin typeface="+mn-lt"/>
                        </a:rPr>
                        <a:t>Karzinom der weiblichen Genitalien</a:t>
                      </a:r>
                    </a:p>
                  </a:txBody>
                  <a:tcPr/>
                </a:tc>
                <a:tc>
                  <a:txBody>
                    <a:bodyPr/>
                    <a:lstStyle/>
                    <a:p>
                      <a:pPr algn="ctr"/>
                      <a:r>
                        <a:rPr lang="de-DE" sz="1000" dirty="0">
                          <a:latin typeface="+mn-lt"/>
                        </a:rPr>
                        <a:t>0</a:t>
                      </a:r>
                    </a:p>
                  </a:txBody>
                  <a:tcPr/>
                </a:tc>
                <a:tc>
                  <a:txBody>
                    <a:bodyPr/>
                    <a:lstStyle/>
                    <a:p>
                      <a:pPr algn="ctr"/>
                      <a:r>
                        <a:rPr lang="de-DE" sz="1000" dirty="0">
                          <a:latin typeface="+mn-lt"/>
                        </a:rPr>
                        <a:t>2 (1)</a:t>
                      </a:r>
                    </a:p>
                  </a:txBody>
                  <a:tcPr/>
                </a:tc>
                <a:extLst>
                  <a:ext uri="{0D108BD9-81ED-4DB2-BD59-A6C34878D82A}">
                    <a16:rowId xmlns:a16="http://schemas.microsoft.com/office/drawing/2014/main" val="3135264486"/>
                  </a:ext>
                </a:extLst>
              </a:tr>
              <a:tr h="189527">
                <a:tc>
                  <a:txBody>
                    <a:bodyPr/>
                    <a:lstStyle/>
                    <a:p>
                      <a:r>
                        <a:rPr lang="de-DE" sz="1000" b="0" dirty="0">
                          <a:latin typeface="+mn-lt"/>
                        </a:rPr>
                        <a:t>Lungenkarzinom</a:t>
                      </a:r>
                    </a:p>
                  </a:txBody>
                  <a:tcPr/>
                </a:tc>
                <a:tc>
                  <a:txBody>
                    <a:bodyPr/>
                    <a:lstStyle/>
                    <a:p>
                      <a:pPr marL="0" algn="ctr" defTabSz="457200" rtl="0" eaLnBrk="1" latinLnBrk="0" hangingPunct="1"/>
                      <a:r>
                        <a:rPr lang="de-DE" sz="1000" kern="1200" dirty="0">
                          <a:solidFill>
                            <a:schemeClr val="dk1"/>
                          </a:solidFill>
                          <a:latin typeface="+mn-lt"/>
                          <a:ea typeface="+mn-ea"/>
                          <a:cs typeface="+mn-cs"/>
                        </a:rPr>
                        <a:t>1 (&lt;1)</a:t>
                      </a:r>
                    </a:p>
                  </a:txBody>
                  <a:tcPr/>
                </a:tc>
                <a:tc>
                  <a:txBody>
                    <a:bodyPr/>
                    <a:lstStyle/>
                    <a:p>
                      <a:pPr marL="0" algn="ctr" defTabSz="457200" rtl="0" eaLnBrk="1" latinLnBrk="0" hangingPunct="1"/>
                      <a:r>
                        <a:rPr lang="de-DE" sz="1000" kern="1200" dirty="0">
                          <a:solidFill>
                            <a:schemeClr val="dk1"/>
                          </a:solidFill>
                          <a:latin typeface="+mn-lt"/>
                          <a:ea typeface="+mn-ea"/>
                          <a:cs typeface="+mn-cs"/>
                        </a:rPr>
                        <a:t>0</a:t>
                      </a:r>
                    </a:p>
                  </a:txBody>
                  <a:tcPr/>
                </a:tc>
                <a:extLst>
                  <a:ext uri="{0D108BD9-81ED-4DB2-BD59-A6C34878D82A}">
                    <a16:rowId xmlns:a16="http://schemas.microsoft.com/office/drawing/2014/main" val="3458309219"/>
                  </a:ext>
                </a:extLst>
              </a:tr>
              <a:tr h="270820">
                <a:tc>
                  <a:txBody>
                    <a:bodyPr/>
                    <a:lstStyle/>
                    <a:p>
                      <a:pPr>
                        <a:tabLst>
                          <a:tab pos="182563" algn="l"/>
                        </a:tabLst>
                      </a:pPr>
                      <a:r>
                        <a:rPr lang="de-DE" sz="1000" b="0" dirty="0">
                          <a:solidFill>
                            <a:schemeClr val="tx1"/>
                          </a:solidFill>
                          <a:latin typeface="+mn-lt"/>
                        </a:rPr>
                        <a:t>Melanom</a:t>
                      </a:r>
                    </a:p>
                  </a:txBody>
                  <a:tcPr/>
                </a:tc>
                <a:tc>
                  <a:txBody>
                    <a:bodyPr/>
                    <a:lstStyle/>
                    <a:p>
                      <a:pPr algn="ctr"/>
                      <a:r>
                        <a:rPr lang="de-DE" sz="1000" dirty="0">
                          <a:latin typeface="+mn-lt"/>
                        </a:rPr>
                        <a:t>1 (&lt;1)</a:t>
                      </a:r>
                    </a:p>
                  </a:txBody>
                  <a:tcPr/>
                </a:tc>
                <a:tc>
                  <a:txBody>
                    <a:bodyPr/>
                    <a:lstStyle/>
                    <a:p>
                      <a:pPr algn="ctr"/>
                      <a:r>
                        <a:rPr lang="de-DE" sz="1000" dirty="0">
                          <a:latin typeface="+mn-lt"/>
                        </a:rPr>
                        <a:t>0</a:t>
                      </a:r>
                    </a:p>
                  </a:txBody>
                  <a:tcPr/>
                </a:tc>
                <a:extLst>
                  <a:ext uri="{0D108BD9-81ED-4DB2-BD59-A6C34878D82A}">
                    <a16:rowId xmlns:a16="http://schemas.microsoft.com/office/drawing/2014/main" val="3999295914"/>
                  </a:ext>
                </a:extLst>
              </a:tr>
              <a:tr h="270820">
                <a:tc>
                  <a:txBody>
                    <a:bodyPr/>
                    <a:lstStyle/>
                    <a:p>
                      <a:pPr>
                        <a:tabLst>
                          <a:tab pos="182563" algn="l"/>
                        </a:tabLst>
                      </a:pPr>
                      <a:r>
                        <a:rPr lang="de-DE" sz="1000" b="0" dirty="0" err="1">
                          <a:solidFill>
                            <a:schemeClr val="tx1"/>
                          </a:solidFill>
                          <a:latin typeface="+mn-lt"/>
                        </a:rPr>
                        <a:t>Papilläres</a:t>
                      </a:r>
                      <a:r>
                        <a:rPr lang="de-DE" sz="1000" b="0" dirty="0">
                          <a:solidFill>
                            <a:schemeClr val="tx1"/>
                          </a:solidFill>
                          <a:latin typeface="+mn-lt"/>
                        </a:rPr>
                        <a:t> Schilddrüsenkarzinom</a:t>
                      </a:r>
                    </a:p>
                  </a:txBody>
                  <a:tcPr/>
                </a:tc>
                <a:tc>
                  <a:txBody>
                    <a:bodyPr/>
                    <a:lstStyle/>
                    <a:p>
                      <a:pPr algn="ctr"/>
                      <a:r>
                        <a:rPr lang="de-DE" sz="1000" dirty="0">
                          <a:latin typeface="+mn-lt"/>
                        </a:rPr>
                        <a:t>0</a:t>
                      </a:r>
                    </a:p>
                  </a:txBody>
                  <a:tcPr/>
                </a:tc>
                <a:tc>
                  <a:txBody>
                    <a:bodyPr/>
                    <a:lstStyle/>
                    <a:p>
                      <a:pPr algn="ctr"/>
                      <a:r>
                        <a:rPr lang="de-DE" sz="1000" dirty="0">
                          <a:latin typeface="+mn-lt"/>
                        </a:rPr>
                        <a:t>2 (1)</a:t>
                      </a:r>
                    </a:p>
                  </a:txBody>
                  <a:tcPr/>
                </a:tc>
                <a:extLst>
                  <a:ext uri="{0D108BD9-81ED-4DB2-BD59-A6C34878D82A}">
                    <a16:rowId xmlns:a16="http://schemas.microsoft.com/office/drawing/2014/main" val="10005"/>
                  </a:ext>
                </a:extLst>
              </a:tr>
              <a:tr h="270820">
                <a:tc>
                  <a:txBody>
                    <a:bodyPr/>
                    <a:lstStyle/>
                    <a:p>
                      <a:pPr>
                        <a:tabLst>
                          <a:tab pos="182563" algn="l"/>
                        </a:tabLst>
                      </a:pPr>
                      <a:r>
                        <a:rPr lang="de-DE" sz="1000" b="0" dirty="0">
                          <a:solidFill>
                            <a:schemeClr val="tx1"/>
                          </a:solidFill>
                          <a:latin typeface="+mn-lt"/>
                        </a:rPr>
                        <a:t>Zungenkarzinom</a:t>
                      </a:r>
                    </a:p>
                  </a:txBody>
                  <a:tcPr/>
                </a:tc>
                <a:tc>
                  <a:txBody>
                    <a:bodyPr/>
                    <a:lstStyle/>
                    <a:p>
                      <a:pPr algn="ctr"/>
                      <a:r>
                        <a:rPr lang="de-DE" sz="1000" dirty="0">
                          <a:latin typeface="+mn-lt"/>
                        </a:rPr>
                        <a:t>1 (&lt;1)</a:t>
                      </a:r>
                    </a:p>
                  </a:txBody>
                  <a:tcPr/>
                </a:tc>
                <a:tc>
                  <a:txBody>
                    <a:bodyPr/>
                    <a:lstStyle/>
                    <a:p>
                      <a:pPr algn="ctr"/>
                      <a:r>
                        <a:rPr lang="de-DE" sz="1000" dirty="0">
                          <a:latin typeface="+mn-lt"/>
                        </a:rPr>
                        <a:t>0</a:t>
                      </a:r>
                    </a:p>
                  </a:txBody>
                  <a:tcPr/>
                </a:tc>
                <a:extLst>
                  <a:ext uri="{0D108BD9-81ED-4DB2-BD59-A6C34878D82A}">
                    <a16:rowId xmlns:a16="http://schemas.microsoft.com/office/drawing/2014/main" val="10006"/>
                  </a:ext>
                </a:extLst>
              </a:tr>
              <a:tr h="270820">
                <a:tc>
                  <a:txBody>
                    <a:bodyPr/>
                    <a:lstStyle/>
                    <a:p>
                      <a:pPr>
                        <a:tabLst>
                          <a:tab pos="182563" algn="l"/>
                        </a:tabLst>
                      </a:pPr>
                      <a:r>
                        <a:rPr lang="de-DE" sz="1000" b="0" dirty="0">
                          <a:solidFill>
                            <a:schemeClr val="tx1"/>
                          </a:solidFill>
                          <a:latin typeface="+mn-lt"/>
                        </a:rPr>
                        <a:t>Nicht-Melanom</a:t>
                      </a:r>
                      <a:r>
                        <a:rPr lang="de-DE" sz="1000" b="0" baseline="0" dirty="0">
                          <a:solidFill>
                            <a:schemeClr val="tx1"/>
                          </a:solidFill>
                          <a:latin typeface="+mn-lt"/>
                        </a:rPr>
                        <a:t> Hautkarzinom</a:t>
                      </a:r>
                      <a:endParaRPr lang="de-DE" sz="1000" b="0" dirty="0">
                        <a:solidFill>
                          <a:schemeClr val="tx1"/>
                        </a:solidFill>
                        <a:latin typeface="+mn-lt"/>
                      </a:endParaRPr>
                    </a:p>
                  </a:txBody>
                  <a:tcPr/>
                </a:tc>
                <a:tc>
                  <a:txBody>
                    <a:bodyPr/>
                    <a:lstStyle/>
                    <a:p>
                      <a:pPr algn="ctr"/>
                      <a:r>
                        <a:rPr lang="de-DE" sz="1000" dirty="0">
                          <a:latin typeface="+mn-lt"/>
                        </a:rPr>
                        <a:t>2 (1)</a:t>
                      </a:r>
                    </a:p>
                  </a:txBody>
                  <a:tcPr/>
                </a:tc>
                <a:tc>
                  <a:txBody>
                    <a:bodyPr/>
                    <a:lstStyle/>
                    <a:p>
                      <a:pPr algn="ctr"/>
                      <a:r>
                        <a:rPr lang="de-DE" sz="1000" dirty="0">
                          <a:latin typeface="+mn-lt"/>
                        </a:rPr>
                        <a:t>5 (2)</a:t>
                      </a:r>
                    </a:p>
                  </a:txBody>
                  <a:tcPr/>
                </a:tc>
                <a:extLst>
                  <a:ext uri="{0D108BD9-81ED-4DB2-BD59-A6C34878D82A}">
                    <a16:rowId xmlns:a16="http://schemas.microsoft.com/office/drawing/2014/main" val="10007"/>
                  </a:ext>
                </a:extLst>
              </a:tr>
              <a:tr h="270820">
                <a:tc>
                  <a:txBody>
                    <a:bodyPr/>
                    <a:lstStyle/>
                    <a:p>
                      <a:pPr>
                        <a:tabLst>
                          <a:tab pos="182563" algn="l"/>
                        </a:tabLst>
                      </a:pPr>
                      <a:r>
                        <a:rPr lang="de-DE" sz="1000" b="1" dirty="0">
                          <a:solidFill>
                            <a:schemeClr val="tx1"/>
                          </a:solidFill>
                          <a:latin typeface="+mn-lt"/>
                        </a:rPr>
                        <a:t>Gesamt </a:t>
                      </a:r>
                    </a:p>
                  </a:txBody>
                  <a:tcPr/>
                </a:tc>
                <a:tc>
                  <a:txBody>
                    <a:bodyPr/>
                    <a:lstStyle/>
                    <a:p>
                      <a:pPr algn="ctr"/>
                      <a:r>
                        <a:rPr lang="de-DE" sz="1000" dirty="0">
                          <a:latin typeface="+mn-lt"/>
                        </a:rPr>
                        <a:t>5 (2)</a:t>
                      </a:r>
                    </a:p>
                  </a:txBody>
                  <a:tcPr/>
                </a:tc>
                <a:tc>
                  <a:txBody>
                    <a:bodyPr/>
                    <a:lstStyle/>
                    <a:p>
                      <a:pPr algn="ctr"/>
                      <a:r>
                        <a:rPr lang="de-DE" sz="1000" dirty="0">
                          <a:latin typeface="+mn-lt"/>
                        </a:rPr>
                        <a:t>11 (5)</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578438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TRAIN-2</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van der </a:t>
            </a:r>
            <a:r>
              <a:rPr lang="de-DE" dirty="0" err="1"/>
              <a:t>Voort</a:t>
            </a:r>
            <a:r>
              <a:rPr lang="de-DE" dirty="0"/>
              <a:t>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501)</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Fazit</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27</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r>
              <a:rPr lang="en-US" sz="800" dirty="0"/>
              <a:t>HER2: human epidermal growth factor receptor 2</a:t>
            </a:r>
            <a:r>
              <a:rPr lang="de-DE" sz="800" dirty="0"/>
              <a:t>; EFS: Ereignisfreies Überleben </a:t>
            </a:r>
          </a:p>
        </p:txBody>
      </p:sp>
      <p:sp>
        <p:nvSpPr>
          <p:cNvPr id="13" name="Inhaltsplatzhalter 2">
            <a:extLst>
              <a:ext uri="{FF2B5EF4-FFF2-40B4-BE49-F238E27FC236}">
                <a16:creationId xmlns:a16="http://schemas.microsoft.com/office/drawing/2014/main" id="{265F14B2-FB74-453D-AC46-807F687D221F}"/>
              </a:ext>
            </a:extLst>
          </p:cNvPr>
          <p:cNvSpPr>
            <a:spLocks noGrp="1"/>
          </p:cNvSpPr>
          <p:nvPr>
            <p:ph idx="1"/>
          </p:nvPr>
        </p:nvSpPr>
        <p:spPr>
          <a:xfrm>
            <a:off x="435530" y="1384300"/>
            <a:ext cx="8270259" cy="2054479"/>
          </a:xfrm>
        </p:spPr>
        <p:txBody>
          <a:bodyPr/>
          <a:lstStyle/>
          <a:p>
            <a:pPr>
              <a:spcAft>
                <a:spcPts val="1200"/>
              </a:spcAft>
            </a:pPr>
            <a:r>
              <a:rPr lang="de-DE" sz="1350" dirty="0"/>
              <a:t>Das 3-Jahres-Follow-up der TRAIN-2-Studie zeigt kein </a:t>
            </a:r>
            <a:r>
              <a:rPr lang="de-DE" sz="1350" dirty="0" err="1"/>
              <a:t>Benefit</a:t>
            </a:r>
            <a:r>
              <a:rPr lang="de-DE" sz="1350" dirty="0"/>
              <a:t> im EFS und OS für ein Anthrazyklin-haltiges Behandlungsregime bei Stadium II und III HER2-positivem Mammakarzinom.</a:t>
            </a:r>
          </a:p>
          <a:p>
            <a:pPr>
              <a:spcAft>
                <a:spcPts val="1200"/>
              </a:spcAft>
            </a:pPr>
            <a:r>
              <a:rPr lang="de-DE" sz="1350" dirty="0"/>
              <a:t>Es gibt keinen Hinweis auf eine Notwendigkeit von Anthrazyklinen bei Patienten mit HER2-positivem Mammakarzinom mit erhöhtem Risiko.</a:t>
            </a:r>
          </a:p>
          <a:p>
            <a:pPr>
              <a:spcAft>
                <a:spcPts val="1200"/>
              </a:spcAft>
            </a:pPr>
            <a:r>
              <a:rPr lang="de-DE" sz="1350" dirty="0"/>
              <a:t>Die Hinzunahme von Anthrazyklinen erhöht das Risiko für febrile Neutropenie und Kardiotoxizität. </a:t>
            </a:r>
          </a:p>
          <a:p>
            <a:pPr>
              <a:spcAft>
                <a:spcPts val="1200"/>
              </a:spcAft>
            </a:pPr>
            <a:r>
              <a:rPr lang="de-DE" sz="1350" dirty="0"/>
              <a:t>Der nächste Schritt besteht in der Deeskalation der Chemotherapie. </a:t>
            </a:r>
          </a:p>
          <a:p>
            <a:pPr>
              <a:spcAft>
                <a:spcPts val="1200"/>
              </a:spcAft>
            </a:pPr>
            <a:endParaRPr lang="de-DE" sz="1350" dirty="0"/>
          </a:p>
        </p:txBody>
      </p:sp>
    </p:spTree>
    <p:extLst>
      <p:ext uri="{BB962C8B-B14F-4D97-AF65-F5344CB8AC3E}">
        <p14:creationId xmlns:p14="http://schemas.microsoft.com/office/powerpoint/2010/main" val="3363697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E35AE-8703-44D3-A403-97C62927023E}"/>
              </a:ext>
            </a:extLst>
          </p:cNvPr>
          <p:cNvSpPr>
            <a:spLocks noGrp="1"/>
          </p:cNvSpPr>
          <p:nvPr>
            <p:ph type="title"/>
          </p:nvPr>
        </p:nvSpPr>
        <p:spPr/>
        <p:txBody>
          <a:bodyPr/>
          <a:lstStyle/>
          <a:p>
            <a:r>
              <a:rPr lang="en-US" dirty="0"/>
              <a:t>KAITLIN</a:t>
            </a:r>
          </a:p>
        </p:txBody>
      </p:sp>
      <p:sp>
        <p:nvSpPr>
          <p:cNvPr id="5" name="Textplatzhalter 2">
            <a:extLst>
              <a:ext uri="{FF2B5EF4-FFF2-40B4-BE49-F238E27FC236}">
                <a16:creationId xmlns:a16="http://schemas.microsoft.com/office/drawing/2014/main" id="{1EC69B06-DA21-45CD-BC02-6CBC5D3DB6E0}"/>
              </a:ext>
            </a:extLst>
          </p:cNvPr>
          <p:cNvSpPr>
            <a:spLocks noGrp="1"/>
          </p:cNvSpPr>
          <p:nvPr>
            <p:ph type="subTitle" idx="10"/>
          </p:nvPr>
        </p:nvSpPr>
        <p:spPr>
          <a:xfrm>
            <a:off x="468315" y="950913"/>
            <a:ext cx="8280400" cy="2109682"/>
          </a:xfrm>
        </p:spPr>
        <p:txBody>
          <a:bodyPr/>
          <a:lstStyle/>
          <a:p>
            <a:r>
              <a:rPr lang="de-DE" dirty="0"/>
              <a:t>Primary </a:t>
            </a:r>
            <a:r>
              <a:rPr lang="de-DE" dirty="0" err="1"/>
              <a:t>analysis</a:t>
            </a:r>
            <a:r>
              <a:rPr lang="de-DE" dirty="0"/>
              <a:t> </a:t>
            </a:r>
            <a:r>
              <a:rPr lang="de-DE" dirty="0" err="1"/>
              <a:t>of</a:t>
            </a:r>
            <a:r>
              <a:rPr lang="de-DE" dirty="0"/>
              <a:t> KAITLIN: A </a:t>
            </a:r>
            <a:r>
              <a:rPr lang="de-DE" dirty="0" err="1"/>
              <a:t>phase</a:t>
            </a:r>
            <a:r>
              <a:rPr lang="de-DE" dirty="0"/>
              <a:t> III </a:t>
            </a:r>
            <a:r>
              <a:rPr lang="de-DE" dirty="0" err="1"/>
              <a:t>study</a:t>
            </a:r>
            <a:r>
              <a:rPr lang="de-DE" dirty="0"/>
              <a:t> </a:t>
            </a:r>
            <a:r>
              <a:rPr lang="de-DE" dirty="0" err="1"/>
              <a:t>of</a:t>
            </a:r>
            <a:r>
              <a:rPr lang="de-DE" dirty="0"/>
              <a:t> </a:t>
            </a:r>
            <a:r>
              <a:rPr lang="de-DE" dirty="0" err="1"/>
              <a:t>trastuzumab</a:t>
            </a:r>
            <a:r>
              <a:rPr lang="de-DE" dirty="0"/>
              <a:t> </a:t>
            </a:r>
            <a:r>
              <a:rPr lang="de-DE" dirty="0" err="1"/>
              <a:t>emtansine</a:t>
            </a:r>
            <a:r>
              <a:rPr lang="de-DE" dirty="0"/>
              <a:t> (T-DM1) + </a:t>
            </a:r>
            <a:r>
              <a:rPr lang="de-DE" dirty="0" err="1"/>
              <a:t>pertuzumab</a:t>
            </a:r>
            <a:r>
              <a:rPr lang="de-DE" dirty="0"/>
              <a:t> versus </a:t>
            </a:r>
            <a:r>
              <a:rPr lang="de-DE" dirty="0" err="1"/>
              <a:t>trastuzumab</a:t>
            </a:r>
            <a:r>
              <a:rPr lang="de-DE" dirty="0"/>
              <a:t> + </a:t>
            </a:r>
            <a:r>
              <a:rPr lang="de-DE" dirty="0" err="1"/>
              <a:t>pertuzumab</a:t>
            </a:r>
            <a:r>
              <a:rPr lang="de-DE" dirty="0"/>
              <a:t> + </a:t>
            </a:r>
            <a:r>
              <a:rPr lang="de-DE" dirty="0" err="1"/>
              <a:t>taxane</a:t>
            </a:r>
            <a:r>
              <a:rPr lang="de-DE" dirty="0"/>
              <a:t>, after </a:t>
            </a:r>
            <a:r>
              <a:rPr lang="de-DE" dirty="0" err="1"/>
              <a:t>anthracyclines</a:t>
            </a:r>
            <a:r>
              <a:rPr lang="de-DE" dirty="0"/>
              <a:t> </a:t>
            </a:r>
            <a:r>
              <a:rPr lang="de-DE" dirty="0" err="1"/>
              <a:t>as</a:t>
            </a:r>
            <a:r>
              <a:rPr lang="de-DE" dirty="0"/>
              <a:t> adjuvant </a:t>
            </a:r>
            <a:r>
              <a:rPr lang="de-DE" dirty="0" err="1"/>
              <a:t>therapy</a:t>
            </a:r>
            <a:r>
              <a:rPr lang="de-DE" dirty="0"/>
              <a:t> </a:t>
            </a:r>
            <a:r>
              <a:rPr lang="de-DE" dirty="0" err="1"/>
              <a:t>for</a:t>
            </a:r>
            <a:r>
              <a:rPr lang="de-DE" dirty="0"/>
              <a:t> high-</a:t>
            </a:r>
            <a:r>
              <a:rPr lang="de-DE" dirty="0" err="1"/>
              <a:t>risk</a:t>
            </a:r>
            <a:r>
              <a:rPr lang="de-DE" dirty="0"/>
              <a:t> HER2-positive </a:t>
            </a:r>
            <a:r>
              <a:rPr lang="de-DE" dirty="0" err="1"/>
              <a:t>early</a:t>
            </a:r>
            <a:r>
              <a:rPr lang="de-DE" dirty="0"/>
              <a:t> </a:t>
            </a:r>
            <a:r>
              <a:rPr lang="de-DE" dirty="0" err="1"/>
              <a:t>breast</a:t>
            </a:r>
            <a:r>
              <a:rPr lang="de-DE" dirty="0"/>
              <a:t> </a:t>
            </a:r>
            <a:r>
              <a:rPr lang="de-DE" dirty="0" err="1"/>
              <a:t>cancer</a:t>
            </a:r>
            <a:r>
              <a:rPr lang="de-DE" dirty="0"/>
              <a:t> (EBC).</a:t>
            </a:r>
          </a:p>
        </p:txBody>
      </p:sp>
      <p:sp>
        <p:nvSpPr>
          <p:cNvPr id="4" name="Textplatzhalter 3">
            <a:extLst>
              <a:ext uri="{FF2B5EF4-FFF2-40B4-BE49-F238E27FC236}">
                <a16:creationId xmlns:a16="http://schemas.microsoft.com/office/drawing/2014/main" id="{1A9EB042-363A-42DD-B2A2-F163E7ECAD16}"/>
              </a:ext>
            </a:extLst>
          </p:cNvPr>
          <p:cNvSpPr>
            <a:spLocks noGrp="1"/>
          </p:cNvSpPr>
          <p:nvPr>
            <p:ph type="body" sz="quarter" idx="11"/>
          </p:nvPr>
        </p:nvSpPr>
        <p:spPr>
          <a:xfrm>
            <a:off x="237600" y="4631313"/>
            <a:ext cx="6028729" cy="291077"/>
          </a:xfrm>
        </p:spPr>
        <p:txBody>
          <a:bodyPr/>
          <a:lstStyle/>
          <a:p>
            <a:r>
              <a:rPr lang="de-DE" dirty="0"/>
              <a:t>Harbeck </a:t>
            </a:r>
            <a:r>
              <a:rPr lang="en-US" kern="0" dirty="0">
                <a:solidFill>
                  <a:schemeClr val="bg1"/>
                </a:solidFill>
              </a:rPr>
              <a:t>et al. | 2020 ASCO Annual Meeting | J Clin Oncol 38: 2020 (suppl; </a:t>
            </a:r>
            <a:r>
              <a:rPr lang="en-US" kern="0" dirty="0" err="1">
                <a:solidFill>
                  <a:schemeClr val="bg1"/>
                </a:solidFill>
              </a:rPr>
              <a:t>abstr</a:t>
            </a:r>
            <a:r>
              <a:rPr lang="en-US" kern="0" dirty="0">
                <a:solidFill>
                  <a:schemeClr val="bg1"/>
                </a:solidFill>
              </a:rPr>
              <a:t> 500)</a:t>
            </a:r>
          </a:p>
        </p:txBody>
      </p:sp>
    </p:spTree>
    <p:extLst>
      <p:ext uri="{BB962C8B-B14F-4D97-AF65-F5344CB8AC3E}">
        <p14:creationId xmlns:p14="http://schemas.microsoft.com/office/powerpoint/2010/main" val="3572552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KAITLIN</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Harbeck </a:t>
            </a:r>
            <a:r>
              <a:rPr lang="en-US" kern="0" dirty="0"/>
              <a:t>et al. | 2020 ASCO Annual Meeting | J Clin Oncol 38: 2020 (suppl; </a:t>
            </a:r>
            <a:r>
              <a:rPr lang="en-US" kern="0" dirty="0" err="1"/>
              <a:t>abstr</a:t>
            </a:r>
            <a:r>
              <a:rPr lang="en-US" kern="0" dirty="0"/>
              <a:t> 500)</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Studiendesign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29</a:t>
            </a:fld>
            <a:endParaRPr lang="en-GB" dirty="0"/>
          </a:p>
        </p:txBody>
      </p:sp>
      <p:sp>
        <p:nvSpPr>
          <p:cNvPr id="10" name="Rechteck 9">
            <a:extLst>
              <a:ext uri="{FF2B5EF4-FFF2-40B4-BE49-F238E27FC236}">
                <a16:creationId xmlns:a16="http://schemas.microsoft.com/office/drawing/2014/main" id="{A58A7B0A-FA13-4E73-AAFE-78D252F2A38B}"/>
              </a:ext>
            </a:extLst>
          </p:cNvPr>
          <p:cNvSpPr/>
          <p:nvPr/>
        </p:nvSpPr>
        <p:spPr>
          <a:xfrm>
            <a:off x="3628817" y="2691313"/>
            <a:ext cx="1597701" cy="241182"/>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err="1">
                <a:solidFill>
                  <a:prstClr val="white"/>
                </a:solidFill>
                <a:cs typeface="Arial" panose="020B0604020202020204" pitchFamily="34" charset="0"/>
              </a:rPr>
              <a:t>Anthrazykline</a:t>
            </a:r>
            <a:r>
              <a:rPr lang="en-US" sz="1000" kern="0" dirty="0">
                <a:solidFill>
                  <a:prstClr val="white"/>
                </a:solidFill>
                <a:cs typeface="Arial" panose="020B0604020202020204" pitchFamily="34" charset="0"/>
              </a:rPr>
              <a:t> (AC)</a:t>
            </a:r>
            <a:r>
              <a:rPr lang="en-US" sz="1000" kern="0" baseline="30000" dirty="0">
                <a:solidFill>
                  <a:prstClr val="white"/>
                </a:solidFill>
                <a:cs typeface="Arial" panose="020B0604020202020204" pitchFamily="34" charset="0"/>
              </a:rPr>
              <a:t>a</a:t>
            </a:r>
          </a:p>
        </p:txBody>
      </p:sp>
      <p:cxnSp>
        <p:nvCxnSpPr>
          <p:cNvPr id="12" name="Gerader Verbinder 11">
            <a:extLst>
              <a:ext uri="{FF2B5EF4-FFF2-40B4-BE49-F238E27FC236}">
                <a16:creationId xmlns:a16="http://schemas.microsoft.com/office/drawing/2014/main" id="{8032A358-7C80-45CD-8589-E547AE639D6E}"/>
              </a:ext>
            </a:extLst>
          </p:cNvPr>
          <p:cNvCxnSpPr>
            <a:cxnSpLocks/>
            <a:stCxn id="20" idx="2"/>
            <a:endCxn id="16" idx="1"/>
          </p:cNvCxnSpPr>
          <p:nvPr/>
        </p:nvCxnSpPr>
        <p:spPr>
          <a:xfrm flipV="1">
            <a:off x="693523" y="2191018"/>
            <a:ext cx="2269648" cy="19231"/>
          </a:xfrm>
          <a:prstGeom prst="line">
            <a:avLst/>
          </a:prstGeom>
          <a:ln w="1905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Gewinkelte Verbindung 22">
            <a:extLst>
              <a:ext uri="{FF2B5EF4-FFF2-40B4-BE49-F238E27FC236}">
                <a16:creationId xmlns:a16="http://schemas.microsoft.com/office/drawing/2014/main" id="{A3A82274-11D4-4359-BB2E-692215C90F2B}"/>
              </a:ext>
            </a:extLst>
          </p:cNvPr>
          <p:cNvCxnSpPr>
            <a:cxnSpLocks/>
          </p:cNvCxnSpPr>
          <p:nvPr/>
        </p:nvCxnSpPr>
        <p:spPr>
          <a:xfrm rot="16200000" flipH="1">
            <a:off x="3172388" y="2343163"/>
            <a:ext cx="464170" cy="448689"/>
          </a:xfrm>
          <a:prstGeom prst="bentConnector2">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Gewinkelte Verbindung 27">
            <a:extLst>
              <a:ext uri="{FF2B5EF4-FFF2-40B4-BE49-F238E27FC236}">
                <a16:creationId xmlns:a16="http://schemas.microsoft.com/office/drawing/2014/main" id="{BD72EB91-872F-47FF-BAAC-B1A5F94E6398}"/>
              </a:ext>
            </a:extLst>
          </p:cNvPr>
          <p:cNvCxnSpPr>
            <a:cxnSpLocks/>
            <a:stCxn id="16" idx="0"/>
            <a:endCxn id="22" idx="1"/>
          </p:cNvCxnSpPr>
          <p:nvPr/>
        </p:nvCxnSpPr>
        <p:spPr>
          <a:xfrm rot="5400000" flipH="1" flipV="1">
            <a:off x="3227213" y="1672472"/>
            <a:ext cx="327057" cy="421226"/>
          </a:xfrm>
          <a:prstGeom prst="bentConnector2">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ECA5F885-832F-4894-8BF7-6D180720542E}"/>
              </a:ext>
            </a:extLst>
          </p:cNvPr>
          <p:cNvSpPr/>
          <p:nvPr/>
        </p:nvSpPr>
        <p:spPr>
          <a:xfrm>
            <a:off x="2963171" y="2046613"/>
            <a:ext cx="433913" cy="288809"/>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spcBef>
                <a:spcPts val="600"/>
              </a:spcBef>
            </a:pPr>
            <a:r>
              <a:rPr lang="de-DE" sz="1100" b="1" dirty="0">
                <a:solidFill>
                  <a:schemeClr val="bg1"/>
                </a:solidFill>
              </a:rPr>
              <a:t>R</a:t>
            </a:r>
          </a:p>
        </p:txBody>
      </p:sp>
      <p:sp>
        <p:nvSpPr>
          <p:cNvPr id="18" name="TextBox 29">
            <a:extLst>
              <a:ext uri="{FF2B5EF4-FFF2-40B4-BE49-F238E27FC236}">
                <a16:creationId xmlns:a16="http://schemas.microsoft.com/office/drawing/2014/main" id="{109A1CCD-FACB-4724-A366-E475F92E217D}"/>
              </a:ext>
            </a:extLst>
          </p:cNvPr>
          <p:cNvSpPr txBox="1"/>
          <p:nvPr/>
        </p:nvSpPr>
        <p:spPr>
          <a:xfrm>
            <a:off x="4032336" y="3575114"/>
            <a:ext cx="4664458" cy="9233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sz="900" b="1" dirty="0">
                <a:latin typeface="Arial" panose="020B0604020202020204" pitchFamily="34" charset="0"/>
                <a:cs typeface="Arial" panose="020B0604020202020204" pitchFamily="34" charset="0"/>
              </a:rPr>
              <a:t>Stratifikationsfaktoren:</a:t>
            </a:r>
          </a:p>
          <a:p>
            <a:pPr marL="180000" indent="-108000">
              <a:buClr>
                <a:srgbClr val="197812"/>
              </a:buClr>
              <a:buFont typeface="Arial" panose="020B0604020202020204" pitchFamily="34" charset="0"/>
              <a:buChar char="•"/>
            </a:pPr>
            <a:r>
              <a:rPr lang="de-DE" sz="900" dirty="0">
                <a:latin typeface="Arial" panose="020B0604020202020204" pitchFamily="34" charset="0"/>
                <a:cs typeface="Arial" panose="020B0604020202020204" pitchFamily="34" charset="0"/>
              </a:rPr>
              <a:t>Region: USA/Kanada, Westeuropa/Australien/Neuseeland, Asien, übrige Welt</a:t>
            </a:r>
          </a:p>
          <a:p>
            <a:pPr marL="180000" indent="-108000">
              <a:buClr>
                <a:srgbClr val="197812"/>
              </a:buClr>
              <a:buFont typeface="Arial" panose="020B0604020202020204" pitchFamily="34" charset="0"/>
              <a:buChar char="•"/>
            </a:pPr>
            <a:r>
              <a:rPr lang="de-DE" sz="900" dirty="0" err="1">
                <a:latin typeface="Arial" panose="020B0604020202020204" pitchFamily="34" charset="0"/>
                <a:cs typeface="Arial" panose="020B0604020202020204" pitchFamily="34" charset="0"/>
              </a:rPr>
              <a:t>Nodalstatus</a:t>
            </a:r>
            <a:r>
              <a:rPr lang="de-DE" sz="900" dirty="0">
                <a:latin typeface="Arial" panose="020B0604020202020204" pitchFamily="34" charset="0"/>
                <a:cs typeface="Arial" panose="020B0604020202020204" pitchFamily="34" charset="0"/>
              </a:rPr>
              <a:t>: 0, 1-3 oder ≥4 positive Lymphknoten</a:t>
            </a:r>
          </a:p>
          <a:p>
            <a:pPr marL="180000" indent="-108000">
              <a:buClr>
                <a:srgbClr val="197812"/>
              </a:buClr>
              <a:buFont typeface="Arial" panose="020B0604020202020204" pitchFamily="34" charset="0"/>
              <a:buChar char="•"/>
            </a:pPr>
            <a:r>
              <a:rPr lang="de-DE" sz="900" dirty="0">
                <a:latin typeface="Arial" panose="020B0604020202020204" pitchFamily="34" charset="0"/>
                <a:cs typeface="Arial" panose="020B0604020202020204" pitchFamily="34" charset="0"/>
              </a:rPr>
              <a:t>Zentral bestimmter Hormonrezeptor-Status: positiv (ER-positiv und/oder </a:t>
            </a:r>
            <a:r>
              <a:rPr lang="de-DE" sz="900" dirty="0" err="1">
                <a:latin typeface="Arial" panose="020B0604020202020204" pitchFamily="34" charset="0"/>
                <a:cs typeface="Arial" panose="020B0604020202020204" pitchFamily="34" charset="0"/>
              </a:rPr>
              <a:t>PgR</a:t>
            </a:r>
            <a:r>
              <a:rPr lang="de-DE" sz="900" dirty="0">
                <a:latin typeface="Arial" panose="020B0604020202020204" pitchFamily="34" charset="0"/>
                <a:cs typeface="Arial" panose="020B0604020202020204" pitchFamily="34" charset="0"/>
              </a:rPr>
              <a:t>-positiv) oder negativ (ER-negativ und </a:t>
            </a:r>
            <a:r>
              <a:rPr lang="de-DE" sz="900" dirty="0" err="1">
                <a:latin typeface="Arial" panose="020B0604020202020204" pitchFamily="34" charset="0"/>
                <a:cs typeface="Arial" panose="020B0604020202020204" pitchFamily="34" charset="0"/>
              </a:rPr>
              <a:t>PgR</a:t>
            </a:r>
            <a:r>
              <a:rPr lang="de-DE" sz="900" dirty="0">
                <a:latin typeface="Arial" panose="020B0604020202020204" pitchFamily="34" charset="0"/>
                <a:cs typeface="Arial" panose="020B0604020202020204" pitchFamily="34" charset="0"/>
              </a:rPr>
              <a:t>-negativ)</a:t>
            </a:r>
          </a:p>
          <a:p>
            <a:pPr marL="180000" indent="-108000">
              <a:buClr>
                <a:srgbClr val="197812"/>
              </a:buClr>
              <a:buFont typeface="Arial" panose="020B0604020202020204" pitchFamily="34" charset="0"/>
              <a:buChar char="•"/>
            </a:pPr>
            <a:r>
              <a:rPr lang="de-DE" sz="900" dirty="0" err="1">
                <a:latin typeface="Arial" panose="020B0604020202020204" pitchFamily="34" charset="0"/>
                <a:cs typeface="Arial" panose="020B0604020202020204" pitchFamily="34" charset="0"/>
              </a:rPr>
              <a:t>Anthrazyklin</a:t>
            </a:r>
            <a:r>
              <a:rPr lang="de-DE" sz="900" dirty="0">
                <a:latin typeface="Arial" panose="020B0604020202020204" pitchFamily="34" charset="0"/>
                <a:cs typeface="Arial" panose="020B0604020202020204" pitchFamily="34" charset="0"/>
              </a:rPr>
              <a:t>-Typ: </a:t>
            </a:r>
            <a:r>
              <a:rPr lang="de-DE" sz="900" dirty="0" err="1">
                <a:latin typeface="Arial" panose="020B0604020202020204" pitchFamily="34" charset="0"/>
                <a:cs typeface="Arial" panose="020B0604020202020204" pitchFamily="34" charset="0"/>
              </a:rPr>
              <a:t>Doxorubicin</a:t>
            </a:r>
            <a:r>
              <a:rPr lang="de-DE" sz="900" dirty="0">
                <a:latin typeface="Arial" panose="020B0604020202020204" pitchFamily="34" charset="0"/>
                <a:cs typeface="Arial" panose="020B0604020202020204" pitchFamily="34" charset="0"/>
              </a:rPr>
              <a:t> oder Epirubicin</a:t>
            </a:r>
          </a:p>
        </p:txBody>
      </p:sp>
      <p:sp>
        <p:nvSpPr>
          <p:cNvPr id="9" name="Rechteck 8">
            <a:extLst>
              <a:ext uri="{FF2B5EF4-FFF2-40B4-BE49-F238E27FC236}">
                <a16:creationId xmlns:a16="http://schemas.microsoft.com/office/drawing/2014/main" id="{FFF80F2F-4D90-437F-8360-47DEF8CC409A}"/>
              </a:ext>
            </a:extLst>
          </p:cNvPr>
          <p:cNvSpPr/>
          <p:nvPr/>
        </p:nvSpPr>
        <p:spPr>
          <a:xfrm>
            <a:off x="883513" y="1395735"/>
            <a:ext cx="1945055" cy="1642045"/>
          </a:xfrm>
          <a:prstGeom prst="rect">
            <a:avLst/>
          </a:prstGeom>
          <a:solidFill>
            <a:srgbClr val="E7E8EA"/>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lvl="0" algn="ctr" defTabSz="914400">
              <a:spcBef>
                <a:spcPts val="300"/>
              </a:spcBef>
              <a:buClr>
                <a:srgbClr val="197812"/>
              </a:buClr>
              <a:defRPr/>
            </a:pPr>
            <a:r>
              <a:rPr lang="de-DE" sz="1000" kern="0" dirty="0">
                <a:solidFill>
                  <a:prstClr val="black"/>
                </a:solidFill>
                <a:cs typeface="Arial" panose="020B0604020202020204" pitchFamily="34" charset="0"/>
              </a:rPr>
              <a:t>Zentral bestätigtes HER2-positives EBC</a:t>
            </a:r>
          </a:p>
          <a:p>
            <a:pPr lvl="0" algn="ctr" defTabSz="914400">
              <a:spcBef>
                <a:spcPts val="300"/>
              </a:spcBef>
              <a:buClr>
                <a:srgbClr val="197812"/>
              </a:buClr>
              <a:defRPr/>
            </a:pPr>
            <a:r>
              <a:rPr lang="de-DE" sz="1000" kern="0" dirty="0">
                <a:solidFill>
                  <a:prstClr val="black"/>
                </a:solidFill>
                <a:cs typeface="Arial" panose="020B0604020202020204" pitchFamily="34" charset="0"/>
              </a:rPr>
              <a:t>Lymphknoten-positiv</a:t>
            </a:r>
          </a:p>
          <a:p>
            <a:pPr lvl="0" algn="ctr" defTabSz="914400">
              <a:spcBef>
                <a:spcPts val="300"/>
              </a:spcBef>
              <a:buClr>
                <a:srgbClr val="197812"/>
              </a:buClr>
              <a:defRPr/>
            </a:pPr>
            <a:r>
              <a:rPr lang="de-DE" sz="1000" b="1" kern="0" dirty="0">
                <a:solidFill>
                  <a:prstClr val="black"/>
                </a:solidFill>
                <a:cs typeface="Arial" panose="020B0604020202020204" pitchFamily="34" charset="0"/>
              </a:rPr>
              <a:t>ODER</a:t>
            </a:r>
          </a:p>
          <a:p>
            <a:pPr lvl="0" algn="ctr" defTabSz="914400">
              <a:spcBef>
                <a:spcPts val="300"/>
              </a:spcBef>
              <a:buClr>
                <a:srgbClr val="197812"/>
              </a:buClr>
              <a:defRPr/>
            </a:pPr>
            <a:r>
              <a:rPr lang="de-DE" sz="1000" kern="0" dirty="0">
                <a:solidFill>
                  <a:prstClr val="black"/>
                </a:solidFill>
                <a:cs typeface="Arial" panose="020B0604020202020204" pitchFamily="34" charset="0"/>
              </a:rPr>
              <a:t>Lymphknoten-negativ </a:t>
            </a:r>
            <a:r>
              <a:rPr lang="de-DE" sz="1000" b="1" kern="0" dirty="0">
                <a:solidFill>
                  <a:prstClr val="black"/>
                </a:solidFill>
                <a:cs typeface="Arial" panose="020B0604020202020204" pitchFamily="34" charset="0"/>
              </a:rPr>
              <a:t>UND</a:t>
            </a:r>
          </a:p>
          <a:p>
            <a:pPr lvl="0" algn="ctr" defTabSz="914400">
              <a:spcBef>
                <a:spcPts val="300"/>
              </a:spcBef>
              <a:buClr>
                <a:srgbClr val="197812"/>
              </a:buClr>
              <a:defRPr/>
            </a:pPr>
            <a:r>
              <a:rPr lang="de-DE" sz="1000" kern="0" dirty="0">
                <a:solidFill>
                  <a:prstClr val="black"/>
                </a:solidFill>
                <a:cs typeface="Arial" panose="020B0604020202020204" pitchFamily="34" charset="0"/>
              </a:rPr>
              <a:t>HR-negativ </a:t>
            </a:r>
            <a:r>
              <a:rPr lang="de-DE" sz="1000" b="1" kern="0" dirty="0">
                <a:solidFill>
                  <a:prstClr val="black"/>
                </a:solidFill>
                <a:cs typeface="Arial" panose="020B0604020202020204" pitchFamily="34" charset="0"/>
              </a:rPr>
              <a:t>UND</a:t>
            </a:r>
          </a:p>
          <a:p>
            <a:pPr lvl="0" algn="ctr" defTabSz="914400">
              <a:spcBef>
                <a:spcPts val="300"/>
              </a:spcBef>
              <a:buClr>
                <a:srgbClr val="197812"/>
              </a:buClr>
              <a:defRPr/>
            </a:pPr>
            <a:r>
              <a:rPr lang="de-DE" sz="1000" kern="0" dirty="0">
                <a:solidFill>
                  <a:prstClr val="black"/>
                </a:solidFill>
                <a:cs typeface="Arial" panose="020B0604020202020204" pitchFamily="34" charset="0"/>
              </a:rPr>
              <a:t>Tumor &gt;2cm (T2+)</a:t>
            </a:r>
          </a:p>
          <a:p>
            <a:pPr lvl="0" algn="ctr" defTabSz="914400">
              <a:spcBef>
                <a:spcPts val="600"/>
              </a:spcBef>
              <a:buClr>
                <a:srgbClr val="197812"/>
              </a:buClr>
              <a:defRPr/>
            </a:pPr>
            <a:r>
              <a:rPr lang="de-DE" sz="1000" kern="0" dirty="0">
                <a:solidFill>
                  <a:prstClr val="black"/>
                </a:solidFill>
                <a:cs typeface="Arial" panose="020B0604020202020204" pitchFamily="34" charset="0"/>
              </a:rPr>
              <a:t>n=1846</a:t>
            </a:r>
            <a:endParaRPr lang="en-US" sz="1000" kern="0" dirty="0">
              <a:solidFill>
                <a:prstClr val="black"/>
              </a:solidFill>
              <a:cs typeface="Arial" panose="020B0604020202020204" pitchFamily="34" charset="0"/>
            </a:endParaRPr>
          </a:p>
        </p:txBody>
      </p:sp>
      <p:sp>
        <p:nvSpPr>
          <p:cNvPr id="20" name="Rechteck 19">
            <a:extLst>
              <a:ext uri="{FF2B5EF4-FFF2-40B4-BE49-F238E27FC236}">
                <a16:creationId xmlns:a16="http://schemas.microsoft.com/office/drawing/2014/main" id="{2E9BA50E-0D6B-4430-9E6D-476A08416C62}"/>
              </a:ext>
            </a:extLst>
          </p:cNvPr>
          <p:cNvSpPr/>
          <p:nvPr/>
        </p:nvSpPr>
        <p:spPr>
          <a:xfrm rot="16200000">
            <a:off x="-243075" y="2087091"/>
            <a:ext cx="1626879" cy="246316"/>
          </a:xfrm>
          <a:prstGeom prst="rect">
            <a:avLst/>
          </a:prstGeom>
          <a:solidFill>
            <a:schemeClr val="tx1">
              <a:lumMod val="65000"/>
              <a:lumOff val="3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NZ" sz="1000" kern="0" dirty="0">
                <a:solidFill>
                  <a:schemeClr val="bg1"/>
                </a:solidFill>
                <a:cs typeface="Arial" panose="020B0604020202020204" pitchFamily="34" charset="0"/>
              </a:rPr>
              <a:t>Operation</a:t>
            </a:r>
            <a:endParaRPr lang="en-US" sz="1000" kern="0" dirty="0">
              <a:solidFill>
                <a:schemeClr val="bg1"/>
              </a:solidFill>
              <a:cs typeface="Arial" panose="020B0604020202020204" pitchFamily="34" charset="0"/>
            </a:endParaRPr>
          </a:p>
        </p:txBody>
      </p:sp>
      <p:sp>
        <p:nvSpPr>
          <p:cNvPr id="22" name="Rechteck 21">
            <a:extLst>
              <a:ext uri="{FF2B5EF4-FFF2-40B4-BE49-F238E27FC236}">
                <a16:creationId xmlns:a16="http://schemas.microsoft.com/office/drawing/2014/main" id="{B20AB769-BC39-47B3-B6C1-457B579A41CB}"/>
              </a:ext>
            </a:extLst>
          </p:cNvPr>
          <p:cNvSpPr/>
          <p:nvPr/>
        </p:nvSpPr>
        <p:spPr>
          <a:xfrm>
            <a:off x="3601354" y="1593738"/>
            <a:ext cx="1597701" cy="251636"/>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err="1">
                <a:solidFill>
                  <a:prstClr val="white"/>
                </a:solidFill>
                <a:cs typeface="Arial" panose="020B0604020202020204" pitchFamily="34" charset="0"/>
              </a:rPr>
              <a:t>Anthrazykline</a:t>
            </a:r>
            <a:r>
              <a:rPr lang="en-US" sz="1000" kern="0" dirty="0">
                <a:solidFill>
                  <a:prstClr val="white"/>
                </a:solidFill>
                <a:cs typeface="Arial" panose="020B0604020202020204" pitchFamily="34" charset="0"/>
              </a:rPr>
              <a:t> (AC)</a:t>
            </a:r>
            <a:r>
              <a:rPr lang="en-US" sz="1000" kern="0" baseline="30000" dirty="0">
                <a:solidFill>
                  <a:prstClr val="white"/>
                </a:solidFill>
                <a:cs typeface="Arial" panose="020B0604020202020204" pitchFamily="34" charset="0"/>
              </a:rPr>
              <a:t>a</a:t>
            </a:r>
          </a:p>
        </p:txBody>
      </p:sp>
      <p:sp>
        <p:nvSpPr>
          <p:cNvPr id="23" name="Rechteck 22">
            <a:extLst>
              <a:ext uri="{FF2B5EF4-FFF2-40B4-BE49-F238E27FC236}">
                <a16:creationId xmlns:a16="http://schemas.microsoft.com/office/drawing/2014/main" id="{A7943A00-B2C2-4178-BBA8-A1A06100EBB3}"/>
              </a:ext>
            </a:extLst>
          </p:cNvPr>
          <p:cNvSpPr/>
          <p:nvPr/>
        </p:nvSpPr>
        <p:spPr>
          <a:xfrm>
            <a:off x="3601353" y="1342444"/>
            <a:ext cx="1597701" cy="214121"/>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schemeClr val="tx1"/>
                </a:solidFill>
                <a:cs typeface="Arial" panose="020B0604020202020204" pitchFamily="34" charset="0"/>
              </a:rPr>
              <a:t>3-4 </a:t>
            </a:r>
            <a:r>
              <a:rPr lang="en-US" sz="1000" kern="0" dirty="0" err="1">
                <a:solidFill>
                  <a:schemeClr val="tx1"/>
                </a:solidFill>
                <a:cs typeface="Arial" panose="020B0604020202020204" pitchFamily="34" charset="0"/>
              </a:rPr>
              <a:t>Zyklen</a:t>
            </a:r>
            <a:endParaRPr lang="en-US" sz="1000" kern="0" baseline="30000" dirty="0">
              <a:solidFill>
                <a:schemeClr val="tx1"/>
              </a:solidFill>
              <a:cs typeface="Arial" panose="020B0604020202020204" pitchFamily="34" charset="0"/>
            </a:endParaRPr>
          </a:p>
        </p:txBody>
      </p:sp>
      <p:sp>
        <p:nvSpPr>
          <p:cNvPr id="37" name="Rechteck 36">
            <a:extLst>
              <a:ext uri="{FF2B5EF4-FFF2-40B4-BE49-F238E27FC236}">
                <a16:creationId xmlns:a16="http://schemas.microsoft.com/office/drawing/2014/main" id="{E9F05591-1022-413C-9485-BEEE3EE2A2FF}"/>
              </a:ext>
            </a:extLst>
          </p:cNvPr>
          <p:cNvSpPr/>
          <p:nvPr/>
        </p:nvSpPr>
        <p:spPr>
          <a:xfrm>
            <a:off x="3628816" y="2445002"/>
            <a:ext cx="1597701" cy="211053"/>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schemeClr val="tx1"/>
                </a:solidFill>
                <a:cs typeface="Arial" panose="020B0604020202020204" pitchFamily="34" charset="0"/>
              </a:rPr>
              <a:t>3-4 </a:t>
            </a:r>
            <a:r>
              <a:rPr lang="en-US" sz="1000" kern="0" dirty="0" err="1">
                <a:solidFill>
                  <a:schemeClr val="tx1"/>
                </a:solidFill>
                <a:cs typeface="Arial" panose="020B0604020202020204" pitchFamily="34" charset="0"/>
              </a:rPr>
              <a:t>Zyklen</a:t>
            </a:r>
            <a:endParaRPr lang="en-US" sz="1000" kern="0" baseline="30000" dirty="0">
              <a:solidFill>
                <a:schemeClr val="tx1"/>
              </a:solidFill>
              <a:cs typeface="Arial" panose="020B0604020202020204" pitchFamily="34" charset="0"/>
            </a:endParaRPr>
          </a:p>
        </p:txBody>
      </p:sp>
      <p:sp>
        <p:nvSpPr>
          <p:cNvPr id="41" name="Rechteck 40">
            <a:extLst>
              <a:ext uri="{FF2B5EF4-FFF2-40B4-BE49-F238E27FC236}">
                <a16:creationId xmlns:a16="http://schemas.microsoft.com/office/drawing/2014/main" id="{026311D6-965A-4539-A912-2F1E69283392}"/>
              </a:ext>
            </a:extLst>
          </p:cNvPr>
          <p:cNvSpPr/>
          <p:nvPr/>
        </p:nvSpPr>
        <p:spPr>
          <a:xfrm>
            <a:off x="5351456" y="1593379"/>
            <a:ext cx="1809000" cy="251636"/>
          </a:xfrm>
          <a:prstGeom prst="rect">
            <a:avLst/>
          </a:prstGeom>
          <a:solidFill>
            <a:srgbClr val="1978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err="1">
                <a:solidFill>
                  <a:prstClr val="white"/>
                </a:solidFill>
                <a:cs typeface="Arial" panose="020B0604020202020204" pitchFamily="34" charset="0"/>
              </a:rPr>
              <a:t>Taxane</a:t>
            </a:r>
            <a:r>
              <a:rPr lang="en-US" sz="1000" kern="0" dirty="0">
                <a:solidFill>
                  <a:prstClr val="white"/>
                </a:solidFill>
                <a:cs typeface="Arial" panose="020B0604020202020204" pitchFamily="34" charset="0"/>
              </a:rPr>
              <a:t> (T)</a:t>
            </a:r>
            <a:endParaRPr lang="en-US" sz="1000" kern="0" baseline="30000" dirty="0">
              <a:solidFill>
                <a:prstClr val="white"/>
              </a:solidFill>
              <a:cs typeface="Arial" panose="020B0604020202020204" pitchFamily="34" charset="0"/>
            </a:endParaRPr>
          </a:p>
        </p:txBody>
      </p:sp>
      <p:sp>
        <p:nvSpPr>
          <p:cNvPr id="42" name="Rechteck 41">
            <a:extLst>
              <a:ext uri="{FF2B5EF4-FFF2-40B4-BE49-F238E27FC236}">
                <a16:creationId xmlns:a16="http://schemas.microsoft.com/office/drawing/2014/main" id="{4B459178-C559-4D91-A42E-9409B181D47D}"/>
              </a:ext>
            </a:extLst>
          </p:cNvPr>
          <p:cNvSpPr/>
          <p:nvPr/>
        </p:nvSpPr>
        <p:spPr>
          <a:xfrm>
            <a:off x="5351455" y="1342444"/>
            <a:ext cx="1809001" cy="213762"/>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schemeClr val="tx1"/>
                </a:solidFill>
                <a:cs typeface="Arial" panose="020B0604020202020204" pitchFamily="34" charset="0"/>
              </a:rPr>
              <a:t>3-4 </a:t>
            </a:r>
            <a:r>
              <a:rPr lang="en-US" sz="1000" kern="0" dirty="0" err="1">
                <a:solidFill>
                  <a:schemeClr val="tx1"/>
                </a:solidFill>
                <a:cs typeface="Arial" panose="020B0604020202020204" pitchFamily="34" charset="0"/>
              </a:rPr>
              <a:t>Zyklen</a:t>
            </a:r>
            <a:r>
              <a:rPr lang="en-US" sz="1000" kern="0" dirty="0">
                <a:solidFill>
                  <a:schemeClr val="tx1"/>
                </a:solidFill>
                <a:cs typeface="Arial" panose="020B0604020202020204" pitchFamily="34" charset="0"/>
              </a:rPr>
              <a:t> </a:t>
            </a:r>
            <a:r>
              <a:rPr lang="en-US" sz="1000" kern="0" dirty="0" err="1">
                <a:solidFill>
                  <a:schemeClr val="tx1"/>
                </a:solidFill>
                <a:cs typeface="Arial" panose="020B0604020202020204" pitchFamily="34" charset="0"/>
              </a:rPr>
              <a:t>oder</a:t>
            </a:r>
            <a:r>
              <a:rPr lang="en-US" sz="1000" kern="0" dirty="0">
                <a:solidFill>
                  <a:schemeClr val="tx1"/>
                </a:solidFill>
                <a:cs typeface="Arial" panose="020B0604020202020204" pitchFamily="34" charset="0"/>
              </a:rPr>
              <a:t> 12 </a:t>
            </a:r>
            <a:r>
              <a:rPr lang="en-US" sz="1000" kern="0" dirty="0" err="1">
                <a:solidFill>
                  <a:schemeClr val="tx1"/>
                </a:solidFill>
                <a:cs typeface="Arial" panose="020B0604020202020204" pitchFamily="34" charset="0"/>
              </a:rPr>
              <a:t>Wochen</a:t>
            </a:r>
            <a:endParaRPr lang="en-US" sz="1000" kern="0" baseline="30000" dirty="0">
              <a:solidFill>
                <a:schemeClr val="tx1"/>
              </a:solidFill>
              <a:cs typeface="Arial" panose="020B0604020202020204" pitchFamily="34" charset="0"/>
            </a:endParaRPr>
          </a:p>
        </p:txBody>
      </p:sp>
      <p:sp>
        <p:nvSpPr>
          <p:cNvPr id="43" name="Rechteck 42">
            <a:extLst>
              <a:ext uri="{FF2B5EF4-FFF2-40B4-BE49-F238E27FC236}">
                <a16:creationId xmlns:a16="http://schemas.microsoft.com/office/drawing/2014/main" id="{DEEF9AF6-23E7-49BE-98B6-6F42983C0D63}"/>
              </a:ext>
            </a:extLst>
          </p:cNvPr>
          <p:cNvSpPr/>
          <p:nvPr/>
        </p:nvSpPr>
        <p:spPr>
          <a:xfrm>
            <a:off x="5351456" y="1877145"/>
            <a:ext cx="2047506" cy="2368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prstClr val="white"/>
                </a:solidFill>
                <a:cs typeface="Arial" panose="020B0604020202020204" pitchFamily="34" charset="0"/>
              </a:rPr>
              <a:t>Trastuzumab + </a:t>
            </a:r>
            <a:r>
              <a:rPr lang="en-US" sz="1000" kern="0" dirty="0" err="1">
                <a:solidFill>
                  <a:prstClr val="white"/>
                </a:solidFill>
                <a:cs typeface="Arial" panose="020B0604020202020204" pitchFamily="34" charset="0"/>
              </a:rPr>
              <a:t>Pertuzumab</a:t>
            </a:r>
            <a:r>
              <a:rPr lang="en-US" sz="1000" kern="0" dirty="0">
                <a:solidFill>
                  <a:prstClr val="white"/>
                </a:solidFill>
                <a:cs typeface="Arial" panose="020B0604020202020204" pitchFamily="34" charset="0"/>
              </a:rPr>
              <a:t> (HP)</a:t>
            </a:r>
            <a:endParaRPr lang="en-US" sz="1000" kern="0" baseline="30000" dirty="0">
              <a:solidFill>
                <a:prstClr val="white"/>
              </a:solidFill>
              <a:cs typeface="Arial" panose="020B0604020202020204" pitchFamily="34" charset="0"/>
            </a:endParaRPr>
          </a:p>
        </p:txBody>
      </p:sp>
      <p:sp>
        <p:nvSpPr>
          <p:cNvPr id="44" name="Rechteck 43">
            <a:extLst>
              <a:ext uri="{FF2B5EF4-FFF2-40B4-BE49-F238E27FC236}">
                <a16:creationId xmlns:a16="http://schemas.microsoft.com/office/drawing/2014/main" id="{2F3A1375-9D3F-4E75-9BEC-8A61D12621E5}"/>
              </a:ext>
            </a:extLst>
          </p:cNvPr>
          <p:cNvSpPr/>
          <p:nvPr/>
        </p:nvSpPr>
        <p:spPr>
          <a:xfrm>
            <a:off x="5357288" y="2153614"/>
            <a:ext cx="2047505" cy="221992"/>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schemeClr val="tx1"/>
                </a:solidFill>
                <a:cs typeface="Arial" panose="020B0604020202020204" pitchFamily="34" charset="0"/>
              </a:rPr>
              <a:t>Bis 18 </a:t>
            </a:r>
            <a:r>
              <a:rPr lang="en-US" sz="1000" kern="0" dirty="0" err="1">
                <a:solidFill>
                  <a:schemeClr val="tx1"/>
                </a:solidFill>
                <a:cs typeface="Arial" panose="020B0604020202020204" pitchFamily="34" charset="0"/>
              </a:rPr>
              <a:t>Zyklen</a:t>
            </a:r>
            <a:r>
              <a:rPr lang="en-US" sz="1000" kern="0" dirty="0">
                <a:solidFill>
                  <a:schemeClr val="tx1"/>
                </a:solidFill>
                <a:cs typeface="Arial" panose="020B0604020202020204" pitchFamily="34" charset="0"/>
              </a:rPr>
              <a:t> (1 </a:t>
            </a:r>
            <a:r>
              <a:rPr lang="en-US" sz="1000" kern="0" dirty="0" err="1">
                <a:solidFill>
                  <a:schemeClr val="tx1"/>
                </a:solidFill>
                <a:cs typeface="Arial" panose="020B0604020202020204" pitchFamily="34" charset="0"/>
              </a:rPr>
              <a:t>Jahr</a:t>
            </a:r>
            <a:r>
              <a:rPr lang="en-US" sz="1000" kern="0" dirty="0">
                <a:solidFill>
                  <a:schemeClr val="tx1"/>
                </a:solidFill>
                <a:cs typeface="Arial" panose="020B0604020202020204" pitchFamily="34" charset="0"/>
              </a:rPr>
              <a:t>)</a:t>
            </a:r>
            <a:endParaRPr lang="en-US" sz="1000" kern="0" baseline="30000" dirty="0">
              <a:solidFill>
                <a:schemeClr val="tx1"/>
              </a:solidFill>
              <a:cs typeface="Arial" panose="020B0604020202020204" pitchFamily="34" charset="0"/>
            </a:endParaRPr>
          </a:p>
        </p:txBody>
      </p:sp>
      <p:sp>
        <p:nvSpPr>
          <p:cNvPr id="45" name="Rechteck 44">
            <a:extLst>
              <a:ext uri="{FF2B5EF4-FFF2-40B4-BE49-F238E27FC236}">
                <a16:creationId xmlns:a16="http://schemas.microsoft.com/office/drawing/2014/main" id="{C304DCA1-02D7-4A21-8B64-9A45EB5077CB}"/>
              </a:ext>
            </a:extLst>
          </p:cNvPr>
          <p:cNvSpPr/>
          <p:nvPr/>
        </p:nvSpPr>
        <p:spPr>
          <a:xfrm>
            <a:off x="5351454" y="2690598"/>
            <a:ext cx="2047506" cy="2411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prstClr val="white"/>
                </a:solidFill>
                <a:cs typeface="Arial" panose="020B0604020202020204" pitchFamily="34" charset="0"/>
              </a:rPr>
              <a:t>T-DM1 + </a:t>
            </a:r>
            <a:r>
              <a:rPr lang="en-US" sz="1000" kern="0" dirty="0" err="1">
                <a:solidFill>
                  <a:prstClr val="white"/>
                </a:solidFill>
                <a:cs typeface="Arial" panose="020B0604020202020204" pitchFamily="34" charset="0"/>
              </a:rPr>
              <a:t>Pertuzumab</a:t>
            </a:r>
            <a:r>
              <a:rPr lang="en-US" sz="1000" kern="0" dirty="0">
                <a:solidFill>
                  <a:prstClr val="white"/>
                </a:solidFill>
                <a:cs typeface="Arial" panose="020B0604020202020204" pitchFamily="34" charset="0"/>
              </a:rPr>
              <a:t> (KP)</a:t>
            </a:r>
            <a:endParaRPr lang="en-US" sz="1000" kern="0" baseline="30000" dirty="0">
              <a:solidFill>
                <a:prstClr val="white"/>
              </a:solidFill>
              <a:cs typeface="Arial" panose="020B0604020202020204" pitchFamily="34" charset="0"/>
            </a:endParaRPr>
          </a:p>
        </p:txBody>
      </p:sp>
      <p:sp>
        <p:nvSpPr>
          <p:cNvPr id="46" name="Rechteck 45">
            <a:extLst>
              <a:ext uri="{FF2B5EF4-FFF2-40B4-BE49-F238E27FC236}">
                <a16:creationId xmlns:a16="http://schemas.microsoft.com/office/drawing/2014/main" id="{C0362E64-340B-43C5-A671-9613BD3D3C2F}"/>
              </a:ext>
            </a:extLst>
          </p:cNvPr>
          <p:cNvSpPr/>
          <p:nvPr/>
        </p:nvSpPr>
        <p:spPr>
          <a:xfrm>
            <a:off x="5351454" y="2983069"/>
            <a:ext cx="2047505" cy="214134"/>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schemeClr val="tx1"/>
                </a:solidFill>
                <a:cs typeface="Arial" panose="020B0604020202020204" pitchFamily="34" charset="0"/>
              </a:rPr>
              <a:t>Bis 18 </a:t>
            </a:r>
            <a:r>
              <a:rPr lang="en-US" sz="1000" kern="0" dirty="0" err="1">
                <a:solidFill>
                  <a:schemeClr val="tx1"/>
                </a:solidFill>
                <a:cs typeface="Arial" panose="020B0604020202020204" pitchFamily="34" charset="0"/>
              </a:rPr>
              <a:t>Zyklen</a:t>
            </a:r>
            <a:r>
              <a:rPr lang="en-US" sz="1000" kern="0" dirty="0">
                <a:solidFill>
                  <a:schemeClr val="tx1"/>
                </a:solidFill>
                <a:cs typeface="Arial" panose="020B0604020202020204" pitchFamily="34" charset="0"/>
              </a:rPr>
              <a:t> (1 </a:t>
            </a:r>
            <a:r>
              <a:rPr lang="en-US" sz="1000" kern="0" dirty="0" err="1">
                <a:solidFill>
                  <a:schemeClr val="tx1"/>
                </a:solidFill>
                <a:cs typeface="Arial" panose="020B0604020202020204" pitchFamily="34" charset="0"/>
              </a:rPr>
              <a:t>Jahr</a:t>
            </a:r>
            <a:r>
              <a:rPr lang="en-US" sz="1000" kern="0" dirty="0">
                <a:solidFill>
                  <a:schemeClr val="tx1"/>
                </a:solidFill>
                <a:cs typeface="Arial" panose="020B0604020202020204" pitchFamily="34" charset="0"/>
              </a:rPr>
              <a:t>)</a:t>
            </a:r>
            <a:endParaRPr lang="en-US" sz="1000" kern="0" baseline="30000" dirty="0">
              <a:solidFill>
                <a:schemeClr val="tx1"/>
              </a:solidFill>
              <a:cs typeface="Arial" panose="020B0604020202020204" pitchFamily="34" charset="0"/>
            </a:endParaRPr>
          </a:p>
        </p:txBody>
      </p:sp>
      <p:sp>
        <p:nvSpPr>
          <p:cNvPr id="47" name="Rechteck 46">
            <a:extLst>
              <a:ext uri="{FF2B5EF4-FFF2-40B4-BE49-F238E27FC236}">
                <a16:creationId xmlns:a16="http://schemas.microsoft.com/office/drawing/2014/main" id="{2866BF6D-CFA9-43F4-BEA7-CC3DD22248C7}"/>
              </a:ext>
            </a:extLst>
          </p:cNvPr>
          <p:cNvSpPr/>
          <p:nvPr/>
        </p:nvSpPr>
        <p:spPr>
          <a:xfrm rot="16200000">
            <a:off x="6813233" y="2067859"/>
            <a:ext cx="1735501" cy="246316"/>
          </a:xfrm>
          <a:prstGeom prst="rect">
            <a:avLst/>
          </a:prstGeom>
          <a:solidFill>
            <a:schemeClr val="tx1">
              <a:lumMod val="65000"/>
              <a:lumOff val="3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NZ" sz="1000" kern="0" dirty="0">
                <a:solidFill>
                  <a:schemeClr val="bg1"/>
                </a:solidFill>
                <a:cs typeface="Arial" panose="020B0604020202020204" pitchFamily="34" charset="0"/>
              </a:rPr>
              <a:t>Follow-up</a:t>
            </a:r>
            <a:endParaRPr lang="en-US" sz="1000" kern="0" dirty="0">
              <a:solidFill>
                <a:schemeClr val="bg1"/>
              </a:solidFill>
              <a:cs typeface="Arial" panose="020B0604020202020204" pitchFamily="34" charset="0"/>
            </a:endParaRPr>
          </a:p>
        </p:txBody>
      </p:sp>
      <p:sp>
        <p:nvSpPr>
          <p:cNvPr id="48" name="Rechteck 47">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solidFill>
                  <a:prstClr val="black"/>
                </a:solidFill>
              </a:rPr>
              <a:t>*AC=nach Wahl des Prüfarztes FEC, AC oder EC (5-Fluorouracil), Epirubicin (E), </a:t>
            </a:r>
            <a:r>
              <a:rPr lang="de-DE" sz="800" dirty="0" err="1">
                <a:solidFill>
                  <a:prstClr val="black"/>
                </a:solidFill>
              </a:rPr>
              <a:t>Cyclophsphamid</a:t>
            </a:r>
            <a:r>
              <a:rPr lang="de-DE" sz="800" dirty="0">
                <a:solidFill>
                  <a:prstClr val="black"/>
                </a:solidFill>
              </a:rPr>
              <a:t> (C), </a:t>
            </a:r>
            <a:r>
              <a:rPr lang="de-DE" sz="800" dirty="0" err="1">
                <a:solidFill>
                  <a:prstClr val="black"/>
                </a:solidFill>
              </a:rPr>
              <a:t>Doxorubicin</a:t>
            </a:r>
            <a:r>
              <a:rPr lang="de-DE" sz="800" dirty="0">
                <a:solidFill>
                  <a:prstClr val="black"/>
                </a:solidFill>
              </a:rPr>
              <a:t> (A)</a:t>
            </a:r>
          </a:p>
        </p:txBody>
      </p:sp>
      <p:sp>
        <p:nvSpPr>
          <p:cNvPr id="50" name="TextBox 29">
            <a:extLst>
              <a:ext uri="{FF2B5EF4-FFF2-40B4-BE49-F238E27FC236}">
                <a16:creationId xmlns:a16="http://schemas.microsoft.com/office/drawing/2014/main" id="{C19A805E-F131-422B-9860-DF3725929D16}"/>
              </a:ext>
            </a:extLst>
          </p:cNvPr>
          <p:cNvSpPr txBox="1"/>
          <p:nvPr/>
        </p:nvSpPr>
        <p:spPr>
          <a:xfrm>
            <a:off x="409524" y="3530665"/>
            <a:ext cx="7245624" cy="2308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sz="900" b="1" dirty="0">
                <a:latin typeface="Arial" panose="020B0604020202020204" pitchFamily="34" charset="0"/>
                <a:cs typeface="Arial" panose="020B0604020202020204" pitchFamily="34" charset="0"/>
              </a:rPr>
              <a:t>Studienpopulation</a:t>
            </a:r>
          </a:p>
        </p:txBody>
      </p:sp>
      <p:cxnSp>
        <p:nvCxnSpPr>
          <p:cNvPr id="51" name="Gewinkelte Verbindung 27">
            <a:extLst>
              <a:ext uri="{FF2B5EF4-FFF2-40B4-BE49-F238E27FC236}">
                <a16:creationId xmlns:a16="http://schemas.microsoft.com/office/drawing/2014/main" id="{77D42CB8-842B-4229-8531-0BDA004CBE09}"/>
              </a:ext>
            </a:extLst>
          </p:cNvPr>
          <p:cNvCxnSpPr>
            <a:cxnSpLocks/>
            <a:stCxn id="10" idx="3"/>
            <a:endCxn id="45" idx="1"/>
          </p:cNvCxnSpPr>
          <p:nvPr/>
        </p:nvCxnSpPr>
        <p:spPr>
          <a:xfrm flipV="1">
            <a:off x="5226518" y="2811190"/>
            <a:ext cx="124936" cy="714"/>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3" name="Gewinkelte Verbindung 27">
            <a:extLst>
              <a:ext uri="{FF2B5EF4-FFF2-40B4-BE49-F238E27FC236}">
                <a16:creationId xmlns:a16="http://schemas.microsoft.com/office/drawing/2014/main" id="{4F1D67BA-75F8-4FEB-8D33-95FBE9DA8420}"/>
              </a:ext>
            </a:extLst>
          </p:cNvPr>
          <p:cNvCxnSpPr>
            <a:cxnSpLocks/>
            <a:stCxn id="22" idx="3"/>
            <a:endCxn id="41" idx="1"/>
          </p:cNvCxnSpPr>
          <p:nvPr/>
        </p:nvCxnSpPr>
        <p:spPr>
          <a:xfrm flipV="1">
            <a:off x="5199055" y="1719197"/>
            <a:ext cx="152401" cy="359"/>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73" name="TextBox 29">
            <a:extLst>
              <a:ext uri="{FF2B5EF4-FFF2-40B4-BE49-F238E27FC236}">
                <a16:creationId xmlns:a16="http://schemas.microsoft.com/office/drawing/2014/main" id="{82A2FDC7-04CC-4B43-B28A-51F84C7C6C3D}"/>
              </a:ext>
            </a:extLst>
          </p:cNvPr>
          <p:cNvSpPr txBox="1"/>
          <p:nvPr/>
        </p:nvSpPr>
        <p:spPr>
          <a:xfrm>
            <a:off x="777391" y="3018939"/>
            <a:ext cx="7245624" cy="46166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180000" indent="-108000">
              <a:buClr>
                <a:srgbClr val="197812"/>
              </a:buClr>
              <a:buFont typeface="Arial" panose="020B0604020202020204" pitchFamily="34" charset="0"/>
              <a:buChar char="•"/>
            </a:pPr>
            <a:r>
              <a:rPr lang="de-DE" sz="800" dirty="0">
                <a:latin typeface="Arial" panose="020B0604020202020204" pitchFamily="34" charset="0"/>
                <a:cs typeface="Arial" panose="020B0604020202020204" pitchFamily="34" charset="0"/>
              </a:rPr>
              <a:t>First Patient in: 31. Januar 2014</a:t>
            </a:r>
          </a:p>
          <a:p>
            <a:pPr marL="180000" indent="-108000">
              <a:buClr>
                <a:srgbClr val="197812"/>
              </a:buClr>
              <a:buFont typeface="Arial" panose="020B0604020202020204" pitchFamily="34" charset="0"/>
              <a:buChar char="•"/>
            </a:pPr>
            <a:r>
              <a:rPr lang="de-DE" sz="800" dirty="0">
                <a:latin typeface="Arial" panose="020B0604020202020204" pitchFamily="34" charset="0"/>
                <a:cs typeface="Arial" panose="020B0604020202020204" pitchFamily="34" charset="0"/>
              </a:rPr>
              <a:t>Last Patient in: 22. Juni 2015</a:t>
            </a:r>
          </a:p>
          <a:p>
            <a:pPr marL="180000" indent="-108000">
              <a:buClr>
                <a:srgbClr val="197812"/>
              </a:buClr>
              <a:buFont typeface="Arial" panose="020B0604020202020204" pitchFamily="34" charset="0"/>
              <a:buChar char="•"/>
            </a:pPr>
            <a:r>
              <a:rPr lang="de-DE" sz="800" dirty="0">
                <a:latin typeface="Arial" panose="020B0604020202020204" pitchFamily="34" charset="0"/>
                <a:cs typeface="Arial" panose="020B0604020202020204" pitchFamily="34" charset="0"/>
              </a:rPr>
              <a:t>Klinischer Data </a:t>
            </a:r>
            <a:r>
              <a:rPr lang="de-DE" sz="800" dirty="0" err="1">
                <a:latin typeface="Arial" panose="020B0604020202020204" pitchFamily="34" charset="0"/>
                <a:cs typeface="Arial" panose="020B0604020202020204" pitchFamily="34" charset="0"/>
              </a:rPr>
              <a:t>Cutoff</a:t>
            </a:r>
            <a:r>
              <a:rPr lang="de-DE" sz="800" dirty="0">
                <a:latin typeface="Arial" panose="020B0604020202020204" pitchFamily="34" charset="0"/>
                <a:cs typeface="Arial" panose="020B0604020202020204" pitchFamily="34" charset="0"/>
              </a:rPr>
              <a:t>: 27. November 2019</a:t>
            </a:r>
          </a:p>
        </p:txBody>
      </p:sp>
      <p:graphicFrame>
        <p:nvGraphicFramePr>
          <p:cNvPr id="74" name="Tabelle 74">
            <a:extLst>
              <a:ext uri="{FF2B5EF4-FFF2-40B4-BE49-F238E27FC236}">
                <a16:creationId xmlns:a16="http://schemas.microsoft.com/office/drawing/2014/main" id="{58216687-2F37-49A7-BE1A-190802E497C0}"/>
              </a:ext>
            </a:extLst>
          </p:cNvPr>
          <p:cNvGraphicFramePr>
            <a:graphicFrameLocks noGrp="1"/>
          </p:cNvGraphicFramePr>
          <p:nvPr>
            <p:extLst>
              <p:ext uri="{D42A27DB-BD31-4B8C-83A1-F6EECF244321}">
                <p14:modId xmlns:p14="http://schemas.microsoft.com/office/powerpoint/2010/main" val="1832607411"/>
              </p:ext>
            </p:extLst>
          </p:nvPr>
        </p:nvGraphicFramePr>
        <p:xfrm>
          <a:off x="447206" y="3789360"/>
          <a:ext cx="3377181" cy="650466"/>
        </p:xfrm>
        <a:graphic>
          <a:graphicData uri="http://schemas.openxmlformats.org/drawingml/2006/table">
            <a:tbl>
              <a:tblPr firstRow="1" bandRow="1">
                <a:tableStyleId>{5940675A-B579-460E-94D1-54222C63F5DA}</a:tableStyleId>
              </a:tblPr>
              <a:tblGrid>
                <a:gridCol w="2069876">
                  <a:extLst>
                    <a:ext uri="{9D8B030D-6E8A-4147-A177-3AD203B41FA5}">
                      <a16:colId xmlns:a16="http://schemas.microsoft.com/office/drawing/2014/main" val="4106103669"/>
                    </a:ext>
                  </a:extLst>
                </a:gridCol>
                <a:gridCol w="642938">
                  <a:extLst>
                    <a:ext uri="{9D8B030D-6E8A-4147-A177-3AD203B41FA5}">
                      <a16:colId xmlns:a16="http://schemas.microsoft.com/office/drawing/2014/main" val="875022947"/>
                    </a:ext>
                  </a:extLst>
                </a:gridCol>
                <a:gridCol w="664367">
                  <a:extLst>
                    <a:ext uri="{9D8B030D-6E8A-4147-A177-3AD203B41FA5}">
                      <a16:colId xmlns:a16="http://schemas.microsoft.com/office/drawing/2014/main" val="1134587595"/>
                    </a:ext>
                  </a:extLst>
                </a:gridCol>
              </a:tblGrid>
              <a:tr h="212994">
                <a:tc>
                  <a:txBody>
                    <a:bodyPr/>
                    <a:lstStyle/>
                    <a:p>
                      <a:endParaRPr lang="de-DE" sz="800" dirty="0"/>
                    </a:p>
                  </a:txBody>
                  <a:tcPr marL="72000" marR="72000" marT="0" marB="0"/>
                </a:tc>
                <a:tc>
                  <a:txBody>
                    <a:bodyPr/>
                    <a:lstStyle/>
                    <a:p>
                      <a:pPr algn="ctr"/>
                      <a:r>
                        <a:rPr lang="de-DE" sz="800" dirty="0"/>
                        <a:t>N=918</a:t>
                      </a:r>
                    </a:p>
                  </a:txBody>
                  <a:tcPr marL="72000" marR="72000" marT="0" marB="0"/>
                </a:tc>
                <a:tc>
                  <a:txBody>
                    <a:bodyPr/>
                    <a:lstStyle/>
                    <a:p>
                      <a:pPr algn="ctr"/>
                      <a:r>
                        <a:rPr lang="de-DE" sz="800" dirty="0"/>
                        <a:t>AC-KP</a:t>
                      </a:r>
                    </a:p>
                    <a:p>
                      <a:pPr algn="ctr"/>
                      <a:r>
                        <a:rPr lang="de-DE" sz="800" dirty="0"/>
                        <a:t>N=928</a:t>
                      </a:r>
                    </a:p>
                  </a:txBody>
                  <a:tcPr marL="72000" marR="72000" marT="0" marB="0"/>
                </a:tc>
                <a:extLst>
                  <a:ext uri="{0D108BD9-81ED-4DB2-BD59-A6C34878D82A}">
                    <a16:rowId xmlns:a16="http://schemas.microsoft.com/office/drawing/2014/main" val="3146372824"/>
                  </a:ext>
                </a:extLst>
              </a:tr>
              <a:tr h="135542">
                <a:tc>
                  <a:txBody>
                    <a:bodyPr/>
                    <a:lstStyle/>
                    <a:p>
                      <a:r>
                        <a:rPr lang="de-DE" sz="800" dirty="0"/>
                        <a:t>Randomisierte ITT</a:t>
                      </a:r>
                    </a:p>
                  </a:txBody>
                  <a:tcPr marL="72000" marR="72000" marT="0" marB="0"/>
                </a:tc>
                <a:tc>
                  <a:txBody>
                    <a:bodyPr/>
                    <a:lstStyle/>
                    <a:p>
                      <a:pPr algn="ctr"/>
                      <a:r>
                        <a:rPr lang="de-DE" sz="800" dirty="0"/>
                        <a:t>918</a:t>
                      </a:r>
                    </a:p>
                  </a:txBody>
                  <a:tcPr marL="72000" marR="72000" marT="0" marB="0"/>
                </a:tc>
                <a:tc>
                  <a:txBody>
                    <a:bodyPr/>
                    <a:lstStyle/>
                    <a:p>
                      <a:pPr algn="ctr"/>
                      <a:r>
                        <a:rPr lang="de-DE" sz="800" dirty="0"/>
                        <a:t>928</a:t>
                      </a:r>
                    </a:p>
                  </a:txBody>
                  <a:tcPr marL="72000" marR="72000" marT="0" marB="0"/>
                </a:tc>
                <a:extLst>
                  <a:ext uri="{0D108BD9-81ED-4DB2-BD59-A6C34878D82A}">
                    <a16:rowId xmlns:a16="http://schemas.microsoft.com/office/drawing/2014/main" val="579271615"/>
                  </a:ext>
                </a:extLst>
              </a:tr>
              <a:tr h="135542">
                <a:tc>
                  <a:txBody>
                    <a:bodyPr/>
                    <a:lstStyle/>
                    <a:p>
                      <a:r>
                        <a:rPr lang="de-DE" sz="800" dirty="0"/>
                        <a:t>Randomisierte ITT Lymphknoten-positiv</a:t>
                      </a:r>
                    </a:p>
                  </a:txBody>
                  <a:tcPr marL="72000" marR="72000" marT="0" marB="0"/>
                </a:tc>
                <a:tc>
                  <a:txBody>
                    <a:bodyPr/>
                    <a:lstStyle/>
                    <a:p>
                      <a:pPr algn="ctr"/>
                      <a:r>
                        <a:rPr lang="de-DE" sz="800" dirty="0"/>
                        <a:t>826</a:t>
                      </a:r>
                    </a:p>
                  </a:txBody>
                  <a:tcPr marL="72000" marR="72000" marT="0" marB="0"/>
                </a:tc>
                <a:tc>
                  <a:txBody>
                    <a:bodyPr/>
                    <a:lstStyle/>
                    <a:p>
                      <a:pPr algn="ctr"/>
                      <a:r>
                        <a:rPr lang="de-DE" sz="800" dirty="0"/>
                        <a:t>832</a:t>
                      </a:r>
                    </a:p>
                  </a:txBody>
                  <a:tcPr marL="72000" marR="72000" marT="0" marB="0"/>
                </a:tc>
                <a:extLst>
                  <a:ext uri="{0D108BD9-81ED-4DB2-BD59-A6C34878D82A}">
                    <a16:rowId xmlns:a16="http://schemas.microsoft.com/office/drawing/2014/main" val="1760793570"/>
                  </a:ext>
                </a:extLst>
              </a:tr>
              <a:tr h="135542">
                <a:tc>
                  <a:txBody>
                    <a:bodyPr/>
                    <a:lstStyle/>
                    <a:p>
                      <a:r>
                        <a:rPr lang="de-DE" sz="800" dirty="0"/>
                        <a:t>Mediane Dauer des Follow </a:t>
                      </a:r>
                      <a:r>
                        <a:rPr lang="de-DE" sz="800" dirty="0" err="1"/>
                        <a:t>up</a:t>
                      </a:r>
                      <a:r>
                        <a:rPr lang="de-DE" sz="800" dirty="0"/>
                        <a:t> (Monate)</a:t>
                      </a:r>
                    </a:p>
                  </a:txBody>
                  <a:tcPr marL="72000" marR="72000" marT="0" marB="0"/>
                </a:tc>
                <a:tc>
                  <a:txBody>
                    <a:bodyPr/>
                    <a:lstStyle/>
                    <a:p>
                      <a:pPr algn="ctr"/>
                      <a:r>
                        <a:rPr lang="de-DE" sz="800" dirty="0"/>
                        <a:t>57,1</a:t>
                      </a:r>
                    </a:p>
                  </a:txBody>
                  <a:tcPr marL="72000" marR="72000" marT="0" marB="0"/>
                </a:tc>
                <a:tc>
                  <a:txBody>
                    <a:bodyPr/>
                    <a:lstStyle/>
                    <a:p>
                      <a:pPr algn="ctr"/>
                      <a:r>
                        <a:rPr lang="de-DE" sz="800" dirty="0"/>
                        <a:t>57,0</a:t>
                      </a:r>
                    </a:p>
                  </a:txBody>
                  <a:tcPr marL="72000" marR="72000" marT="0" marB="0"/>
                </a:tc>
                <a:extLst>
                  <a:ext uri="{0D108BD9-81ED-4DB2-BD59-A6C34878D82A}">
                    <a16:rowId xmlns:a16="http://schemas.microsoft.com/office/drawing/2014/main" val="1864199611"/>
                  </a:ext>
                </a:extLst>
              </a:tr>
            </a:tbl>
          </a:graphicData>
        </a:graphic>
      </p:graphicFrame>
      <p:cxnSp>
        <p:nvCxnSpPr>
          <p:cNvPr id="77" name="Gewinkelte Verbindung 27">
            <a:extLst>
              <a:ext uri="{FF2B5EF4-FFF2-40B4-BE49-F238E27FC236}">
                <a16:creationId xmlns:a16="http://schemas.microsoft.com/office/drawing/2014/main" id="{C8F769BC-8F17-43E0-B73A-A3F5A57FE3F9}"/>
              </a:ext>
            </a:extLst>
          </p:cNvPr>
          <p:cNvCxnSpPr>
            <a:cxnSpLocks/>
            <a:stCxn id="45" idx="3"/>
          </p:cNvCxnSpPr>
          <p:nvPr/>
        </p:nvCxnSpPr>
        <p:spPr>
          <a:xfrm flipV="1">
            <a:off x="7398960" y="2809590"/>
            <a:ext cx="153725" cy="1600"/>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78" name="Gewinkelte Verbindung 27">
            <a:extLst>
              <a:ext uri="{FF2B5EF4-FFF2-40B4-BE49-F238E27FC236}">
                <a16:creationId xmlns:a16="http://schemas.microsoft.com/office/drawing/2014/main" id="{FFCFFC24-D246-4C73-AADC-45521BCE49A1}"/>
              </a:ext>
            </a:extLst>
          </p:cNvPr>
          <p:cNvCxnSpPr>
            <a:cxnSpLocks/>
          </p:cNvCxnSpPr>
          <p:nvPr/>
        </p:nvCxnSpPr>
        <p:spPr>
          <a:xfrm flipV="1">
            <a:off x="7400286" y="1991921"/>
            <a:ext cx="152400" cy="359"/>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439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96A17E-16F9-4EED-9A20-AD94ED79A4D1}"/>
              </a:ext>
            </a:extLst>
          </p:cNvPr>
          <p:cNvSpPr>
            <a:spLocks noGrp="1"/>
          </p:cNvSpPr>
          <p:nvPr>
            <p:ph type="title"/>
          </p:nvPr>
        </p:nvSpPr>
        <p:spPr/>
        <p:txBody>
          <a:bodyPr/>
          <a:lstStyle/>
          <a:p>
            <a:r>
              <a:rPr lang="de-DE" dirty="0"/>
              <a:t>Hinweise zu diesem </a:t>
            </a:r>
            <a:r>
              <a:rPr lang="de-DE" dirty="0" err="1"/>
              <a:t>Slidekit</a:t>
            </a:r>
            <a:r>
              <a:rPr lang="de-DE" dirty="0"/>
              <a:t> </a:t>
            </a:r>
          </a:p>
        </p:txBody>
      </p:sp>
      <p:sp>
        <p:nvSpPr>
          <p:cNvPr id="3" name="Inhaltsplatzhalter 2">
            <a:extLst>
              <a:ext uri="{FF2B5EF4-FFF2-40B4-BE49-F238E27FC236}">
                <a16:creationId xmlns:a16="http://schemas.microsoft.com/office/drawing/2014/main" id="{265F14B2-FB74-453D-AC46-807F687D221F}"/>
              </a:ext>
            </a:extLst>
          </p:cNvPr>
          <p:cNvSpPr>
            <a:spLocks noGrp="1"/>
          </p:cNvSpPr>
          <p:nvPr>
            <p:ph idx="1"/>
          </p:nvPr>
        </p:nvSpPr>
        <p:spPr>
          <a:xfrm>
            <a:off x="477372" y="1289415"/>
            <a:ext cx="8229600" cy="3011487"/>
          </a:xfrm>
        </p:spPr>
        <p:txBody>
          <a:bodyPr/>
          <a:lstStyle/>
          <a:p>
            <a:pPr marL="0" indent="0">
              <a:spcBef>
                <a:spcPts val="600"/>
              </a:spcBef>
              <a:buNone/>
            </a:pPr>
            <a:r>
              <a:rPr lang="de-DE" sz="1200" dirty="0"/>
              <a:t>Jeweils auf der Titelseite der Vorträge finden Sie in den Notizen der Gliederungsansicht: </a:t>
            </a:r>
          </a:p>
          <a:p>
            <a:pPr>
              <a:spcBef>
                <a:spcPts val="600"/>
              </a:spcBef>
            </a:pPr>
            <a:r>
              <a:rPr lang="de-DE" sz="1200" dirty="0"/>
              <a:t>Den vollständigen Abstract </a:t>
            </a:r>
          </a:p>
          <a:p>
            <a:pPr>
              <a:spcBef>
                <a:spcPts val="600"/>
              </a:spcBef>
            </a:pPr>
            <a:r>
              <a:rPr lang="de-DE" sz="1200" dirty="0"/>
              <a:t>Links zum Abstract  </a:t>
            </a:r>
          </a:p>
          <a:p>
            <a:pPr>
              <a:spcBef>
                <a:spcPts val="600"/>
              </a:spcBef>
            </a:pPr>
            <a:r>
              <a:rPr lang="de-DE" sz="1200" dirty="0"/>
              <a:t>Aus dem Inhaltsverzeichnis können die Präsentationen direkt angesteuert werden </a:t>
            </a:r>
          </a:p>
        </p:txBody>
      </p:sp>
      <p:sp>
        <p:nvSpPr>
          <p:cNvPr id="5" name="Untertitel 4">
            <a:extLst>
              <a:ext uri="{FF2B5EF4-FFF2-40B4-BE49-F238E27FC236}">
                <a16:creationId xmlns:a16="http://schemas.microsoft.com/office/drawing/2014/main" id="{FE8D28AD-C8FD-419C-B62C-E3B2EC8D16AD}"/>
              </a:ext>
            </a:extLst>
          </p:cNvPr>
          <p:cNvSpPr>
            <a:spLocks noGrp="1"/>
          </p:cNvSpPr>
          <p:nvPr>
            <p:ph type="subTitle" idx="12"/>
          </p:nvPr>
        </p:nvSpPr>
        <p:spPr/>
        <p:txBody>
          <a:bodyPr/>
          <a:lstStyle/>
          <a:p>
            <a:r>
              <a:rPr lang="de-DE" dirty="0"/>
              <a:t>Bitte beachten Sie:</a:t>
            </a:r>
          </a:p>
        </p:txBody>
      </p:sp>
      <p:sp>
        <p:nvSpPr>
          <p:cNvPr id="8" name="Foliennummernplatzhalter 5">
            <a:extLst>
              <a:ext uri="{FF2B5EF4-FFF2-40B4-BE49-F238E27FC236}">
                <a16:creationId xmlns:a16="http://schemas.microsoft.com/office/drawing/2014/main" id="{6733A4C5-C949-4FD0-83C8-F284FC0F86B4}"/>
              </a:ext>
            </a:extLst>
          </p:cNvPr>
          <p:cNvSpPr txBox="1">
            <a:spLocks/>
          </p:cNvSpPr>
          <p:nvPr/>
        </p:nvSpPr>
        <p:spPr>
          <a:xfrm>
            <a:off x="61199" y="4911724"/>
            <a:ext cx="395999" cy="18535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4F54F3-C349-4609-AFEE-01462D5C7942}" type="slidenum">
              <a:rPr lang="en-GB" sz="800" smtClean="0"/>
              <a:pPr/>
              <a:t>3</a:t>
            </a:fld>
            <a:endParaRPr lang="en-GB" sz="800" dirty="0"/>
          </a:p>
        </p:txBody>
      </p:sp>
    </p:spTree>
    <p:extLst>
      <p:ext uri="{BB962C8B-B14F-4D97-AF65-F5344CB8AC3E}">
        <p14:creationId xmlns:p14="http://schemas.microsoft.com/office/powerpoint/2010/main" val="727569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KAITLIN</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Harbeck </a:t>
            </a:r>
            <a:r>
              <a:rPr lang="en-US" kern="0" dirty="0"/>
              <a:t>et al. | 2020 ASCO Annual Meeting | J Clin Oncol 38: 2020 (suppl; </a:t>
            </a:r>
            <a:r>
              <a:rPr lang="en-US" kern="0" dirty="0" err="1"/>
              <a:t>abstr</a:t>
            </a:r>
            <a:r>
              <a:rPr lang="en-US" kern="0" dirty="0"/>
              <a:t> 500)</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Baseline-Charakteristika der ITT-Population (I)</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30</a:t>
            </a:fld>
            <a:endParaRPr lang="en-GB" dirty="0"/>
          </a:p>
        </p:txBody>
      </p:sp>
      <p:graphicFrame>
        <p:nvGraphicFramePr>
          <p:cNvPr id="32" name="Tabelle 31">
            <a:extLst>
              <a:ext uri="{FF2B5EF4-FFF2-40B4-BE49-F238E27FC236}">
                <a16:creationId xmlns:a16="http://schemas.microsoft.com/office/drawing/2014/main" id="{490057D1-E2BE-412A-8209-96B5A4A5D073}"/>
              </a:ext>
            </a:extLst>
          </p:cNvPr>
          <p:cNvGraphicFramePr>
            <a:graphicFrameLocks noGrp="1"/>
          </p:cNvGraphicFramePr>
          <p:nvPr>
            <p:extLst>
              <p:ext uri="{D42A27DB-BD31-4B8C-83A1-F6EECF244321}">
                <p14:modId xmlns:p14="http://schemas.microsoft.com/office/powerpoint/2010/main" val="1369464617"/>
              </p:ext>
            </p:extLst>
          </p:nvPr>
        </p:nvGraphicFramePr>
        <p:xfrm>
          <a:off x="447211" y="1239838"/>
          <a:ext cx="4019281" cy="2797525"/>
        </p:xfrm>
        <a:graphic>
          <a:graphicData uri="http://schemas.openxmlformats.org/drawingml/2006/table">
            <a:tbl>
              <a:tblPr firstRow="1" bandRow="1">
                <a:tableStyleId>{5C22544A-7EE6-4342-B048-85BDC9FD1C3A}</a:tableStyleId>
              </a:tblPr>
              <a:tblGrid>
                <a:gridCol w="2176413">
                  <a:extLst>
                    <a:ext uri="{9D8B030D-6E8A-4147-A177-3AD203B41FA5}">
                      <a16:colId xmlns:a16="http://schemas.microsoft.com/office/drawing/2014/main" val="803611838"/>
                    </a:ext>
                  </a:extLst>
                </a:gridCol>
                <a:gridCol w="921434">
                  <a:extLst>
                    <a:ext uri="{9D8B030D-6E8A-4147-A177-3AD203B41FA5}">
                      <a16:colId xmlns:a16="http://schemas.microsoft.com/office/drawing/2014/main" val="3926207950"/>
                    </a:ext>
                  </a:extLst>
                </a:gridCol>
                <a:gridCol w="921434">
                  <a:extLst>
                    <a:ext uri="{9D8B030D-6E8A-4147-A177-3AD203B41FA5}">
                      <a16:colId xmlns:a16="http://schemas.microsoft.com/office/drawing/2014/main" val="2123663556"/>
                    </a:ext>
                  </a:extLst>
                </a:gridCol>
              </a:tblGrid>
              <a:tr h="418021">
                <a:tc>
                  <a:txBody>
                    <a:bodyPr/>
                    <a:lstStyle/>
                    <a:p>
                      <a:r>
                        <a:rPr lang="de-DE" sz="1000" dirty="0"/>
                        <a:t>Patientencharakteristika</a:t>
                      </a:r>
                    </a:p>
                  </a:txBody>
                  <a:tcPr anchor="ctr"/>
                </a:tc>
                <a:tc>
                  <a:txBody>
                    <a:bodyPr/>
                    <a:lstStyle/>
                    <a:p>
                      <a:pPr algn="ctr"/>
                      <a:r>
                        <a:rPr lang="de-DE" sz="1000" dirty="0"/>
                        <a:t>n=918</a:t>
                      </a:r>
                    </a:p>
                  </a:txBody>
                  <a:tcPr anchor="ctr"/>
                </a:tc>
                <a:tc>
                  <a:txBody>
                    <a:bodyPr/>
                    <a:lstStyle/>
                    <a:p>
                      <a:pPr algn="ctr"/>
                      <a:r>
                        <a:rPr lang="de-DE" sz="1000" dirty="0"/>
                        <a:t>AC-KP</a:t>
                      </a:r>
                    </a:p>
                    <a:p>
                      <a:pPr algn="ctr"/>
                      <a:r>
                        <a:rPr lang="de-DE" sz="1000" dirty="0"/>
                        <a:t>n=928</a:t>
                      </a:r>
                    </a:p>
                  </a:txBody>
                  <a:tcPr anchor="ctr"/>
                </a:tc>
                <a:extLst>
                  <a:ext uri="{0D108BD9-81ED-4DB2-BD59-A6C34878D82A}">
                    <a16:rowId xmlns:a16="http://schemas.microsoft.com/office/drawing/2014/main" val="160853978"/>
                  </a:ext>
                </a:extLst>
              </a:tr>
              <a:tr h="900353">
                <a:tc>
                  <a:txBody>
                    <a:bodyPr/>
                    <a:lstStyle/>
                    <a:p>
                      <a:r>
                        <a:rPr lang="de-DE" sz="1000" b="1" dirty="0">
                          <a:latin typeface="+mn-lt"/>
                        </a:rPr>
                        <a:t>Mittleres Alter, n (%)</a:t>
                      </a:r>
                    </a:p>
                    <a:p>
                      <a:pPr>
                        <a:tabLst>
                          <a:tab pos="182563" algn="l"/>
                        </a:tabLst>
                      </a:pPr>
                      <a:r>
                        <a:rPr lang="de-DE" sz="1000" dirty="0">
                          <a:latin typeface="+mn-lt"/>
                          <a:ea typeface="Verdana" panose="020B0604030504040204" pitchFamily="34" charset="0"/>
                        </a:rPr>
                        <a:t>	≤40 Jahre</a:t>
                      </a:r>
                    </a:p>
                    <a:p>
                      <a:pPr>
                        <a:tabLst>
                          <a:tab pos="182563" algn="l"/>
                        </a:tabLst>
                      </a:pPr>
                      <a:r>
                        <a:rPr lang="de-DE" sz="1000" dirty="0">
                          <a:latin typeface="+mn-lt"/>
                          <a:ea typeface="Verdana" panose="020B0604030504040204" pitchFamily="34" charset="0"/>
                        </a:rPr>
                        <a:t>	40-59 Jahre</a:t>
                      </a:r>
                    </a:p>
                    <a:p>
                      <a:pPr>
                        <a:tabLst>
                          <a:tab pos="182563" algn="l"/>
                        </a:tabLst>
                      </a:pPr>
                      <a:r>
                        <a:rPr lang="de-DE" sz="1000" dirty="0">
                          <a:latin typeface="+mn-lt"/>
                          <a:ea typeface="Verdana" panose="020B0604030504040204" pitchFamily="34" charset="0"/>
                        </a:rPr>
                        <a:t>	50-64 Jahre</a:t>
                      </a:r>
                    </a:p>
                    <a:p>
                      <a:pPr>
                        <a:tabLst>
                          <a:tab pos="182563" algn="l"/>
                        </a:tabLst>
                      </a:pPr>
                      <a:r>
                        <a:rPr lang="de-DE" sz="1000" dirty="0">
                          <a:latin typeface="+mn-lt"/>
                          <a:ea typeface="Verdana" panose="020B0604030504040204" pitchFamily="34" charset="0"/>
                        </a:rPr>
                        <a:t>	≥65 Jahre</a:t>
                      </a:r>
                      <a:endParaRPr lang="de-DE" sz="1000" dirty="0">
                        <a:latin typeface="+mn-lt"/>
                      </a:endParaRPr>
                    </a:p>
                  </a:txBody>
                  <a:tcPr/>
                </a:tc>
                <a:tc>
                  <a:txBody>
                    <a:bodyPr/>
                    <a:lstStyle/>
                    <a:p>
                      <a:pPr algn="ctr"/>
                      <a:endParaRPr lang="de-DE" sz="1000" dirty="0">
                        <a:latin typeface="+mn-lt"/>
                      </a:endParaRPr>
                    </a:p>
                    <a:p>
                      <a:pPr algn="ctr"/>
                      <a:r>
                        <a:rPr lang="de-DE" sz="1000" dirty="0">
                          <a:latin typeface="+mn-lt"/>
                        </a:rPr>
                        <a:t>118 (12,9)</a:t>
                      </a:r>
                    </a:p>
                    <a:p>
                      <a:pPr algn="ctr"/>
                      <a:r>
                        <a:rPr lang="de-DE" sz="1000" dirty="0">
                          <a:latin typeface="+mn-lt"/>
                        </a:rPr>
                        <a:t>284 (30,9)</a:t>
                      </a:r>
                    </a:p>
                    <a:p>
                      <a:pPr algn="ctr"/>
                      <a:r>
                        <a:rPr lang="de-DE" sz="1000" dirty="0">
                          <a:latin typeface="+mn-lt"/>
                        </a:rPr>
                        <a:t>384 (41,8)</a:t>
                      </a:r>
                    </a:p>
                    <a:p>
                      <a:pPr algn="ctr"/>
                      <a:r>
                        <a:rPr lang="de-DE" sz="1000" dirty="0">
                          <a:latin typeface="+mn-lt"/>
                        </a:rPr>
                        <a:t>132 (14,4)</a:t>
                      </a:r>
                    </a:p>
                  </a:txBody>
                  <a:tcPr/>
                </a:tc>
                <a:tc>
                  <a:txBody>
                    <a:bodyPr/>
                    <a:lstStyle/>
                    <a:p>
                      <a:pPr algn="ctr"/>
                      <a:endParaRPr lang="de-DE" sz="1000" dirty="0">
                        <a:latin typeface="+mn-lt"/>
                      </a:endParaRPr>
                    </a:p>
                    <a:p>
                      <a:pPr algn="ctr"/>
                      <a:r>
                        <a:rPr lang="de-DE" sz="1000" dirty="0">
                          <a:latin typeface="+mn-lt"/>
                        </a:rPr>
                        <a:t>131 (14,1)</a:t>
                      </a:r>
                    </a:p>
                    <a:p>
                      <a:pPr algn="ctr"/>
                      <a:r>
                        <a:rPr lang="de-DE" sz="1000" dirty="0">
                          <a:latin typeface="+mn-lt"/>
                        </a:rPr>
                        <a:t>246 (26,5)</a:t>
                      </a:r>
                    </a:p>
                    <a:p>
                      <a:pPr algn="ctr"/>
                      <a:r>
                        <a:rPr lang="de-DE" sz="1000" dirty="0">
                          <a:latin typeface="+mn-lt"/>
                        </a:rPr>
                        <a:t>432 (46,6)</a:t>
                      </a:r>
                    </a:p>
                    <a:p>
                      <a:pPr algn="ctr"/>
                      <a:r>
                        <a:rPr lang="de-DE" sz="1000" dirty="0">
                          <a:latin typeface="+mn-lt"/>
                        </a:rPr>
                        <a:t>119 (12,8)</a:t>
                      </a:r>
                    </a:p>
                  </a:txBody>
                  <a:tcPr/>
                </a:tc>
                <a:extLst>
                  <a:ext uri="{0D108BD9-81ED-4DB2-BD59-A6C34878D82A}">
                    <a16:rowId xmlns:a16="http://schemas.microsoft.com/office/drawing/2014/main" val="2756326094"/>
                  </a:ext>
                </a:extLst>
              </a:tr>
              <a:tr h="900353">
                <a:tc>
                  <a:txBody>
                    <a:bodyPr/>
                    <a:lstStyle/>
                    <a:p>
                      <a:r>
                        <a:rPr lang="de-DE" sz="1000" b="1" dirty="0">
                          <a:latin typeface="+mn-lt"/>
                        </a:rPr>
                        <a:t>Ethnie, n (%)</a:t>
                      </a:r>
                    </a:p>
                    <a:p>
                      <a:pPr>
                        <a:tabLst>
                          <a:tab pos="182563" algn="l"/>
                        </a:tabLst>
                      </a:pPr>
                      <a:r>
                        <a:rPr lang="de-DE" sz="1000" dirty="0">
                          <a:solidFill>
                            <a:schemeClr val="tx1"/>
                          </a:solidFill>
                          <a:latin typeface="+mn-lt"/>
                        </a:rPr>
                        <a:t>	Weiß</a:t>
                      </a:r>
                    </a:p>
                    <a:p>
                      <a:pPr>
                        <a:tabLst>
                          <a:tab pos="182563" algn="l"/>
                        </a:tabLst>
                      </a:pPr>
                      <a:r>
                        <a:rPr lang="de-DE" sz="1000" dirty="0">
                          <a:solidFill>
                            <a:schemeClr val="tx1"/>
                          </a:solidFill>
                          <a:latin typeface="+mn-lt"/>
                        </a:rPr>
                        <a:t>	Schwarz oder Afroamerikanisch </a:t>
                      </a:r>
                    </a:p>
                    <a:p>
                      <a:pPr>
                        <a:tabLst>
                          <a:tab pos="182563" algn="l"/>
                        </a:tabLst>
                      </a:pPr>
                      <a:r>
                        <a:rPr lang="de-DE" sz="1000" dirty="0">
                          <a:solidFill>
                            <a:schemeClr val="tx1"/>
                          </a:solidFill>
                          <a:latin typeface="+mn-lt"/>
                        </a:rPr>
                        <a:t>	Asiatisch</a:t>
                      </a:r>
                    </a:p>
                    <a:p>
                      <a:pPr>
                        <a:tabLst>
                          <a:tab pos="182563" algn="l"/>
                        </a:tabLst>
                      </a:pPr>
                      <a:r>
                        <a:rPr lang="de-DE" sz="1000" dirty="0">
                          <a:latin typeface="+mn-lt"/>
                        </a:rPr>
                        <a:t>	Sonstige</a:t>
                      </a:r>
                    </a:p>
                  </a:txBody>
                  <a:tcPr/>
                </a:tc>
                <a:tc>
                  <a:txBody>
                    <a:bodyPr/>
                    <a:lstStyle/>
                    <a:p>
                      <a:pPr algn="ctr"/>
                      <a:br>
                        <a:rPr lang="de-DE" sz="1000" dirty="0">
                          <a:latin typeface="+mn-lt"/>
                        </a:rPr>
                      </a:br>
                      <a:r>
                        <a:rPr lang="de-DE" sz="1000" dirty="0">
                          <a:latin typeface="+mn-lt"/>
                        </a:rPr>
                        <a:t>558 (60,8)</a:t>
                      </a:r>
                      <a:br>
                        <a:rPr lang="de-DE" sz="1000" dirty="0">
                          <a:latin typeface="+mn-lt"/>
                        </a:rPr>
                      </a:br>
                      <a:r>
                        <a:rPr lang="de-DE" sz="1000" dirty="0">
                          <a:latin typeface="+mn-lt"/>
                        </a:rPr>
                        <a:t>15 (1,6)</a:t>
                      </a:r>
                      <a:br>
                        <a:rPr lang="de-DE" sz="1000" dirty="0">
                          <a:latin typeface="+mn-lt"/>
                        </a:rPr>
                      </a:br>
                      <a:r>
                        <a:rPr lang="de-DE" sz="1000" dirty="0">
                          <a:latin typeface="+mn-lt"/>
                        </a:rPr>
                        <a:t>267 (29,1)</a:t>
                      </a:r>
                    </a:p>
                    <a:p>
                      <a:pPr algn="ctr"/>
                      <a:r>
                        <a:rPr lang="de-DE" sz="1000" dirty="0">
                          <a:latin typeface="+mn-lt"/>
                        </a:rPr>
                        <a:t>78 (8,5)</a:t>
                      </a:r>
                    </a:p>
                  </a:txBody>
                  <a:tcPr/>
                </a:tc>
                <a:tc>
                  <a:txBody>
                    <a:bodyPr/>
                    <a:lstStyle/>
                    <a:p>
                      <a:pPr algn="ctr"/>
                      <a:br>
                        <a:rPr lang="de-DE" sz="1000" dirty="0">
                          <a:latin typeface="+mn-lt"/>
                        </a:rPr>
                      </a:br>
                      <a:r>
                        <a:rPr lang="de-DE" sz="1000" dirty="0">
                          <a:latin typeface="+mn-lt"/>
                        </a:rPr>
                        <a:t>565 (60,9)</a:t>
                      </a:r>
                      <a:br>
                        <a:rPr lang="de-DE" sz="1000" dirty="0">
                          <a:latin typeface="+mn-lt"/>
                        </a:rPr>
                      </a:br>
                      <a:r>
                        <a:rPr lang="de-DE" sz="1000" dirty="0">
                          <a:latin typeface="+mn-lt"/>
                        </a:rPr>
                        <a:t>8 (0,9)</a:t>
                      </a:r>
                      <a:br>
                        <a:rPr lang="de-DE" sz="1000" dirty="0">
                          <a:latin typeface="+mn-lt"/>
                        </a:rPr>
                      </a:br>
                      <a:r>
                        <a:rPr lang="de-DE" sz="1000" dirty="0">
                          <a:latin typeface="+mn-lt"/>
                        </a:rPr>
                        <a:t>275 (29,6)</a:t>
                      </a:r>
                    </a:p>
                    <a:p>
                      <a:pPr algn="ctr"/>
                      <a:r>
                        <a:rPr lang="de-DE" sz="1000" dirty="0">
                          <a:latin typeface="+mn-lt"/>
                        </a:rPr>
                        <a:t>80 (8,6)</a:t>
                      </a:r>
                    </a:p>
                  </a:txBody>
                  <a:tcPr/>
                </a:tc>
                <a:extLst>
                  <a:ext uri="{0D108BD9-81ED-4DB2-BD59-A6C34878D82A}">
                    <a16:rowId xmlns:a16="http://schemas.microsoft.com/office/drawing/2014/main" val="3135264486"/>
                  </a:ext>
                </a:extLst>
              </a:tr>
              <a:tr h="578798">
                <a:tc>
                  <a:txBody>
                    <a:bodyPr/>
                    <a:lstStyle/>
                    <a:p>
                      <a:r>
                        <a:rPr lang="de-DE" sz="1000" b="1" dirty="0">
                          <a:latin typeface="+mn-lt"/>
                        </a:rPr>
                        <a:t>ECOG-Score zur Baseline, n (%)</a:t>
                      </a:r>
                    </a:p>
                    <a:p>
                      <a:pPr>
                        <a:tabLst>
                          <a:tab pos="182563" algn="l"/>
                        </a:tabLst>
                      </a:pPr>
                      <a:r>
                        <a:rPr lang="de-DE" sz="1000" dirty="0">
                          <a:latin typeface="+mn-lt"/>
                        </a:rPr>
                        <a:t>	0</a:t>
                      </a:r>
                    </a:p>
                    <a:p>
                      <a:pPr>
                        <a:tabLst>
                          <a:tab pos="182563" algn="l"/>
                        </a:tabLst>
                      </a:pPr>
                      <a:r>
                        <a:rPr lang="de-DE" sz="1000" dirty="0">
                          <a:latin typeface="+mn-lt"/>
                        </a:rPr>
                        <a:t>	1</a:t>
                      </a:r>
                    </a:p>
                  </a:txBody>
                  <a:tcPr/>
                </a:tc>
                <a:tc>
                  <a:txBody>
                    <a:bodyPr/>
                    <a:lstStyle/>
                    <a:p>
                      <a:pPr algn="ctr"/>
                      <a:br>
                        <a:rPr lang="de-DE" sz="1000" dirty="0">
                          <a:latin typeface="+mn-lt"/>
                        </a:rPr>
                      </a:br>
                      <a:r>
                        <a:rPr lang="de-DE" sz="1000" dirty="0">
                          <a:latin typeface="+mn-lt"/>
                        </a:rPr>
                        <a:t>835 (91,0)</a:t>
                      </a:r>
                      <a:br>
                        <a:rPr lang="de-DE" sz="1000" dirty="0">
                          <a:latin typeface="+mn-lt"/>
                        </a:rPr>
                      </a:br>
                      <a:r>
                        <a:rPr lang="de-DE" sz="1000" dirty="0">
                          <a:latin typeface="+mn-lt"/>
                        </a:rPr>
                        <a:t>83 (9,0)</a:t>
                      </a:r>
                    </a:p>
                  </a:txBody>
                  <a:tcPr/>
                </a:tc>
                <a:tc>
                  <a:txBody>
                    <a:bodyPr/>
                    <a:lstStyle/>
                    <a:p>
                      <a:pPr algn="ctr"/>
                      <a:br>
                        <a:rPr lang="de-DE" sz="1000" dirty="0">
                          <a:latin typeface="+mn-lt"/>
                        </a:rPr>
                      </a:br>
                      <a:r>
                        <a:rPr lang="de-DE" sz="1000" dirty="0">
                          <a:latin typeface="+mn-lt"/>
                        </a:rPr>
                        <a:t>843 (90,8)</a:t>
                      </a:r>
                      <a:br>
                        <a:rPr lang="de-DE" sz="1000" dirty="0">
                          <a:latin typeface="+mn-lt"/>
                        </a:rPr>
                      </a:br>
                      <a:r>
                        <a:rPr lang="de-DE" sz="1000" dirty="0">
                          <a:latin typeface="+mn-lt"/>
                        </a:rPr>
                        <a:t>85 (9,2)</a:t>
                      </a:r>
                    </a:p>
                  </a:txBody>
                  <a:tcPr/>
                </a:tc>
                <a:extLst>
                  <a:ext uri="{0D108BD9-81ED-4DB2-BD59-A6C34878D82A}">
                    <a16:rowId xmlns:a16="http://schemas.microsoft.com/office/drawing/2014/main" val="3458309219"/>
                  </a:ext>
                </a:extLst>
              </a:tr>
            </a:tbl>
          </a:graphicData>
        </a:graphic>
      </p:graphicFrame>
      <p:sp>
        <p:nvSpPr>
          <p:cNvPr id="33" name="Inhaltsplatzhalter 2">
            <a:extLst>
              <a:ext uri="{FF2B5EF4-FFF2-40B4-BE49-F238E27FC236}">
                <a16:creationId xmlns:a16="http://schemas.microsoft.com/office/drawing/2014/main" id="{8C619039-30B2-4ED7-8BA3-EA5944852981}"/>
              </a:ext>
            </a:extLst>
          </p:cNvPr>
          <p:cNvSpPr>
            <a:spLocks noGrp="1"/>
          </p:cNvSpPr>
          <p:nvPr>
            <p:ph idx="1"/>
          </p:nvPr>
        </p:nvSpPr>
        <p:spPr>
          <a:xfrm>
            <a:off x="445193" y="4398152"/>
            <a:ext cx="8271341" cy="1472250"/>
          </a:xfrm>
        </p:spPr>
        <p:txBody>
          <a:bodyPr/>
          <a:lstStyle/>
          <a:p>
            <a:r>
              <a:rPr lang="en-US" sz="1350" dirty="0" err="1"/>
              <a:t>Patienten</a:t>
            </a:r>
            <a:r>
              <a:rPr lang="en-US" sz="1350" dirty="0"/>
              <a:t>- und </a:t>
            </a:r>
            <a:r>
              <a:rPr lang="en-US" sz="1350" dirty="0" err="1"/>
              <a:t>Krankheitscharakteristika</a:t>
            </a:r>
            <a:r>
              <a:rPr lang="en-US" sz="1350" dirty="0"/>
              <a:t> </a:t>
            </a:r>
            <a:r>
              <a:rPr lang="en-US" sz="1350" dirty="0" err="1"/>
              <a:t>waren</a:t>
            </a:r>
            <a:r>
              <a:rPr lang="en-US" sz="1350" dirty="0"/>
              <a:t> </a:t>
            </a:r>
            <a:r>
              <a:rPr lang="en-US" sz="1350" dirty="0" err="1"/>
              <a:t>zwischen</a:t>
            </a:r>
            <a:r>
              <a:rPr lang="en-US" sz="1350" dirty="0"/>
              <a:t> den </a:t>
            </a:r>
            <a:r>
              <a:rPr lang="en-US" sz="1350" dirty="0" err="1"/>
              <a:t>Behandlungsarmen</a:t>
            </a:r>
            <a:r>
              <a:rPr lang="en-US" sz="1350" dirty="0"/>
              <a:t> </a:t>
            </a:r>
            <a:r>
              <a:rPr lang="en-US" sz="1350" dirty="0" err="1"/>
              <a:t>ausgeglichen</a:t>
            </a:r>
            <a:r>
              <a:rPr lang="en-US" sz="1350" dirty="0"/>
              <a:t>.</a:t>
            </a:r>
          </a:p>
          <a:p>
            <a:endParaRPr lang="de-DE" sz="1350" dirty="0"/>
          </a:p>
        </p:txBody>
      </p:sp>
      <p:graphicFrame>
        <p:nvGraphicFramePr>
          <p:cNvPr id="9" name="Tabelle 8">
            <a:extLst>
              <a:ext uri="{FF2B5EF4-FFF2-40B4-BE49-F238E27FC236}">
                <a16:creationId xmlns:a16="http://schemas.microsoft.com/office/drawing/2014/main" id="{79BDFDF0-B3EF-4D8C-8050-22A2B9D3DD3C}"/>
              </a:ext>
            </a:extLst>
          </p:cNvPr>
          <p:cNvGraphicFramePr>
            <a:graphicFrameLocks noGrp="1"/>
          </p:cNvGraphicFramePr>
          <p:nvPr>
            <p:extLst>
              <p:ext uri="{D42A27DB-BD31-4B8C-83A1-F6EECF244321}">
                <p14:modId xmlns:p14="http://schemas.microsoft.com/office/powerpoint/2010/main" val="94953348"/>
              </p:ext>
            </p:extLst>
          </p:nvPr>
        </p:nvGraphicFramePr>
        <p:xfrm>
          <a:off x="4677514" y="1233202"/>
          <a:ext cx="4019276" cy="2804160"/>
        </p:xfrm>
        <a:graphic>
          <a:graphicData uri="http://schemas.openxmlformats.org/drawingml/2006/table">
            <a:tbl>
              <a:tblPr firstRow="1" bandRow="1">
                <a:tableStyleId>{5C22544A-7EE6-4342-B048-85BDC9FD1C3A}</a:tableStyleId>
              </a:tblPr>
              <a:tblGrid>
                <a:gridCol w="2176410">
                  <a:extLst>
                    <a:ext uri="{9D8B030D-6E8A-4147-A177-3AD203B41FA5}">
                      <a16:colId xmlns:a16="http://schemas.microsoft.com/office/drawing/2014/main" val="803611838"/>
                    </a:ext>
                  </a:extLst>
                </a:gridCol>
                <a:gridCol w="921433">
                  <a:extLst>
                    <a:ext uri="{9D8B030D-6E8A-4147-A177-3AD203B41FA5}">
                      <a16:colId xmlns:a16="http://schemas.microsoft.com/office/drawing/2014/main" val="3926207950"/>
                    </a:ext>
                  </a:extLst>
                </a:gridCol>
                <a:gridCol w="921433">
                  <a:extLst>
                    <a:ext uri="{9D8B030D-6E8A-4147-A177-3AD203B41FA5}">
                      <a16:colId xmlns:a16="http://schemas.microsoft.com/office/drawing/2014/main" val="2123663556"/>
                    </a:ext>
                  </a:extLst>
                </a:gridCol>
              </a:tblGrid>
              <a:tr h="265823">
                <a:tc>
                  <a:txBody>
                    <a:bodyPr/>
                    <a:lstStyle/>
                    <a:p>
                      <a:r>
                        <a:rPr lang="de-DE" sz="1000" dirty="0"/>
                        <a:t>Patientencharakteristika</a:t>
                      </a:r>
                    </a:p>
                  </a:txBody>
                  <a:tcPr anchor="ctr"/>
                </a:tc>
                <a:tc>
                  <a:txBody>
                    <a:bodyPr/>
                    <a:lstStyle/>
                    <a:p>
                      <a:pPr algn="ctr"/>
                      <a:r>
                        <a:rPr lang="de-DE" sz="1000" dirty="0"/>
                        <a:t>n=918</a:t>
                      </a:r>
                    </a:p>
                  </a:txBody>
                  <a:tcPr anchor="ctr"/>
                </a:tc>
                <a:tc>
                  <a:txBody>
                    <a:bodyPr/>
                    <a:lstStyle/>
                    <a:p>
                      <a:pPr algn="ctr"/>
                      <a:r>
                        <a:rPr lang="de-DE" sz="1000" dirty="0"/>
                        <a:t>AC-KP</a:t>
                      </a:r>
                    </a:p>
                    <a:p>
                      <a:pPr algn="ctr"/>
                      <a:r>
                        <a:rPr lang="de-DE" sz="1000" dirty="0"/>
                        <a:t>n=928</a:t>
                      </a:r>
                    </a:p>
                  </a:txBody>
                  <a:tcPr anchor="ctr"/>
                </a:tc>
                <a:extLst>
                  <a:ext uri="{0D108BD9-81ED-4DB2-BD59-A6C34878D82A}">
                    <a16:rowId xmlns:a16="http://schemas.microsoft.com/office/drawing/2014/main" val="160853978"/>
                  </a:ext>
                </a:extLst>
              </a:tr>
              <a:tr h="265823">
                <a:tc>
                  <a:txBody>
                    <a:bodyPr/>
                    <a:lstStyle/>
                    <a:p>
                      <a:r>
                        <a:rPr lang="de-DE" sz="1000" b="1" dirty="0">
                          <a:latin typeface="+mn-lt"/>
                        </a:rPr>
                        <a:t>LVEF zur Baseline, Median (IQR)</a:t>
                      </a:r>
                      <a:r>
                        <a:rPr lang="de-DE" sz="1000" dirty="0">
                          <a:latin typeface="+mn-lt"/>
                          <a:ea typeface="Verdana" panose="020B0604030504040204" pitchFamily="34" charset="0"/>
                        </a:rPr>
                        <a:t>	</a:t>
                      </a:r>
                      <a:endParaRPr lang="de-DE" sz="1000" dirty="0">
                        <a:latin typeface="+mn-lt"/>
                      </a:endParaRPr>
                    </a:p>
                  </a:txBody>
                  <a:tcPr/>
                </a:tc>
                <a:tc>
                  <a:txBody>
                    <a:bodyPr/>
                    <a:lstStyle/>
                    <a:p>
                      <a:pPr algn="ctr"/>
                      <a:r>
                        <a:rPr lang="de-DE" sz="1000" dirty="0">
                          <a:latin typeface="+mn-lt"/>
                        </a:rPr>
                        <a:t>65,0 (61,0-69,0</a:t>
                      </a:r>
                    </a:p>
                  </a:txBody>
                  <a:tcPr/>
                </a:tc>
                <a:tc>
                  <a:txBody>
                    <a:bodyPr/>
                    <a:lstStyle/>
                    <a:p>
                      <a:pPr algn="ctr"/>
                      <a:r>
                        <a:rPr lang="de-DE" sz="1000" dirty="0">
                          <a:latin typeface="+mn-lt"/>
                        </a:rPr>
                        <a:t>65,0 (60,1-69,0)</a:t>
                      </a:r>
                    </a:p>
                  </a:txBody>
                  <a:tcPr/>
                </a:tc>
                <a:extLst>
                  <a:ext uri="{0D108BD9-81ED-4DB2-BD59-A6C34878D82A}">
                    <a16:rowId xmlns:a16="http://schemas.microsoft.com/office/drawing/2014/main" val="2756326094"/>
                  </a:ext>
                </a:extLst>
              </a:tr>
              <a:tr h="572542">
                <a:tc>
                  <a:txBody>
                    <a:bodyPr/>
                    <a:lstStyle/>
                    <a:p>
                      <a:r>
                        <a:rPr lang="de-DE" sz="1000" b="1" dirty="0">
                          <a:latin typeface="+mn-lt"/>
                        </a:rPr>
                        <a:t>Tumordurchmesser, n (%)</a:t>
                      </a:r>
                    </a:p>
                    <a:p>
                      <a:pPr>
                        <a:tabLst>
                          <a:tab pos="182563" algn="l"/>
                        </a:tabLst>
                      </a:pPr>
                      <a:r>
                        <a:rPr lang="de-DE" sz="1000" dirty="0">
                          <a:solidFill>
                            <a:schemeClr val="tx1"/>
                          </a:solidFill>
                          <a:latin typeface="+mn-lt"/>
                        </a:rPr>
                        <a:t>	&lt;2 cm</a:t>
                      </a:r>
                    </a:p>
                    <a:p>
                      <a:pPr>
                        <a:tabLst>
                          <a:tab pos="182563" algn="l"/>
                        </a:tabLst>
                      </a:pPr>
                      <a:r>
                        <a:rPr lang="de-DE" sz="1000" dirty="0">
                          <a:solidFill>
                            <a:schemeClr val="tx1"/>
                          </a:solidFill>
                          <a:latin typeface="+mn-lt"/>
                        </a:rPr>
                        <a:t>	≥2 bis &lt;5 cm</a:t>
                      </a:r>
                    </a:p>
                    <a:p>
                      <a:pPr>
                        <a:tabLst>
                          <a:tab pos="182563" algn="l"/>
                        </a:tabLst>
                      </a:pPr>
                      <a:r>
                        <a:rPr lang="de-DE" sz="1000" dirty="0">
                          <a:solidFill>
                            <a:schemeClr val="tx1"/>
                          </a:solidFill>
                          <a:latin typeface="+mn-lt"/>
                        </a:rPr>
                        <a:t>	≥5 cm</a:t>
                      </a:r>
                    </a:p>
                    <a:p>
                      <a:pPr>
                        <a:tabLst>
                          <a:tab pos="182563" algn="l"/>
                        </a:tabLst>
                      </a:pPr>
                      <a:r>
                        <a:rPr lang="de-DE" sz="1000" dirty="0">
                          <a:latin typeface="+mn-lt"/>
                        </a:rPr>
                        <a:t>	Fehlend</a:t>
                      </a:r>
                    </a:p>
                  </a:txBody>
                  <a:tcPr/>
                </a:tc>
                <a:tc>
                  <a:txBody>
                    <a:bodyPr/>
                    <a:lstStyle/>
                    <a:p>
                      <a:pPr algn="ctr"/>
                      <a:br>
                        <a:rPr lang="de-DE" sz="1000" dirty="0">
                          <a:latin typeface="+mn-lt"/>
                        </a:rPr>
                      </a:br>
                      <a:r>
                        <a:rPr lang="de-DE" sz="1000" dirty="0">
                          <a:latin typeface="+mn-lt"/>
                        </a:rPr>
                        <a:t>254 (27,2)</a:t>
                      </a:r>
                      <a:br>
                        <a:rPr lang="de-DE" sz="1000" dirty="0">
                          <a:latin typeface="+mn-lt"/>
                        </a:rPr>
                      </a:br>
                      <a:r>
                        <a:rPr lang="de-DE" sz="1000" dirty="0">
                          <a:latin typeface="+mn-lt"/>
                        </a:rPr>
                        <a:t>560 (61,0)</a:t>
                      </a:r>
                      <a:br>
                        <a:rPr lang="de-DE" sz="1000" dirty="0">
                          <a:latin typeface="+mn-lt"/>
                        </a:rPr>
                      </a:br>
                      <a:r>
                        <a:rPr lang="de-DE" sz="1000" dirty="0">
                          <a:latin typeface="+mn-lt"/>
                        </a:rPr>
                        <a:t>104 (11,3)</a:t>
                      </a:r>
                    </a:p>
                    <a:p>
                      <a:pPr algn="ctr"/>
                      <a:r>
                        <a:rPr lang="de-DE" sz="1000" dirty="0">
                          <a:latin typeface="+mn-lt"/>
                        </a:rPr>
                        <a:t>0</a:t>
                      </a:r>
                    </a:p>
                  </a:txBody>
                  <a:tcPr/>
                </a:tc>
                <a:tc>
                  <a:txBody>
                    <a:bodyPr/>
                    <a:lstStyle/>
                    <a:p>
                      <a:pPr algn="ctr"/>
                      <a:br>
                        <a:rPr lang="de-DE" sz="1000" dirty="0">
                          <a:latin typeface="+mn-lt"/>
                        </a:rPr>
                      </a:br>
                      <a:r>
                        <a:rPr lang="de-DE" sz="1000" dirty="0">
                          <a:latin typeface="+mn-lt"/>
                        </a:rPr>
                        <a:t>267 (28,8)</a:t>
                      </a:r>
                      <a:br>
                        <a:rPr lang="de-DE" sz="1000" dirty="0">
                          <a:latin typeface="+mn-lt"/>
                        </a:rPr>
                      </a:br>
                      <a:r>
                        <a:rPr lang="de-DE" sz="1000" dirty="0">
                          <a:latin typeface="+mn-lt"/>
                        </a:rPr>
                        <a:t>577 (62,2)</a:t>
                      </a:r>
                      <a:br>
                        <a:rPr lang="de-DE" sz="1000" dirty="0">
                          <a:latin typeface="+mn-lt"/>
                        </a:rPr>
                      </a:br>
                      <a:r>
                        <a:rPr lang="de-DE" sz="1000" dirty="0">
                          <a:latin typeface="+mn-lt"/>
                        </a:rPr>
                        <a:t>82 (8,8)</a:t>
                      </a:r>
                    </a:p>
                    <a:p>
                      <a:pPr algn="ctr"/>
                      <a:r>
                        <a:rPr lang="de-DE" sz="1000" dirty="0">
                          <a:latin typeface="+mn-lt"/>
                        </a:rPr>
                        <a:t>2 (0,2)</a:t>
                      </a:r>
                    </a:p>
                  </a:txBody>
                  <a:tcPr/>
                </a:tc>
                <a:extLst>
                  <a:ext uri="{0D108BD9-81ED-4DB2-BD59-A6C34878D82A}">
                    <a16:rowId xmlns:a16="http://schemas.microsoft.com/office/drawing/2014/main" val="3135264486"/>
                  </a:ext>
                </a:extLst>
              </a:tr>
              <a:tr h="368063">
                <a:tc>
                  <a:txBody>
                    <a:bodyPr/>
                    <a:lstStyle/>
                    <a:p>
                      <a:r>
                        <a:rPr lang="de-DE" sz="1000" b="1" dirty="0">
                          <a:latin typeface="+mn-lt"/>
                        </a:rPr>
                        <a:t>Zentraler HER2-Status, n (%)</a:t>
                      </a:r>
                    </a:p>
                    <a:p>
                      <a:pPr>
                        <a:tabLst>
                          <a:tab pos="182563" algn="l"/>
                        </a:tabLst>
                      </a:pPr>
                      <a:r>
                        <a:rPr lang="de-DE" sz="1000" dirty="0">
                          <a:latin typeface="+mn-lt"/>
                        </a:rPr>
                        <a:t>	ISH+/IHC3+</a:t>
                      </a:r>
                    </a:p>
                    <a:p>
                      <a:pPr marL="0" marR="0" lvl="0" indent="0" algn="l" defTabSz="457200" rtl="0" eaLnBrk="1" fontAlgn="auto" latinLnBrk="0" hangingPunct="1">
                        <a:lnSpc>
                          <a:spcPct val="100000"/>
                        </a:lnSpc>
                        <a:spcBef>
                          <a:spcPts val="0"/>
                        </a:spcBef>
                        <a:spcAft>
                          <a:spcPts val="0"/>
                        </a:spcAft>
                        <a:buClrTx/>
                        <a:buSzTx/>
                        <a:buFontTx/>
                        <a:buNone/>
                        <a:tabLst>
                          <a:tab pos="182563" algn="l"/>
                        </a:tabLst>
                        <a:defRPr/>
                      </a:pPr>
                      <a:r>
                        <a:rPr lang="de-DE" sz="1000" dirty="0">
                          <a:latin typeface="+mn-lt"/>
                        </a:rPr>
                        <a:t>	ISH+/IHC2+</a:t>
                      </a:r>
                    </a:p>
                    <a:p>
                      <a:pPr marL="0" marR="0" lvl="0" indent="0" algn="l" defTabSz="457200" rtl="0" eaLnBrk="1" fontAlgn="auto" latinLnBrk="0" hangingPunct="1">
                        <a:lnSpc>
                          <a:spcPct val="100000"/>
                        </a:lnSpc>
                        <a:spcBef>
                          <a:spcPts val="0"/>
                        </a:spcBef>
                        <a:spcAft>
                          <a:spcPts val="0"/>
                        </a:spcAft>
                        <a:buClrTx/>
                        <a:buSzTx/>
                        <a:buFontTx/>
                        <a:buNone/>
                        <a:tabLst>
                          <a:tab pos="182563" algn="l"/>
                        </a:tabLst>
                        <a:defRPr/>
                      </a:pPr>
                      <a:r>
                        <a:rPr lang="de-DE" sz="1000" dirty="0">
                          <a:latin typeface="+mn-lt"/>
                        </a:rPr>
                        <a:t>	ISH+/IHC0 oder IHC1+</a:t>
                      </a:r>
                    </a:p>
                    <a:p>
                      <a:pPr marL="0" marR="0" lvl="0" indent="0" algn="l" defTabSz="457200" rtl="0" eaLnBrk="1" fontAlgn="auto" latinLnBrk="0" hangingPunct="1">
                        <a:lnSpc>
                          <a:spcPct val="100000"/>
                        </a:lnSpc>
                        <a:spcBef>
                          <a:spcPts val="0"/>
                        </a:spcBef>
                        <a:spcAft>
                          <a:spcPts val="0"/>
                        </a:spcAft>
                        <a:buClrTx/>
                        <a:buSzTx/>
                        <a:buFontTx/>
                        <a:buNone/>
                        <a:tabLst>
                          <a:tab pos="182563" algn="l"/>
                        </a:tabLst>
                        <a:defRPr/>
                      </a:pPr>
                      <a:r>
                        <a:rPr lang="de-DE" sz="1000" dirty="0">
                          <a:latin typeface="+mn-lt"/>
                        </a:rPr>
                        <a:t>	ISH+/IHC3 unbekannt</a:t>
                      </a:r>
                    </a:p>
                    <a:p>
                      <a:pPr marL="0" marR="0" lvl="0" indent="0" algn="l" defTabSz="457200" rtl="0" eaLnBrk="1" fontAlgn="auto" latinLnBrk="0" hangingPunct="1">
                        <a:lnSpc>
                          <a:spcPct val="100000"/>
                        </a:lnSpc>
                        <a:spcBef>
                          <a:spcPts val="0"/>
                        </a:spcBef>
                        <a:spcAft>
                          <a:spcPts val="0"/>
                        </a:spcAft>
                        <a:buClrTx/>
                        <a:buSzTx/>
                        <a:buFontTx/>
                        <a:buNone/>
                        <a:tabLst>
                          <a:tab pos="182563" algn="l"/>
                        </a:tabLst>
                        <a:defRPr/>
                      </a:pPr>
                      <a:r>
                        <a:rPr lang="de-DE" sz="1000" dirty="0">
                          <a:latin typeface="+mn-lt"/>
                        </a:rPr>
                        <a:t>	ISH-/IHC3+</a:t>
                      </a:r>
                    </a:p>
                    <a:p>
                      <a:pPr>
                        <a:tabLst>
                          <a:tab pos="182563" algn="l"/>
                        </a:tabLst>
                      </a:pPr>
                      <a:r>
                        <a:rPr lang="de-DE" sz="1000" dirty="0">
                          <a:latin typeface="+mn-lt"/>
                        </a:rPr>
                        <a:t>	ISH unbekannt/IHC3+</a:t>
                      </a:r>
                    </a:p>
                  </a:txBody>
                  <a:tcPr/>
                </a:tc>
                <a:tc>
                  <a:txBody>
                    <a:bodyPr/>
                    <a:lstStyle/>
                    <a:p>
                      <a:pPr algn="ctr"/>
                      <a:br>
                        <a:rPr lang="de-DE" sz="1000" dirty="0">
                          <a:latin typeface="+mn-lt"/>
                        </a:rPr>
                      </a:br>
                      <a:r>
                        <a:rPr lang="de-DE" sz="1000" dirty="0">
                          <a:latin typeface="+mn-lt"/>
                        </a:rPr>
                        <a:t>756 (82,4)</a:t>
                      </a:r>
                      <a:br>
                        <a:rPr lang="de-DE" sz="1000" dirty="0">
                          <a:latin typeface="+mn-lt"/>
                        </a:rPr>
                      </a:br>
                      <a:r>
                        <a:rPr lang="de-DE" sz="1000" dirty="0">
                          <a:latin typeface="+mn-lt"/>
                        </a:rPr>
                        <a:t>130 (14,2)</a:t>
                      </a:r>
                    </a:p>
                    <a:p>
                      <a:pPr algn="ctr"/>
                      <a:r>
                        <a:rPr lang="de-DE" sz="1000" dirty="0">
                          <a:latin typeface="+mn-lt"/>
                        </a:rPr>
                        <a:t>6 (0,7)</a:t>
                      </a:r>
                    </a:p>
                    <a:p>
                      <a:pPr algn="ctr"/>
                      <a:r>
                        <a:rPr lang="de-DE" sz="1000" dirty="0">
                          <a:latin typeface="+mn-lt"/>
                        </a:rPr>
                        <a:t>1 (0,1)</a:t>
                      </a:r>
                    </a:p>
                    <a:p>
                      <a:pPr algn="ctr"/>
                      <a:r>
                        <a:rPr lang="de-DE" sz="1000" dirty="0">
                          <a:latin typeface="+mn-lt"/>
                        </a:rPr>
                        <a:t>7 (0,8)</a:t>
                      </a:r>
                    </a:p>
                    <a:p>
                      <a:pPr algn="ctr"/>
                      <a:r>
                        <a:rPr lang="de-DE" sz="1000" dirty="0">
                          <a:latin typeface="+mn-lt"/>
                        </a:rPr>
                        <a:t>18 (2,0)</a:t>
                      </a:r>
                    </a:p>
                  </a:txBody>
                  <a:tcPr/>
                </a:tc>
                <a:tc>
                  <a:txBody>
                    <a:bodyPr/>
                    <a:lstStyle/>
                    <a:p>
                      <a:pPr algn="ctr"/>
                      <a:br>
                        <a:rPr lang="de-DE" sz="1000" dirty="0">
                          <a:latin typeface="+mn-lt"/>
                        </a:rPr>
                      </a:br>
                      <a:r>
                        <a:rPr lang="de-DE" sz="1000" dirty="0">
                          <a:latin typeface="+mn-lt"/>
                        </a:rPr>
                        <a:t>763 (82,2)</a:t>
                      </a:r>
                      <a:br>
                        <a:rPr lang="de-DE" sz="1000" dirty="0">
                          <a:latin typeface="+mn-lt"/>
                        </a:rPr>
                      </a:br>
                      <a:r>
                        <a:rPr lang="de-DE" sz="1000" dirty="0">
                          <a:latin typeface="+mn-lt"/>
                        </a:rPr>
                        <a:t>127 (13,7)</a:t>
                      </a:r>
                    </a:p>
                    <a:p>
                      <a:pPr algn="ctr"/>
                      <a:r>
                        <a:rPr lang="de-DE" sz="1000" dirty="0">
                          <a:latin typeface="+mn-lt"/>
                        </a:rPr>
                        <a:t>8 (0,9)</a:t>
                      </a:r>
                    </a:p>
                    <a:p>
                      <a:pPr algn="ctr"/>
                      <a:r>
                        <a:rPr lang="de-DE" sz="1000" dirty="0">
                          <a:latin typeface="+mn-lt"/>
                        </a:rPr>
                        <a:t>2 (0,2)</a:t>
                      </a:r>
                    </a:p>
                    <a:p>
                      <a:pPr algn="ctr"/>
                      <a:r>
                        <a:rPr lang="de-DE" sz="1000" dirty="0">
                          <a:latin typeface="+mn-lt"/>
                        </a:rPr>
                        <a:t>4 (0,4)</a:t>
                      </a:r>
                    </a:p>
                    <a:p>
                      <a:pPr algn="ctr"/>
                      <a:r>
                        <a:rPr lang="de-DE" sz="1000" dirty="0">
                          <a:latin typeface="+mn-lt"/>
                        </a:rPr>
                        <a:t>24 (2,6)</a:t>
                      </a:r>
                    </a:p>
                  </a:txBody>
                  <a:tcPr/>
                </a:tc>
                <a:extLst>
                  <a:ext uri="{0D108BD9-81ED-4DB2-BD59-A6C34878D82A}">
                    <a16:rowId xmlns:a16="http://schemas.microsoft.com/office/drawing/2014/main" val="3458309219"/>
                  </a:ext>
                </a:extLst>
              </a:tr>
            </a:tbl>
          </a:graphicData>
        </a:graphic>
      </p:graphicFrame>
    </p:spTree>
    <p:extLst>
      <p:ext uri="{BB962C8B-B14F-4D97-AF65-F5344CB8AC3E}">
        <p14:creationId xmlns:p14="http://schemas.microsoft.com/office/powerpoint/2010/main" val="1386293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KAITLIN</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Harbeck </a:t>
            </a:r>
            <a:r>
              <a:rPr lang="en-US" kern="0" dirty="0"/>
              <a:t>et al. | 2020 ASCO Annual Meeting | J Clin Oncol 38: 2020 (suppl; </a:t>
            </a:r>
            <a:r>
              <a:rPr lang="en-US" kern="0" dirty="0" err="1"/>
              <a:t>abstr</a:t>
            </a:r>
            <a:r>
              <a:rPr lang="en-US" kern="0" dirty="0"/>
              <a:t> 500)</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Baseline-Charakteristika der ITT-Population (II)</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31</a:t>
            </a:fld>
            <a:endParaRPr lang="en-GB" dirty="0"/>
          </a:p>
        </p:txBody>
      </p:sp>
      <p:graphicFrame>
        <p:nvGraphicFramePr>
          <p:cNvPr id="7" name="Tabelle 6">
            <a:extLst>
              <a:ext uri="{FF2B5EF4-FFF2-40B4-BE49-F238E27FC236}">
                <a16:creationId xmlns:a16="http://schemas.microsoft.com/office/drawing/2014/main" id="{0B3D7CF7-4CD2-4589-BB10-DB6B105ADB63}"/>
              </a:ext>
            </a:extLst>
          </p:cNvPr>
          <p:cNvGraphicFramePr>
            <a:graphicFrameLocks noGrp="1"/>
          </p:cNvGraphicFramePr>
          <p:nvPr>
            <p:extLst>
              <p:ext uri="{D42A27DB-BD31-4B8C-83A1-F6EECF244321}">
                <p14:modId xmlns:p14="http://schemas.microsoft.com/office/powerpoint/2010/main" val="1031673617"/>
              </p:ext>
            </p:extLst>
          </p:nvPr>
        </p:nvGraphicFramePr>
        <p:xfrm>
          <a:off x="436133" y="1384300"/>
          <a:ext cx="4891516" cy="3060552"/>
        </p:xfrm>
        <a:graphic>
          <a:graphicData uri="http://schemas.openxmlformats.org/drawingml/2006/table">
            <a:tbl>
              <a:tblPr firstRow="1" bandRow="1">
                <a:tableStyleId>{5C22544A-7EE6-4342-B048-85BDC9FD1C3A}</a:tableStyleId>
              </a:tblPr>
              <a:tblGrid>
                <a:gridCol w="2676344">
                  <a:extLst>
                    <a:ext uri="{9D8B030D-6E8A-4147-A177-3AD203B41FA5}">
                      <a16:colId xmlns:a16="http://schemas.microsoft.com/office/drawing/2014/main" val="803611838"/>
                    </a:ext>
                  </a:extLst>
                </a:gridCol>
                <a:gridCol w="1107586">
                  <a:extLst>
                    <a:ext uri="{9D8B030D-6E8A-4147-A177-3AD203B41FA5}">
                      <a16:colId xmlns:a16="http://schemas.microsoft.com/office/drawing/2014/main" val="3926207950"/>
                    </a:ext>
                  </a:extLst>
                </a:gridCol>
                <a:gridCol w="1107586">
                  <a:extLst>
                    <a:ext uri="{9D8B030D-6E8A-4147-A177-3AD203B41FA5}">
                      <a16:colId xmlns:a16="http://schemas.microsoft.com/office/drawing/2014/main" val="2123663556"/>
                    </a:ext>
                  </a:extLst>
                </a:gridCol>
              </a:tblGrid>
              <a:tr h="331310">
                <a:tc>
                  <a:txBody>
                    <a:bodyPr/>
                    <a:lstStyle/>
                    <a:p>
                      <a:r>
                        <a:rPr lang="de-DE" sz="1000" dirty="0"/>
                        <a:t>Stratifikationsfaktoren</a:t>
                      </a:r>
                    </a:p>
                  </a:txBody>
                  <a:tcPr anchor="ctr"/>
                </a:tc>
                <a:tc>
                  <a:txBody>
                    <a:bodyPr/>
                    <a:lstStyle/>
                    <a:p>
                      <a:pPr algn="ctr"/>
                      <a:r>
                        <a:rPr lang="de-DE" sz="1000" dirty="0"/>
                        <a:t>n=918</a:t>
                      </a:r>
                    </a:p>
                  </a:txBody>
                  <a:tcPr anchor="ctr"/>
                </a:tc>
                <a:tc>
                  <a:txBody>
                    <a:bodyPr/>
                    <a:lstStyle/>
                    <a:p>
                      <a:pPr algn="ctr"/>
                      <a:r>
                        <a:rPr lang="de-DE" sz="1000" dirty="0"/>
                        <a:t>AC-KP</a:t>
                      </a:r>
                    </a:p>
                    <a:p>
                      <a:pPr algn="ctr"/>
                      <a:r>
                        <a:rPr lang="de-DE" sz="1000" dirty="0"/>
                        <a:t>n=928</a:t>
                      </a:r>
                    </a:p>
                  </a:txBody>
                  <a:tcPr anchor="ctr"/>
                </a:tc>
                <a:extLst>
                  <a:ext uri="{0D108BD9-81ED-4DB2-BD59-A6C34878D82A}">
                    <a16:rowId xmlns:a16="http://schemas.microsoft.com/office/drawing/2014/main" val="160853978"/>
                  </a:ext>
                </a:extLst>
              </a:tr>
              <a:tr h="713592">
                <a:tc>
                  <a:txBody>
                    <a:bodyPr/>
                    <a:lstStyle/>
                    <a:p>
                      <a:r>
                        <a:rPr lang="de-DE" sz="1000" b="1" dirty="0">
                          <a:latin typeface="+mn-lt"/>
                        </a:rPr>
                        <a:t>Region, n (%)</a:t>
                      </a:r>
                    </a:p>
                    <a:p>
                      <a:pPr>
                        <a:tabLst>
                          <a:tab pos="182563" algn="l"/>
                        </a:tabLst>
                      </a:pPr>
                      <a:r>
                        <a:rPr lang="de-DE" sz="1000" dirty="0">
                          <a:latin typeface="+mn-lt"/>
                          <a:ea typeface="Verdana" panose="020B0604030504040204" pitchFamily="34" charset="0"/>
                        </a:rPr>
                        <a:t>	USA/Kanada</a:t>
                      </a:r>
                    </a:p>
                    <a:p>
                      <a:pPr>
                        <a:tabLst>
                          <a:tab pos="182563" algn="l"/>
                        </a:tabLst>
                      </a:pPr>
                      <a:r>
                        <a:rPr lang="de-DE" sz="1000" dirty="0">
                          <a:latin typeface="+mn-lt"/>
                          <a:ea typeface="Verdana" panose="020B0604030504040204" pitchFamily="34" charset="0"/>
                        </a:rPr>
                        <a:t>	Westeuropa/Australien/Neuseeland</a:t>
                      </a:r>
                    </a:p>
                    <a:p>
                      <a:pPr>
                        <a:tabLst>
                          <a:tab pos="182563" algn="l"/>
                        </a:tabLst>
                      </a:pPr>
                      <a:r>
                        <a:rPr lang="de-DE" sz="1000" dirty="0">
                          <a:latin typeface="+mn-lt"/>
                          <a:ea typeface="Verdana" panose="020B0604030504040204" pitchFamily="34" charset="0"/>
                        </a:rPr>
                        <a:t>	Asien</a:t>
                      </a:r>
                    </a:p>
                    <a:p>
                      <a:pPr>
                        <a:tabLst>
                          <a:tab pos="182563" algn="l"/>
                        </a:tabLst>
                      </a:pPr>
                      <a:r>
                        <a:rPr lang="de-DE" sz="1000" dirty="0">
                          <a:latin typeface="+mn-lt"/>
                          <a:ea typeface="Verdana" panose="020B0604030504040204" pitchFamily="34" charset="0"/>
                        </a:rPr>
                        <a:t>	Sonstige</a:t>
                      </a:r>
                      <a:endParaRPr lang="de-DE" sz="1000" dirty="0">
                        <a:latin typeface="+mn-lt"/>
                      </a:endParaRPr>
                    </a:p>
                  </a:txBody>
                  <a:tcPr/>
                </a:tc>
                <a:tc>
                  <a:txBody>
                    <a:bodyPr/>
                    <a:lstStyle/>
                    <a:p>
                      <a:pPr algn="ctr"/>
                      <a:endParaRPr lang="de-DE" sz="1000" dirty="0">
                        <a:latin typeface="+mn-lt"/>
                      </a:endParaRPr>
                    </a:p>
                    <a:p>
                      <a:pPr algn="ctr"/>
                      <a:r>
                        <a:rPr lang="de-DE" sz="1000" dirty="0">
                          <a:latin typeface="+mn-lt"/>
                        </a:rPr>
                        <a:t>127 (13,8)</a:t>
                      </a:r>
                    </a:p>
                    <a:p>
                      <a:pPr algn="ctr"/>
                      <a:r>
                        <a:rPr lang="de-DE" sz="1000" dirty="0">
                          <a:latin typeface="+mn-lt"/>
                        </a:rPr>
                        <a:t>317 (34,5)</a:t>
                      </a:r>
                    </a:p>
                    <a:p>
                      <a:pPr algn="ctr"/>
                      <a:r>
                        <a:rPr lang="de-DE" sz="1000" dirty="0">
                          <a:latin typeface="+mn-lt"/>
                        </a:rPr>
                        <a:t>252 (27,5)</a:t>
                      </a:r>
                    </a:p>
                    <a:p>
                      <a:pPr algn="ctr"/>
                      <a:r>
                        <a:rPr lang="de-DE" sz="1000" dirty="0">
                          <a:latin typeface="+mn-lt"/>
                        </a:rPr>
                        <a:t>222 (24,2)</a:t>
                      </a:r>
                    </a:p>
                  </a:txBody>
                  <a:tcPr/>
                </a:tc>
                <a:tc>
                  <a:txBody>
                    <a:bodyPr/>
                    <a:lstStyle/>
                    <a:p>
                      <a:pPr algn="ctr"/>
                      <a:endParaRPr lang="de-DE" sz="1000" dirty="0">
                        <a:latin typeface="+mn-lt"/>
                      </a:endParaRPr>
                    </a:p>
                    <a:p>
                      <a:pPr algn="ctr"/>
                      <a:r>
                        <a:rPr lang="de-DE" sz="1000" dirty="0">
                          <a:latin typeface="+mn-lt"/>
                        </a:rPr>
                        <a:t>127 (13,7)</a:t>
                      </a:r>
                    </a:p>
                    <a:p>
                      <a:pPr algn="ctr"/>
                      <a:r>
                        <a:rPr lang="de-DE" sz="1000" dirty="0">
                          <a:latin typeface="+mn-lt"/>
                        </a:rPr>
                        <a:t>318 (34,3)</a:t>
                      </a:r>
                    </a:p>
                    <a:p>
                      <a:pPr algn="ctr"/>
                      <a:r>
                        <a:rPr lang="de-DE" sz="1000" dirty="0">
                          <a:latin typeface="+mn-lt"/>
                        </a:rPr>
                        <a:t>256 (27,6)</a:t>
                      </a:r>
                    </a:p>
                    <a:p>
                      <a:pPr algn="ctr"/>
                      <a:r>
                        <a:rPr lang="de-DE" sz="1000" dirty="0">
                          <a:latin typeface="+mn-lt"/>
                        </a:rPr>
                        <a:t>227 (24,5)</a:t>
                      </a:r>
                    </a:p>
                  </a:txBody>
                  <a:tcPr/>
                </a:tc>
                <a:extLst>
                  <a:ext uri="{0D108BD9-81ED-4DB2-BD59-A6C34878D82A}">
                    <a16:rowId xmlns:a16="http://schemas.microsoft.com/office/drawing/2014/main" val="2756326094"/>
                  </a:ext>
                </a:extLst>
              </a:tr>
              <a:tr h="713592">
                <a:tc>
                  <a:txBody>
                    <a:bodyPr/>
                    <a:lstStyle/>
                    <a:p>
                      <a:r>
                        <a:rPr lang="de-DE" sz="1000" b="1" dirty="0" err="1">
                          <a:latin typeface="+mn-lt"/>
                        </a:rPr>
                        <a:t>Nodalstatus</a:t>
                      </a:r>
                      <a:r>
                        <a:rPr lang="de-DE" sz="1000" b="1" dirty="0">
                          <a:latin typeface="+mn-lt"/>
                        </a:rPr>
                        <a:t>, n (%)</a:t>
                      </a:r>
                    </a:p>
                    <a:p>
                      <a:pPr>
                        <a:tabLst>
                          <a:tab pos="182563" algn="l"/>
                        </a:tabLst>
                      </a:pPr>
                      <a:r>
                        <a:rPr lang="de-DE" sz="1000" dirty="0">
                          <a:solidFill>
                            <a:schemeClr val="tx1"/>
                          </a:solidFill>
                          <a:latin typeface="+mn-lt"/>
                        </a:rPr>
                        <a:t>	0 positive Lymphknoten</a:t>
                      </a:r>
                    </a:p>
                    <a:p>
                      <a:pPr>
                        <a:tabLst>
                          <a:tab pos="182563" algn="l"/>
                        </a:tabLst>
                      </a:pPr>
                      <a:r>
                        <a:rPr lang="de-DE" sz="1000" dirty="0">
                          <a:solidFill>
                            <a:schemeClr val="tx1"/>
                          </a:solidFill>
                          <a:latin typeface="+mn-lt"/>
                        </a:rPr>
                        <a:t>	1-3 positive Lymphknoten </a:t>
                      </a:r>
                    </a:p>
                    <a:p>
                      <a:pPr>
                        <a:tabLst>
                          <a:tab pos="182563" algn="l"/>
                        </a:tabLst>
                      </a:pPr>
                      <a:r>
                        <a:rPr lang="de-DE" sz="1000" dirty="0">
                          <a:solidFill>
                            <a:schemeClr val="tx1"/>
                          </a:solidFill>
                          <a:latin typeface="+mn-lt"/>
                        </a:rPr>
                        <a:t>	≥4 positive Lymphknoten</a:t>
                      </a:r>
                      <a:endParaRPr lang="de-DE" sz="1000" dirty="0">
                        <a:latin typeface="+mn-lt"/>
                      </a:endParaRPr>
                    </a:p>
                  </a:txBody>
                  <a:tcPr/>
                </a:tc>
                <a:tc>
                  <a:txBody>
                    <a:bodyPr/>
                    <a:lstStyle/>
                    <a:p>
                      <a:pPr algn="ctr"/>
                      <a:br>
                        <a:rPr lang="de-DE" sz="1000" dirty="0">
                          <a:latin typeface="+mn-lt"/>
                        </a:rPr>
                      </a:br>
                      <a:r>
                        <a:rPr lang="de-DE" sz="1000" dirty="0">
                          <a:latin typeface="+mn-lt"/>
                        </a:rPr>
                        <a:t>92 (10,0)</a:t>
                      </a:r>
                      <a:br>
                        <a:rPr lang="de-DE" sz="1000" dirty="0">
                          <a:latin typeface="+mn-lt"/>
                        </a:rPr>
                      </a:br>
                      <a:r>
                        <a:rPr lang="de-DE" sz="1000" dirty="0">
                          <a:latin typeface="+mn-lt"/>
                        </a:rPr>
                        <a:t>515 (56,1)</a:t>
                      </a:r>
                    </a:p>
                    <a:p>
                      <a:pPr algn="ctr"/>
                      <a:r>
                        <a:rPr lang="de-DE" sz="1000" dirty="0">
                          <a:latin typeface="+mn-lt"/>
                        </a:rPr>
                        <a:t>311 (33,9)</a:t>
                      </a:r>
                    </a:p>
                  </a:txBody>
                  <a:tcPr/>
                </a:tc>
                <a:tc>
                  <a:txBody>
                    <a:bodyPr/>
                    <a:lstStyle/>
                    <a:p>
                      <a:pPr algn="ctr"/>
                      <a:br>
                        <a:rPr lang="de-DE" sz="1000" dirty="0">
                          <a:latin typeface="+mn-lt"/>
                        </a:rPr>
                      </a:br>
                      <a:r>
                        <a:rPr lang="de-DE" sz="1000" dirty="0">
                          <a:latin typeface="+mn-lt"/>
                        </a:rPr>
                        <a:t>96 (10,3)</a:t>
                      </a:r>
                      <a:br>
                        <a:rPr lang="de-DE" sz="1000" dirty="0">
                          <a:latin typeface="+mn-lt"/>
                        </a:rPr>
                      </a:br>
                      <a:r>
                        <a:rPr lang="de-DE" sz="1000" dirty="0">
                          <a:latin typeface="+mn-lt"/>
                        </a:rPr>
                        <a:t>516 (55,6)</a:t>
                      </a:r>
                      <a:br>
                        <a:rPr lang="de-DE" sz="1000" dirty="0">
                          <a:latin typeface="+mn-lt"/>
                        </a:rPr>
                      </a:br>
                      <a:r>
                        <a:rPr lang="de-DE" sz="1000" dirty="0">
                          <a:latin typeface="+mn-lt"/>
                        </a:rPr>
                        <a:t>316 (34,1)</a:t>
                      </a:r>
                    </a:p>
                  </a:txBody>
                  <a:tcPr/>
                </a:tc>
                <a:extLst>
                  <a:ext uri="{0D108BD9-81ED-4DB2-BD59-A6C34878D82A}">
                    <a16:rowId xmlns:a16="http://schemas.microsoft.com/office/drawing/2014/main" val="3135264486"/>
                  </a:ext>
                </a:extLst>
              </a:tr>
              <a:tr h="458738">
                <a:tc>
                  <a:txBody>
                    <a:bodyPr/>
                    <a:lstStyle/>
                    <a:p>
                      <a:r>
                        <a:rPr lang="de-DE" sz="1000" b="1" dirty="0">
                          <a:latin typeface="+mn-lt"/>
                        </a:rPr>
                        <a:t>Zentraler Hormonrezeptorstatus</a:t>
                      </a:r>
                    </a:p>
                    <a:p>
                      <a:pPr>
                        <a:tabLst>
                          <a:tab pos="182563" algn="l"/>
                        </a:tabLst>
                      </a:pPr>
                      <a:r>
                        <a:rPr lang="de-DE" sz="1000" dirty="0">
                          <a:latin typeface="+mn-lt"/>
                        </a:rPr>
                        <a:t>	Positiv (ER und/oder </a:t>
                      </a:r>
                      <a:r>
                        <a:rPr lang="de-DE" sz="1000" dirty="0" err="1">
                          <a:latin typeface="+mn-lt"/>
                        </a:rPr>
                        <a:t>PgR</a:t>
                      </a:r>
                      <a:r>
                        <a:rPr lang="de-DE" sz="1000" dirty="0">
                          <a:latin typeface="+mn-lt"/>
                        </a:rPr>
                        <a:t> positiv)</a:t>
                      </a:r>
                    </a:p>
                    <a:p>
                      <a:pPr>
                        <a:tabLst>
                          <a:tab pos="182563" algn="l"/>
                        </a:tabLst>
                      </a:pPr>
                      <a:r>
                        <a:rPr lang="de-DE" sz="1000" dirty="0">
                          <a:latin typeface="+mn-lt"/>
                        </a:rPr>
                        <a:t>	Negativ (ER und </a:t>
                      </a:r>
                      <a:r>
                        <a:rPr lang="de-DE" sz="1000" dirty="0" err="1">
                          <a:latin typeface="+mn-lt"/>
                        </a:rPr>
                        <a:t>PgR</a:t>
                      </a:r>
                      <a:r>
                        <a:rPr lang="de-DE" sz="1000" dirty="0">
                          <a:latin typeface="+mn-lt"/>
                        </a:rPr>
                        <a:t> negativ)</a:t>
                      </a:r>
                    </a:p>
                  </a:txBody>
                  <a:tcPr/>
                </a:tc>
                <a:tc>
                  <a:txBody>
                    <a:bodyPr/>
                    <a:lstStyle/>
                    <a:p>
                      <a:pPr marL="0" algn="ctr" defTabSz="457200" rtl="0" eaLnBrk="1" latinLnBrk="0" hangingPunct="1"/>
                      <a:endParaRPr lang="de-DE" sz="1000" kern="1200" dirty="0">
                        <a:solidFill>
                          <a:schemeClr val="dk1"/>
                        </a:solidFill>
                        <a:latin typeface="+mn-lt"/>
                        <a:ea typeface="+mn-ea"/>
                        <a:cs typeface="+mn-cs"/>
                      </a:endParaRPr>
                    </a:p>
                    <a:p>
                      <a:pPr marL="0" algn="ctr" defTabSz="457200" rtl="0" eaLnBrk="1" latinLnBrk="0" hangingPunct="1"/>
                      <a:r>
                        <a:rPr lang="de-DE" sz="1000" dirty="0">
                          <a:latin typeface="+mn-lt"/>
                        </a:rPr>
                        <a:t>516 (1,6)</a:t>
                      </a:r>
                      <a:br>
                        <a:rPr lang="de-DE" sz="1000" dirty="0">
                          <a:latin typeface="+mn-lt"/>
                        </a:rPr>
                      </a:br>
                      <a:r>
                        <a:rPr lang="de-DE" sz="1000" dirty="0">
                          <a:latin typeface="+mn-lt"/>
                        </a:rPr>
                        <a:t>402 (29,1)</a:t>
                      </a:r>
                      <a:r>
                        <a:rPr lang="de-DE" sz="1000" kern="1200" dirty="0">
                          <a:solidFill>
                            <a:schemeClr val="dk1"/>
                          </a:solidFill>
                          <a:latin typeface="+mn-lt"/>
                          <a:ea typeface="+mn-ea"/>
                          <a:cs typeface="+mn-cs"/>
                        </a:rPr>
                        <a:t> </a:t>
                      </a:r>
                    </a:p>
                  </a:txBody>
                  <a:tcPr/>
                </a:tc>
                <a:tc>
                  <a:txBody>
                    <a:bodyPr/>
                    <a:lstStyle/>
                    <a:p>
                      <a:pPr marL="0" algn="ctr" defTabSz="457200" rtl="0" eaLnBrk="1" latinLnBrk="0" hangingPunct="1"/>
                      <a:endParaRPr lang="de-DE" sz="1000" kern="1200" dirty="0">
                        <a:solidFill>
                          <a:schemeClr val="dk1"/>
                        </a:solidFill>
                        <a:latin typeface="+mn-lt"/>
                        <a:ea typeface="+mn-ea"/>
                        <a:cs typeface="+mn-cs"/>
                      </a:endParaRPr>
                    </a:p>
                    <a:p>
                      <a:pPr marL="0" algn="ctr" defTabSz="457200" rtl="0" eaLnBrk="1" latinLnBrk="0" hangingPunct="1"/>
                      <a:r>
                        <a:rPr lang="de-DE" sz="1000" kern="1200" dirty="0">
                          <a:solidFill>
                            <a:schemeClr val="dk1"/>
                          </a:solidFill>
                          <a:latin typeface="+mn-lt"/>
                          <a:ea typeface="+mn-ea"/>
                          <a:cs typeface="+mn-cs"/>
                        </a:rPr>
                        <a:t>519 (55,9)</a:t>
                      </a:r>
                    </a:p>
                    <a:p>
                      <a:pPr marL="0" algn="ctr" defTabSz="457200" rtl="0" eaLnBrk="1" latinLnBrk="0" hangingPunct="1"/>
                      <a:r>
                        <a:rPr lang="de-DE" sz="1000" kern="1200" dirty="0">
                          <a:solidFill>
                            <a:schemeClr val="dk1"/>
                          </a:solidFill>
                          <a:latin typeface="+mn-lt"/>
                          <a:ea typeface="+mn-ea"/>
                          <a:cs typeface="+mn-cs"/>
                        </a:rPr>
                        <a:t>409 (44,1)</a:t>
                      </a:r>
                    </a:p>
                  </a:txBody>
                  <a:tcPr/>
                </a:tc>
                <a:extLst>
                  <a:ext uri="{0D108BD9-81ED-4DB2-BD59-A6C34878D82A}">
                    <a16:rowId xmlns:a16="http://schemas.microsoft.com/office/drawing/2014/main" val="3458309219"/>
                  </a:ext>
                </a:extLst>
              </a:tr>
              <a:tr h="458738">
                <a:tc>
                  <a:txBody>
                    <a:bodyPr/>
                    <a:lstStyle/>
                    <a:p>
                      <a:pPr>
                        <a:tabLst>
                          <a:tab pos="182563" algn="l"/>
                        </a:tabLst>
                      </a:pPr>
                      <a:r>
                        <a:rPr lang="de-DE" sz="1000" b="1" dirty="0">
                          <a:latin typeface="+mn-lt"/>
                        </a:rPr>
                        <a:t>Typ des geplanten </a:t>
                      </a:r>
                      <a:r>
                        <a:rPr lang="de-DE" sz="1000" b="1" dirty="0" err="1">
                          <a:latin typeface="+mn-lt"/>
                        </a:rPr>
                        <a:t>Anthrazyklins</a:t>
                      </a:r>
                      <a:endParaRPr lang="de-DE" sz="1000" b="1" dirty="0">
                        <a:latin typeface="+mn-lt"/>
                      </a:endParaRPr>
                    </a:p>
                    <a:p>
                      <a:pPr>
                        <a:tabLst>
                          <a:tab pos="179388" algn="l"/>
                        </a:tabLst>
                      </a:pPr>
                      <a:r>
                        <a:rPr lang="de-DE" sz="1000" b="0" dirty="0">
                          <a:latin typeface="+mn-lt"/>
                        </a:rPr>
                        <a:t>	Epirubicin</a:t>
                      </a:r>
                    </a:p>
                    <a:p>
                      <a:pPr>
                        <a:tabLst>
                          <a:tab pos="179388" algn="l"/>
                        </a:tabLst>
                      </a:pPr>
                      <a:r>
                        <a:rPr lang="de-DE" sz="1000" b="0" dirty="0">
                          <a:latin typeface="+mn-lt"/>
                        </a:rPr>
                        <a:t>	</a:t>
                      </a:r>
                      <a:r>
                        <a:rPr lang="de-DE" sz="1000" b="0" dirty="0" err="1">
                          <a:latin typeface="+mn-lt"/>
                        </a:rPr>
                        <a:t>Doxirubicin</a:t>
                      </a:r>
                      <a:endParaRPr lang="de-DE" sz="1000" b="0" dirty="0">
                        <a:latin typeface="+mn-lt"/>
                      </a:endParaRPr>
                    </a:p>
                  </a:txBody>
                  <a:tcPr/>
                </a:tc>
                <a:tc>
                  <a:txBody>
                    <a:bodyPr/>
                    <a:lstStyle/>
                    <a:p>
                      <a:pPr algn="ctr"/>
                      <a:br>
                        <a:rPr lang="de-DE" sz="1000" dirty="0">
                          <a:latin typeface="+mn-lt"/>
                        </a:rPr>
                      </a:br>
                      <a:r>
                        <a:rPr lang="de-DE" sz="1000" dirty="0">
                          <a:latin typeface="+mn-lt"/>
                        </a:rPr>
                        <a:t>529 (57,6)</a:t>
                      </a:r>
                      <a:br>
                        <a:rPr lang="de-DE" sz="1000" dirty="0">
                          <a:latin typeface="+mn-lt"/>
                        </a:rPr>
                      </a:br>
                      <a:r>
                        <a:rPr lang="de-DE" sz="1000" dirty="0">
                          <a:latin typeface="+mn-lt"/>
                        </a:rPr>
                        <a:t>389 (42,4)</a:t>
                      </a:r>
                    </a:p>
                  </a:txBody>
                  <a:tcPr/>
                </a:tc>
                <a:tc>
                  <a:txBody>
                    <a:bodyPr/>
                    <a:lstStyle/>
                    <a:p>
                      <a:pPr algn="ctr"/>
                      <a:br>
                        <a:rPr lang="de-DE" sz="1000" dirty="0">
                          <a:latin typeface="+mn-lt"/>
                        </a:rPr>
                      </a:br>
                      <a:r>
                        <a:rPr lang="de-DE" sz="1000" dirty="0">
                          <a:latin typeface="+mn-lt"/>
                        </a:rPr>
                        <a:t>533 (57,4)</a:t>
                      </a:r>
                      <a:br>
                        <a:rPr lang="de-DE" sz="1000" dirty="0">
                          <a:latin typeface="+mn-lt"/>
                        </a:rPr>
                      </a:br>
                      <a:r>
                        <a:rPr lang="de-DE" sz="1000" dirty="0">
                          <a:latin typeface="+mn-lt"/>
                        </a:rPr>
                        <a:t>395 (42,6)</a:t>
                      </a:r>
                    </a:p>
                  </a:txBody>
                  <a:tcPr/>
                </a:tc>
                <a:extLst>
                  <a:ext uri="{0D108BD9-81ED-4DB2-BD59-A6C34878D82A}">
                    <a16:rowId xmlns:a16="http://schemas.microsoft.com/office/drawing/2014/main" val="3999295914"/>
                  </a:ext>
                </a:extLst>
              </a:tr>
            </a:tbl>
          </a:graphicData>
        </a:graphic>
      </p:graphicFrame>
    </p:spTree>
    <p:extLst>
      <p:ext uri="{BB962C8B-B14F-4D97-AF65-F5344CB8AC3E}">
        <p14:creationId xmlns:p14="http://schemas.microsoft.com/office/powerpoint/2010/main" val="567805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Diagramm 23">
            <a:extLst>
              <a:ext uri="{FF2B5EF4-FFF2-40B4-BE49-F238E27FC236}">
                <a16:creationId xmlns:a16="http://schemas.microsoft.com/office/drawing/2014/main" id="{DB8B2BEA-DD65-4CCD-8E5C-E6E61D230219}"/>
              </a:ext>
            </a:extLst>
          </p:cNvPr>
          <p:cNvGraphicFramePr/>
          <p:nvPr>
            <p:extLst>
              <p:ext uri="{D42A27DB-BD31-4B8C-83A1-F6EECF244321}">
                <p14:modId xmlns:p14="http://schemas.microsoft.com/office/powerpoint/2010/main" val="1373880318"/>
              </p:ext>
            </p:extLst>
          </p:nvPr>
        </p:nvGraphicFramePr>
        <p:xfrm>
          <a:off x="5054360" y="2000043"/>
          <a:ext cx="3731565" cy="158183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KAITLIN</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Harbeck </a:t>
            </a:r>
            <a:r>
              <a:rPr lang="en-US" kern="0" dirty="0"/>
              <a:t>et al. | 2020 ASCO Annual Meeting | J Clin Oncol 38: 2020 (suppl; </a:t>
            </a:r>
            <a:r>
              <a:rPr lang="en-US" kern="0" dirty="0" err="1"/>
              <a:t>abstr</a:t>
            </a:r>
            <a:r>
              <a:rPr lang="en-US" kern="0" dirty="0"/>
              <a:t> 500)</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Primärer Endpunkt: IDFS, </a:t>
            </a:r>
            <a:r>
              <a:rPr lang="de-DE" dirty="0" err="1">
                <a:solidFill>
                  <a:srgbClr val="003865"/>
                </a:solidFill>
              </a:rPr>
              <a:t>Nodal</a:t>
            </a:r>
            <a:r>
              <a:rPr lang="de-DE" dirty="0">
                <a:solidFill>
                  <a:srgbClr val="003865"/>
                </a:solidFill>
              </a:rPr>
              <a:t>-positive Erkrankung und ITT-Population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32</a:t>
            </a:fld>
            <a:endParaRPr lang="en-GB" dirty="0"/>
          </a:p>
        </p:txBody>
      </p:sp>
      <p:sp>
        <p:nvSpPr>
          <p:cNvPr id="9" name="Inhaltsplatzhalter 2">
            <a:extLst>
              <a:ext uri="{FF2B5EF4-FFF2-40B4-BE49-F238E27FC236}">
                <a16:creationId xmlns:a16="http://schemas.microsoft.com/office/drawing/2014/main" id="{451747F7-C050-46E3-845F-5BC1CC5BE730}"/>
              </a:ext>
            </a:extLst>
          </p:cNvPr>
          <p:cNvSpPr>
            <a:spLocks noGrp="1"/>
          </p:cNvSpPr>
          <p:nvPr>
            <p:ph idx="1"/>
          </p:nvPr>
        </p:nvSpPr>
        <p:spPr>
          <a:xfrm>
            <a:off x="461863" y="4199518"/>
            <a:ext cx="8271341" cy="1472250"/>
          </a:xfrm>
        </p:spPr>
        <p:txBody>
          <a:bodyPr/>
          <a:lstStyle/>
          <a:p>
            <a:r>
              <a:rPr lang="en-US" sz="1350" dirty="0"/>
              <a:t>AC-KP </a:t>
            </a:r>
            <a:r>
              <a:rPr lang="en-US" sz="1350" dirty="0" err="1"/>
              <a:t>reduziert</a:t>
            </a:r>
            <a:r>
              <a:rPr lang="en-US" sz="1350" dirty="0"/>
              <a:t> </a:t>
            </a:r>
            <a:r>
              <a:rPr lang="en-US" sz="1350" dirty="0" err="1"/>
              <a:t>nicht</a:t>
            </a:r>
            <a:r>
              <a:rPr lang="en-US" sz="1350" dirty="0"/>
              <a:t> das </a:t>
            </a:r>
            <a:r>
              <a:rPr lang="en-US" sz="1350" dirty="0" err="1"/>
              <a:t>Risiko</a:t>
            </a:r>
            <a:r>
              <a:rPr lang="en-US" sz="1350" dirty="0"/>
              <a:t> </a:t>
            </a:r>
            <a:r>
              <a:rPr lang="en-US" sz="1350" dirty="0" err="1"/>
              <a:t>eines</a:t>
            </a:r>
            <a:r>
              <a:rPr lang="en-US" sz="1350" dirty="0"/>
              <a:t> IDFS-</a:t>
            </a:r>
            <a:r>
              <a:rPr lang="en-US" sz="1350" dirty="0" err="1"/>
              <a:t>Ereignisses</a:t>
            </a:r>
            <a:r>
              <a:rPr lang="en-US" sz="1350" dirty="0"/>
              <a:t> </a:t>
            </a:r>
            <a:r>
              <a:rPr lang="en-US" sz="1350" dirty="0" err="1"/>
              <a:t>im</a:t>
            </a:r>
            <a:r>
              <a:rPr lang="en-US" sz="1350" dirty="0"/>
              <a:t> </a:t>
            </a:r>
            <a:r>
              <a:rPr lang="en-US" sz="1350" dirty="0" err="1"/>
              <a:t>Vergleich</a:t>
            </a:r>
            <a:r>
              <a:rPr lang="en-US" sz="1350" dirty="0"/>
              <a:t> </a:t>
            </a:r>
            <a:r>
              <a:rPr lang="en-US" sz="1350" dirty="0" err="1"/>
              <a:t>zu</a:t>
            </a:r>
            <a:r>
              <a:rPr lang="en-US" sz="1350" dirty="0"/>
              <a:t> AC-THP in der nodal-</a:t>
            </a:r>
            <a:r>
              <a:rPr lang="en-US" sz="1350" dirty="0" err="1"/>
              <a:t>positiven</a:t>
            </a:r>
            <a:r>
              <a:rPr lang="en-US" sz="1350" dirty="0"/>
              <a:t> Population </a:t>
            </a:r>
            <a:r>
              <a:rPr lang="en-US" sz="1350" dirty="0" err="1"/>
              <a:t>oder</a:t>
            </a:r>
            <a:r>
              <a:rPr lang="en-US" sz="1350" dirty="0"/>
              <a:t> in der ITT-Population.</a:t>
            </a:r>
          </a:p>
          <a:p>
            <a:endParaRPr lang="de-DE" sz="1350" dirty="0"/>
          </a:p>
        </p:txBody>
      </p:sp>
      <p:pic>
        <p:nvPicPr>
          <p:cNvPr id="10" name="Picture 2">
            <a:extLst>
              <a:ext uri="{FF2B5EF4-FFF2-40B4-BE49-F238E27FC236}">
                <a16:creationId xmlns:a16="http://schemas.microsoft.com/office/drawing/2014/main" id="{787EEC33-C53E-455B-A6D9-5FB48879E00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261" t="18244" b="66127"/>
          <a:stretch/>
        </p:blipFill>
        <p:spPr bwMode="auto">
          <a:xfrm>
            <a:off x="1219201" y="1914526"/>
            <a:ext cx="3756778" cy="430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5AFD5F7A-93C2-4D72-8CEE-77B0BA35A11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694" t="20305" r="13785" b="57784"/>
          <a:stretch/>
        </p:blipFill>
        <p:spPr bwMode="auto">
          <a:xfrm>
            <a:off x="5388979" y="1843088"/>
            <a:ext cx="3344225" cy="61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feld 11">
            <a:extLst>
              <a:ext uri="{FF2B5EF4-FFF2-40B4-BE49-F238E27FC236}">
                <a16:creationId xmlns:a16="http://schemas.microsoft.com/office/drawing/2014/main" id="{08F8B015-2AD6-4572-BBBE-3FE6163665C3}"/>
              </a:ext>
            </a:extLst>
          </p:cNvPr>
          <p:cNvSpPr txBox="1"/>
          <p:nvPr/>
        </p:nvSpPr>
        <p:spPr>
          <a:xfrm>
            <a:off x="1228725" y="1412121"/>
            <a:ext cx="2988319" cy="276999"/>
          </a:xfrm>
          <a:prstGeom prst="rect">
            <a:avLst/>
          </a:prstGeom>
          <a:noFill/>
        </p:spPr>
        <p:txBody>
          <a:bodyPr wrap="none" rtlCol="0">
            <a:spAutoFit/>
          </a:bodyPr>
          <a:lstStyle/>
          <a:p>
            <a:r>
              <a:rPr lang="de-DE" sz="1200" b="1" dirty="0"/>
              <a:t>IDFS in der </a:t>
            </a:r>
            <a:r>
              <a:rPr lang="de-DE" sz="1200" b="1" dirty="0" err="1"/>
              <a:t>nodal</a:t>
            </a:r>
            <a:r>
              <a:rPr lang="de-DE" sz="1200" b="1" dirty="0"/>
              <a:t>-positiver Population</a:t>
            </a:r>
          </a:p>
        </p:txBody>
      </p:sp>
      <p:sp>
        <p:nvSpPr>
          <p:cNvPr id="13" name="Textfeld 12">
            <a:extLst>
              <a:ext uri="{FF2B5EF4-FFF2-40B4-BE49-F238E27FC236}">
                <a16:creationId xmlns:a16="http://schemas.microsoft.com/office/drawing/2014/main" id="{4624DBF6-E0B9-4078-B62F-D23844C7CB1A}"/>
              </a:ext>
            </a:extLst>
          </p:cNvPr>
          <p:cNvSpPr txBox="1"/>
          <p:nvPr/>
        </p:nvSpPr>
        <p:spPr>
          <a:xfrm>
            <a:off x="5702004" y="1412121"/>
            <a:ext cx="2159117" cy="276999"/>
          </a:xfrm>
          <a:prstGeom prst="rect">
            <a:avLst/>
          </a:prstGeom>
          <a:noFill/>
        </p:spPr>
        <p:txBody>
          <a:bodyPr wrap="none" rtlCol="0">
            <a:spAutoFit/>
          </a:bodyPr>
          <a:lstStyle/>
          <a:p>
            <a:r>
              <a:rPr lang="de-DE" sz="1200" b="1" dirty="0"/>
              <a:t>IDFS in der ITT-Population</a:t>
            </a:r>
          </a:p>
        </p:txBody>
      </p:sp>
      <p:graphicFrame>
        <p:nvGraphicFramePr>
          <p:cNvPr id="14" name="Tabelle 13">
            <a:extLst>
              <a:ext uri="{FF2B5EF4-FFF2-40B4-BE49-F238E27FC236}">
                <a16:creationId xmlns:a16="http://schemas.microsoft.com/office/drawing/2014/main" id="{7D9234A5-5D49-4201-A8A3-A26977355433}"/>
              </a:ext>
            </a:extLst>
          </p:cNvPr>
          <p:cNvGraphicFramePr>
            <a:graphicFrameLocks noGrp="1"/>
          </p:cNvGraphicFramePr>
          <p:nvPr>
            <p:extLst>
              <p:ext uri="{D42A27DB-BD31-4B8C-83A1-F6EECF244321}">
                <p14:modId xmlns:p14="http://schemas.microsoft.com/office/powerpoint/2010/main" val="1624150907"/>
              </p:ext>
            </p:extLst>
          </p:nvPr>
        </p:nvGraphicFramePr>
        <p:xfrm>
          <a:off x="461863" y="3696680"/>
          <a:ext cx="4159412" cy="254880"/>
        </p:xfrm>
        <a:graphic>
          <a:graphicData uri="http://schemas.openxmlformats.org/drawingml/2006/table">
            <a:tbl>
              <a:tblPr firstRow="1" bandRow="1">
                <a:tableStyleId>{5C22544A-7EE6-4342-B048-85BDC9FD1C3A}</a:tableStyleId>
              </a:tblPr>
              <a:tblGrid>
                <a:gridCol w="533305">
                  <a:extLst>
                    <a:ext uri="{9D8B030D-6E8A-4147-A177-3AD203B41FA5}">
                      <a16:colId xmlns:a16="http://schemas.microsoft.com/office/drawing/2014/main" val="20000"/>
                    </a:ext>
                  </a:extLst>
                </a:gridCol>
                <a:gridCol w="305048">
                  <a:extLst>
                    <a:ext uri="{9D8B030D-6E8A-4147-A177-3AD203B41FA5}">
                      <a16:colId xmlns:a16="http://schemas.microsoft.com/office/drawing/2014/main" val="20001"/>
                    </a:ext>
                  </a:extLst>
                </a:gridCol>
                <a:gridCol w="299292">
                  <a:extLst>
                    <a:ext uri="{9D8B030D-6E8A-4147-A177-3AD203B41FA5}">
                      <a16:colId xmlns:a16="http://schemas.microsoft.com/office/drawing/2014/main" val="20002"/>
                    </a:ext>
                  </a:extLst>
                </a:gridCol>
                <a:gridCol w="305048">
                  <a:extLst>
                    <a:ext uri="{9D8B030D-6E8A-4147-A177-3AD203B41FA5}">
                      <a16:colId xmlns:a16="http://schemas.microsoft.com/office/drawing/2014/main" val="20003"/>
                    </a:ext>
                  </a:extLst>
                </a:gridCol>
                <a:gridCol w="299293">
                  <a:extLst>
                    <a:ext uri="{9D8B030D-6E8A-4147-A177-3AD203B41FA5}">
                      <a16:colId xmlns:a16="http://schemas.microsoft.com/office/drawing/2014/main" val="20004"/>
                    </a:ext>
                  </a:extLst>
                </a:gridCol>
                <a:gridCol w="305048">
                  <a:extLst>
                    <a:ext uri="{9D8B030D-6E8A-4147-A177-3AD203B41FA5}">
                      <a16:colId xmlns:a16="http://schemas.microsoft.com/office/drawing/2014/main" val="20005"/>
                    </a:ext>
                  </a:extLst>
                </a:gridCol>
                <a:gridCol w="305048">
                  <a:extLst>
                    <a:ext uri="{9D8B030D-6E8A-4147-A177-3AD203B41FA5}">
                      <a16:colId xmlns:a16="http://schemas.microsoft.com/office/drawing/2014/main" val="20006"/>
                    </a:ext>
                  </a:extLst>
                </a:gridCol>
                <a:gridCol w="305049">
                  <a:extLst>
                    <a:ext uri="{9D8B030D-6E8A-4147-A177-3AD203B41FA5}">
                      <a16:colId xmlns:a16="http://schemas.microsoft.com/office/drawing/2014/main" val="20007"/>
                    </a:ext>
                  </a:extLst>
                </a:gridCol>
                <a:gridCol w="299292">
                  <a:extLst>
                    <a:ext uri="{9D8B030D-6E8A-4147-A177-3AD203B41FA5}">
                      <a16:colId xmlns:a16="http://schemas.microsoft.com/office/drawing/2014/main" val="20008"/>
                    </a:ext>
                  </a:extLst>
                </a:gridCol>
                <a:gridCol w="305048">
                  <a:extLst>
                    <a:ext uri="{9D8B030D-6E8A-4147-A177-3AD203B41FA5}">
                      <a16:colId xmlns:a16="http://schemas.microsoft.com/office/drawing/2014/main" val="20009"/>
                    </a:ext>
                  </a:extLst>
                </a:gridCol>
                <a:gridCol w="305049">
                  <a:extLst>
                    <a:ext uri="{9D8B030D-6E8A-4147-A177-3AD203B41FA5}">
                      <a16:colId xmlns:a16="http://schemas.microsoft.com/office/drawing/2014/main" val="20010"/>
                    </a:ext>
                  </a:extLst>
                </a:gridCol>
                <a:gridCol w="310804">
                  <a:extLst>
                    <a:ext uri="{9D8B030D-6E8A-4147-A177-3AD203B41FA5}">
                      <a16:colId xmlns:a16="http://schemas.microsoft.com/office/drawing/2014/main" val="20011"/>
                    </a:ext>
                  </a:extLst>
                </a:gridCol>
                <a:gridCol w="282088">
                  <a:extLst>
                    <a:ext uri="{9D8B030D-6E8A-4147-A177-3AD203B41FA5}">
                      <a16:colId xmlns:a16="http://schemas.microsoft.com/office/drawing/2014/main" val="20012"/>
                    </a:ext>
                  </a:extLst>
                </a:gridCol>
              </a:tblGrid>
              <a:tr h="0">
                <a:tc>
                  <a:txBody>
                    <a:bodyPr/>
                    <a:lstStyle/>
                    <a:p>
                      <a:pPr algn="r"/>
                      <a:r>
                        <a:rPr lang="de-DE" sz="600" b="0" dirty="0">
                          <a:solidFill>
                            <a:srgbClr val="6DC107"/>
                          </a:solidFill>
                        </a:rPr>
                        <a:t>     AC-THP</a:t>
                      </a:r>
                    </a:p>
                  </a:txBody>
                  <a:tcPr marL="72000" marR="72000" marT="0" marB="36000">
                    <a:noFill/>
                  </a:tcPr>
                </a:tc>
                <a:tc>
                  <a:txBody>
                    <a:bodyPr/>
                    <a:lstStyle/>
                    <a:p>
                      <a:pPr algn="ctr"/>
                      <a:r>
                        <a:rPr lang="de-DE" sz="600" b="0" dirty="0">
                          <a:solidFill>
                            <a:schemeClr val="tx1"/>
                          </a:solidFill>
                        </a:rPr>
                        <a:t>826</a:t>
                      </a:r>
                    </a:p>
                  </a:txBody>
                  <a:tcPr marL="72000" marR="72000" marT="0" marB="36000">
                    <a:noFill/>
                  </a:tcPr>
                </a:tc>
                <a:tc>
                  <a:txBody>
                    <a:bodyPr/>
                    <a:lstStyle/>
                    <a:p>
                      <a:pPr algn="ctr"/>
                      <a:r>
                        <a:rPr lang="de-DE" sz="600" b="0" dirty="0">
                          <a:solidFill>
                            <a:schemeClr val="tx1"/>
                          </a:solidFill>
                        </a:rPr>
                        <a:t>804</a:t>
                      </a:r>
                    </a:p>
                  </a:txBody>
                  <a:tcPr marL="72000" marR="72000" marT="0" marB="36000">
                    <a:noFill/>
                  </a:tcPr>
                </a:tc>
                <a:tc>
                  <a:txBody>
                    <a:bodyPr/>
                    <a:lstStyle/>
                    <a:p>
                      <a:pPr algn="ctr"/>
                      <a:r>
                        <a:rPr lang="de-DE" sz="600" b="0" dirty="0">
                          <a:solidFill>
                            <a:schemeClr val="tx1"/>
                          </a:solidFill>
                        </a:rPr>
                        <a:t>797</a:t>
                      </a:r>
                    </a:p>
                  </a:txBody>
                  <a:tcPr marL="72000" marR="72000" marT="0" marB="36000">
                    <a:noFill/>
                  </a:tcPr>
                </a:tc>
                <a:tc>
                  <a:txBody>
                    <a:bodyPr/>
                    <a:lstStyle/>
                    <a:p>
                      <a:pPr algn="ctr"/>
                      <a:r>
                        <a:rPr lang="de-DE" sz="600" b="0" dirty="0">
                          <a:solidFill>
                            <a:schemeClr val="tx1"/>
                          </a:solidFill>
                        </a:rPr>
                        <a:t>790</a:t>
                      </a:r>
                    </a:p>
                  </a:txBody>
                  <a:tcPr marL="72000" marR="72000" marT="0" marB="36000">
                    <a:noFill/>
                  </a:tcPr>
                </a:tc>
                <a:tc>
                  <a:txBody>
                    <a:bodyPr/>
                    <a:lstStyle/>
                    <a:p>
                      <a:pPr algn="ctr"/>
                      <a:r>
                        <a:rPr lang="de-DE" sz="600" b="0" dirty="0">
                          <a:solidFill>
                            <a:schemeClr val="tx1"/>
                          </a:solidFill>
                        </a:rPr>
                        <a:t>768</a:t>
                      </a:r>
                    </a:p>
                  </a:txBody>
                  <a:tcPr marL="72000" marR="72000" marT="0" marB="36000">
                    <a:noFill/>
                  </a:tcPr>
                </a:tc>
                <a:tc>
                  <a:txBody>
                    <a:bodyPr/>
                    <a:lstStyle/>
                    <a:p>
                      <a:pPr algn="ctr"/>
                      <a:r>
                        <a:rPr lang="de-DE" sz="600" b="0" dirty="0">
                          <a:solidFill>
                            <a:schemeClr val="tx1"/>
                          </a:solidFill>
                        </a:rPr>
                        <a:t>745</a:t>
                      </a:r>
                    </a:p>
                  </a:txBody>
                  <a:tcPr marL="72000" marR="72000" marT="0" marB="36000">
                    <a:noFill/>
                  </a:tcPr>
                </a:tc>
                <a:tc>
                  <a:txBody>
                    <a:bodyPr/>
                    <a:lstStyle/>
                    <a:p>
                      <a:pPr algn="ctr"/>
                      <a:r>
                        <a:rPr lang="de-DE" sz="600" b="0" dirty="0">
                          <a:solidFill>
                            <a:schemeClr val="tx1"/>
                          </a:solidFill>
                        </a:rPr>
                        <a:t>735</a:t>
                      </a:r>
                    </a:p>
                  </a:txBody>
                  <a:tcPr marL="72000" marR="72000" marT="0" marB="36000">
                    <a:noFill/>
                  </a:tcPr>
                </a:tc>
                <a:tc>
                  <a:txBody>
                    <a:bodyPr/>
                    <a:lstStyle/>
                    <a:p>
                      <a:pPr algn="ctr"/>
                      <a:r>
                        <a:rPr lang="de-DE" sz="600" b="0" dirty="0">
                          <a:solidFill>
                            <a:schemeClr val="tx1"/>
                          </a:solidFill>
                        </a:rPr>
                        <a:t>717</a:t>
                      </a:r>
                      <a:r>
                        <a:rPr lang="de-DE" sz="600" b="0" baseline="0" dirty="0">
                          <a:solidFill>
                            <a:schemeClr val="tx1"/>
                          </a:solidFill>
                        </a:rPr>
                        <a:t> </a:t>
                      </a:r>
                      <a:endParaRPr lang="de-DE" sz="600" b="0" dirty="0">
                        <a:solidFill>
                          <a:schemeClr val="tx1"/>
                        </a:solidFill>
                      </a:endParaRPr>
                    </a:p>
                  </a:txBody>
                  <a:tcPr marL="72000" marR="72000" marT="0" marB="36000">
                    <a:noFill/>
                  </a:tcPr>
                </a:tc>
                <a:tc>
                  <a:txBody>
                    <a:bodyPr/>
                    <a:lstStyle/>
                    <a:p>
                      <a:pPr algn="ctr"/>
                      <a:r>
                        <a:rPr lang="de-DE" sz="600" b="0" dirty="0">
                          <a:solidFill>
                            <a:schemeClr val="tx1"/>
                          </a:solidFill>
                        </a:rPr>
                        <a:t>694</a:t>
                      </a:r>
                    </a:p>
                  </a:txBody>
                  <a:tcPr marL="72000" marR="72000" marT="0" marB="36000">
                    <a:noFill/>
                  </a:tcPr>
                </a:tc>
                <a:tc>
                  <a:txBody>
                    <a:bodyPr/>
                    <a:lstStyle/>
                    <a:p>
                      <a:pPr algn="ctr"/>
                      <a:r>
                        <a:rPr lang="de-DE" sz="600" b="0" dirty="0">
                          <a:solidFill>
                            <a:schemeClr val="tx1"/>
                          </a:solidFill>
                        </a:rPr>
                        <a:t>476</a:t>
                      </a:r>
                    </a:p>
                  </a:txBody>
                  <a:tcPr marL="72000" marR="72000" marT="0" marB="36000">
                    <a:noFill/>
                  </a:tcPr>
                </a:tc>
                <a:tc>
                  <a:txBody>
                    <a:bodyPr/>
                    <a:lstStyle/>
                    <a:p>
                      <a:pPr algn="ctr"/>
                      <a:r>
                        <a:rPr lang="de-DE" sz="600" b="0" dirty="0">
                          <a:solidFill>
                            <a:schemeClr val="tx1"/>
                          </a:solidFill>
                        </a:rPr>
                        <a:t>178</a:t>
                      </a:r>
                    </a:p>
                  </a:txBody>
                  <a:tcPr marL="72000" marR="72000" marT="0" marB="36000">
                    <a:noFill/>
                  </a:tcPr>
                </a:tc>
                <a:tc>
                  <a:txBody>
                    <a:bodyPr/>
                    <a:lstStyle/>
                    <a:p>
                      <a:pPr algn="ctr"/>
                      <a:r>
                        <a:rPr lang="de-DE" sz="600" b="0" dirty="0">
                          <a:solidFill>
                            <a:schemeClr val="tx1"/>
                          </a:solidFill>
                        </a:rPr>
                        <a:t>7</a:t>
                      </a:r>
                    </a:p>
                  </a:txBody>
                  <a:tcPr marL="72000" marR="72000" marT="0" marB="36000">
                    <a:noFill/>
                  </a:tcPr>
                </a:tc>
                <a:extLst>
                  <a:ext uri="{0D108BD9-81ED-4DB2-BD59-A6C34878D82A}">
                    <a16:rowId xmlns:a16="http://schemas.microsoft.com/office/drawing/2014/main" val="10000"/>
                  </a:ext>
                </a:extLst>
              </a:tr>
              <a:tr h="0">
                <a:tc>
                  <a:txBody>
                    <a:bodyPr/>
                    <a:lstStyle/>
                    <a:p>
                      <a:pPr algn="r"/>
                      <a:r>
                        <a:rPr lang="de-DE" sz="600" b="0" dirty="0">
                          <a:solidFill>
                            <a:srgbClr val="7030A0"/>
                          </a:solidFill>
                        </a:rPr>
                        <a:t>   AC-KP</a:t>
                      </a:r>
                    </a:p>
                  </a:txBody>
                  <a:tcPr marL="72000" marR="72000" marT="0" marB="36000">
                    <a:noFill/>
                  </a:tcPr>
                </a:tc>
                <a:tc>
                  <a:txBody>
                    <a:bodyPr/>
                    <a:lstStyle/>
                    <a:p>
                      <a:pPr algn="ctr"/>
                      <a:r>
                        <a:rPr lang="de-DE" sz="600" b="0" dirty="0">
                          <a:solidFill>
                            <a:schemeClr val="tx1"/>
                          </a:solidFill>
                        </a:rPr>
                        <a:t>832</a:t>
                      </a:r>
                    </a:p>
                  </a:txBody>
                  <a:tcPr marL="72000" marR="72000" marT="0" marB="36000">
                    <a:noFill/>
                  </a:tcPr>
                </a:tc>
                <a:tc>
                  <a:txBody>
                    <a:bodyPr/>
                    <a:lstStyle/>
                    <a:p>
                      <a:pPr algn="ctr"/>
                      <a:r>
                        <a:rPr lang="de-DE" sz="600" b="0" dirty="0">
                          <a:solidFill>
                            <a:schemeClr val="tx1"/>
                          </a:solidFill>
                        </a:rPr>
                        <a:t>808</a:t>
                      </a:r>
                    </a:p>
                  </a:txBody>
                  <a:tcPr marL="72000" marR="72000" marT="0" marB="36000">
                    <a:noFill/>
                  </a:tcPr>
                </a:tc>
                <a:tc>
                  <a:txBody>
                    <a:bodyPr/>
                    <a:lstStyle/>
                    <a:p>
                      <a:pPr algn="ctr"/>
                      <a:r>
                        <a:rPr lang="de-DE" sz="600" b="0" dirty="0">
                          <a:solidFill>
                            <a:schemeClr val="tx1"/>
                          </a:solidFill>
                        </a:rPr>
                        <a:t>792</a:t>
                      </a:r>
                    </a:p>
                  </a:txBody>
                  <a:tcPr marL="72000" marR="72000" marT="0" marB="36000">
                    <a:noFill/>
                  </a:tcPr>
                </a:tc>
                <a:tc>
                  <a:txBody>
                    <a:bodyPr/>
                    <a:lstStyle/>
                    <a:p>
                      <a:pPr algn="ctr"/>
                      <a:r>
                        <a:rPr lang="de-DE" sz="600" b="0" dirty="0">
                          <a:solidFill>
                            <a:schemeClr val="tx1"/>
                          </a:solidFill>
                        </a:rPr>
                        <a:t>773</a:t>
                      </a:r>
                    </a:p>
                  </a:txBody>
                  <a:tcPr marL="72000" marR="72000" marT="0" marB="36000">
                    <a:noFill/>
                  </a:tcPr>
                </a:tc>
                <a:tc>
                  <a:txBody>
                    <a:bodyPr/>
                    <a:lstStyle/>
                    <a:p>
                      <a:pPr algn="ctr"/>
                      <a:r>
                        <a:rPr lang="de-DE" sz="600" b="0" dirty="0">
                          <a:solidFill>
                            <a:schemeClr val="tx1"/>
                          </a:solidFill>
                        </a:rPr>
                        <a:t>755</a:t>
                      </a:r>
                    </a:p>
                  </a:txBody>
                  <a:tcPr marL="72000" marR="72000" marT="0" marB="36000">
                    <a:noFill/>
                  </a:tcPr>
                </a:tc>
                <a:tc>
                  <a:txBody>
                    <a:bodyPr/>
                    <a:lstStyle/>
                    <a:p>
                      <a:pPr algn="ctr"/>
                      <a:r>
                        <a:rPr lang="de-DE" sz="600" b="0" dirty="0">
                          <a:solidFill>
                            <a:schemeClr val="tx1"/>
                          </a:solidFill>
                        </a:rPr>
                        <a:t>739</a:t>
                      </a:r>
                    </a:p>
                  </a:txBody>
                  <a:tcPr marL="72000" marR="72000" marT="0" marB="36000">
                    <a:noFill/>
                  </a:tcPr>
                </a:tc>
                <a:tc>
                  <a:txBody>
                    <a:bodyPr/>
                    <a:lstStyle/>
                    <a:p>
                      <a:pPr algn="ctr"/>
                      <a:r>
                        <a:rPr lang="de-DE" sz="600" b="0" dirty="0">
                          <a:solidFill>
                            <a:schemeClr val="tx1"/>
                          </a:solidFill>
                        </a:rPr>
                        <a:t>730</a:t>
                      </a:r>
                    </a:p>
                  </a:txBody>
                  <a:tcPr marL="72000" marR="72000" marT="0" marB="36000">
                    <a:noFill/>
                  </a:tcPr>
                </a:tc>
                <a:tc>
                  <a:txBody>
                    <a:bodyPr/>
                    <a:lstStyle/>
                    <a:p>
                      <a:pPr algn="ctr"/>
                      <a:r>
                        <a:rPr lang="de-DE" sz="600" b="0" dirty="0">
                          <a:solidFill>
                            <a:schemeClr val="tx1"/>
                          </a:solidFill>
                        </a:rPr>
                        <a:t>718</a:t>
                      </a:r>
                    </a:p>
                  </a:txBody>
                  <a:tcPr marL="72000" marR="72000" marT="0" marB="36000">
                    <a:noFill/>
                  </a:tcPr>
                </a:tc>
                <a:tc>
                  <a:txBody>
                    <a:bodyPr/>
                    <a:lstStyle/>
                    <a:p>
                      <a:pPr algn="ctr"/>
                      <a:r>
                        <a:rPr lang="de-DE" sz="600" b="0" dirty="0">
                          <a:solidFill>
                            <a:schemeClr val="tx1"/>
                          </a:solidFill>
                        </a:rPr>
                        <a:t>695</a:t>
                      </a:r>
                    </a:p>
                  </a:txBody>
                  <a:tcPr marL="72000" marR="72000" marT="0" marB="36000">
                    <a:noFill/>
                  </a:tcPr>
                </a:tc>
                <a:tc>
                  <a:txBody>
                    <a:bodyPr/>
                    <a:lstStyle/>
                    <a:p>
                      <a:pPr algn="ctr"/>
                      <a:r>
                        <a:rPr lang="de-DE" sz="600" b="0" dirty="0">
                          <a:solidFill>
                            <a:schemeClr val="tx1"/>
                          </a:solidFill>
                        </a:rPr>
                        <a:t>471</a:t>
                      </a:r>
                    </a:p>
                  </a:txBody>
                  <a:tcPr marL="72000" marR="72000" marT="0" marB="36000">
                    <a:noFill/>
                  </a:tcPr>
                </a:tc>
                <a:tc>
                  <a:txBody>
                    <a:bodyPr/>
                    <a:lstStyle/>
                    <a:p>
                      <a:pPr algn="ctr"/>
                      <a:r>
                        <a:rPr lang="de-DE" sz="600" b="0" dirty="0">
                          <a:solidFill>
                            <a:schemeClr val="tx1"/>
                          </a:solidFill>
                        </a:rPr>
                        <a:t>180</a:t>
                      </a:r>
                    </a:p>
                  </a:txBody>
                  <a:tcPr marL="72000" marR="72000" marT="0" marB="36000">
                    <a:noFill/>
                  </a:tcPr>
                </a:tc>
                <a:tc>
                  <a:txBody>
                    <a:bodyPr/>
                    <a:lstStyle/>
                    <a:p>
                      <a:pPr algn="ctr"/>
                      <a:r>
                        <a:rPr lang="de-DE" sz="600" b="0" dirty="0">
                          <a:solidFill>
                            <a:schemeClr val="tx1"/>
                          </a:solidFill>
                        </a:rPr>
                        <a:t>16</a:t>
                      </a:r>
                    </a:p>
                  </a:txBody>
                  <a:tcPr marL="72000" marR="72000" marT="0" marB="36000">
                    <a:noFill/>
                  </a:tcPr>
                </a:tc>
                <a:extLst>
                  <a:ext uri="{0D108BD9-81ED-4DB2-BD59-A6C34878D82A}">
                    <a16:rowId xmlns:a16="http://schemas.microsoft.com/office/drawing/2014/main" val="10001"/>
                  </a:ext>
                </a:extLst>
              </a:tr>
            </a:tbl>
          </a:graphicData>
        </a:graphic>
      </p:graphicFrame>
      <p:graphicFrame>
        <p:nvGraphicFramePr>
          <p:cNvPr id="15" name="Tabelle 14">
            <a:extLst>
              <a:ext uri="{FF2B5EF4-FFF2-40B4-BE49-F238E27FC236}">
                <a16:creationId xmlns:a16="http://schemas.microsoft.com/office/drawing/2014/main" id="{43434CB0-6059-401A-B2EF-9CDB3ABF9285}"/>
              </a:ext>
            </a:extLst>
          </p:cNvPr>
          <p:cNvGraphicFramePr>
            <a:graphicFrameLocks noGrp="1"/>
          </p:cNvGraphicFramePr>
          <p:nvPr>
            <p:extLst>
              <p:ext uri="{D42A27DB-BD31-4B8C-83A1-F6EECF244321}">
                <p14:modId xmlns:p14="http://schemas.microsoft.com/office/powerpoint/2010/main" val="3290636237"/>
              </p:ext>
            </p:extLst>
          </p:nvPr>
        </p:nvGraphicFramePr>
        <p:xfrm>
          <a:off x="4694031" y="3733936"/>
          <a:ext cx="4054037" cy="274320"/>
        </p:xfrm>
        <a:graphic>
          <a:graphicData uri="http://schemas.openxmlformats.org/drawingml/2006/table">
            <a:tbl>
              <a:tblPr firstRow="1" bandRow="1">
                <a:tableStyleId>{5C22544A-7EE6-4342-B048-85BDC9FD1C3A}</a:tableStyleId>
              </a:tblPr>
              <a:tblGrid>
                <a:gridCol w="519793">
                  <a:extLst>
                    <a:ext uri="{9D8B030D-6E8A-4147-A177-3AD203B41FA5}">
                      <a16:colId xmlns:a16="http://schemas.microsoft.com/office/drawing/2014/main" val="20000"/>
                    </a:ext>
                  </a:extLst>
                </a:gridCol>
                <a:gridCol w="297320">
                  <a:extLst>
                    <a:ext uri="{9D8B030D-6E8A-4147-A177-3AD203B41FA5}">
                      <a16:colId xmlns:a16="http://schemas.microsoft.com/office/drawing/2014/main" val="20001"/>
                    </a:ext>
                  </a:extLst>
                </a:gridCol>
                <a:gridCol w="291710">
                  <a:extLst>
                    <a:ext uri="{9D8B030D-6E8A-4147-A177-3AD203B41FA5}">
                      <a16:colId xmlns:a16="http://schemas.microsoft.com/office/drawing/2014/main" val="20002"/>
                    </a:ext>
                  </a:extLst>
                </a:gridCol>
                <a:gridCol w="297320">
                  <a:extLst>
                    <a:ext uri="{9D8B030D-6E8A-4147-A177-3AD203B41FA5}">
                      <a16:colId xmlns:a16="http://schemas.microsoft.com/office/drawing/2014/main" val="20003"/>
                    </a:ext>
                  </a:extLst>
                </a:gridCol>
                <a:gridCol w="291711">
                  <a:extLst>
                    <a:ext uri="{9D8B030D-6E8A-4147-A177-3AD203B41FA5}">
                      <a16:colId xmlns:a16="http://schemas.microsoft.com/office/drawing/2014/main" val="20004"/>
                    </a:ext>
                  </a:extLst>
                </a:gridCol>
                <a:gridCol w="297320">
                  <a:extLst>
                    <a:ext uri="{9D8B030D-6E8A-4147-A177-3AD203B41FA5}">
                      <a16:colId xmlns:a16="http://schemas.microsoft.com/office/drawing/2014/main" val="20005"/>
                    </a:ext>
                  </a:extLst>
                </a:gridCol>
                <a:gridCol w="297320">
                  <a:extLst>
                    <a:ext uri="{9D8B030D-6E8A-4147-A177-3AD203B41FA5}">
                      <a16:colId xmlns:a16="http://schemas.microsoft.com/office/drawing/2014/main" val="20006"/>
                    </a:ext>
                  </a:extLst>
                </a:gridCol>
                <a:gridCol w="297321">
                  <a:extLst>
                    <a:ext uri="{9D8B030D-6E8A-4147-A177-3AD203B41FA5}">
                      <a16:colId xmlns:a16="http://schemas.microsoft.com/office/drawing/2014/main" val="20007"/>
                    </a:ext>
                  </a:extLst>
                </a:gridCol>
                <a:gridCol w="291710">
                  <a:extLst>
                    <a:ext uri="{9D8B030D-6E8A-4147-A177-3AD203B41FA5}">
                      <a16:colId xmlns:a16="http://schemas.microsoft.com/office/drawing/2014/main" val="20008"/>
                    </a:ext>
                  </a:extLst>
                </a:gridCol>
                <a:gridCol w="297320">
                  <a:extLst>
                    <a:ext uri="{9D8B030D-6E8A-4147-A177-3AD203B41FA5}">
                      <a16:colId xmlns:a16="http://schemas.microsoft.com/office/drawing/2014/main" val="20009"/>
                    </a:ext>
                  </a:extLst>
                </a:gridCol>
                <a:gridCol w="297321">
                  <a:extLst>
                    <a:ext uri="{9D8B030D-6E8A-4147-A177-3AD203B41FA5}">
                      <a16:colId xmlns:a16="http://schemas.microsoft.com/office/drawing/2014/main" val="20010"/>
                    </a:ext>
                  </a:extLst>
                </a:gridCol>
                <a:gridCol w="302930">
                  <a:extLst>
                    <a:ext uri="{9D8B030D-6E8A-4147-A177-3AD203B41FA5}">
                      <a16:colId xmlns:a16="http://schemas.microsoft.com/office/drawing/2014/main" val="20011"/>
                    </a:ext>
                  </a:extLst>
                </a:gridCol>
                <a:gridCol w="274941">
                  <a:extLst>
                    <a:ext uri="{9D8B030D-6E8A-4147-A177-3AD203B41FA5}">
                      <a16:colId xmlns:a16="http://schemas.microsoft.com/office/drawing/2014/main" val="20012"/>
                    </a:ext>
                  </a:extLst>
                </a:gridCol>
              </a:tblGrid>
              <a:tr h="134507">
                <a:tc>
                  <a:txBody>
                    <a:bodyPr/>
                    <a:lstStyle/>
                    <a:p>
                      <a:pPr algn="r"/>
                      <a:r>
                        <a:rPr lang="de-DE" sz="600" b="0" dirty="0">
                          <a:solidFill>
                            <a:srgbClr val="6DC107"/>
                          </a:solidFill>
                        </a:rPr>
                        <a:t>    AC-THP</a:t>
                      </a:r>
                    </a:p>
                  </a:txBody>
                  <a:tcPr marL="0" marR="0" marT="0" marB="36000">
                    <a:noFill/>
                  </a:tcPr>
                </a:tc>
                <a:tc>
                  <a:txBody>
                    <a:bodyPr/>
                    <a:lstStyle/>
                    <a:p>
                      <a:pPr algn="ctr"/>
                      <a:r>
                        <a:rPr lang="de-DE" sz="600" b="0" dirty="0">
                          <a:solidFill>
                            <a:schemeClr val="tx1"/>
                          </a:solidFill>
                        </a:rPr>
                        <a:t>918</a:t>
                      </a:r>
                    </a:p>
                  </a:txBody>
                  <a:tcPr marL="0" marR="0" marT="0" marB="36000">
                    <a:noFill/>
                  </a:tcPr>
                </a:tc>
                <a:tc>
                  <a:txBody>
                    <a:bodyPr/>
                    <a:lstStyle/>
                    <a:p>
                      <a:pPr algn="ctr"/>
                      <a:r>
                        <a:rPr lang="de-DE" sz="600" b="0" dirty="0">
                          <a:solidFill>
                            <a:schemeClr val="tx1"/>
                          </a:solidFill>
                        </a:rPr>
                        <a:t>889</a:t>
                      </a:r>
                    </a:p>
                  </a:txBody>
                  <a:tcPr marL="0" marR="0" marT="0" marB="36000">
                    <a:noFill/>
                  </a:tcPr>
                </a:tc>
                <a:tc>
                  <a:txBody>
                    <a:bodyPr/>
                    <a:lstStyle/>
                    <a:p>
                      <a:pPr algn="ctr"/>
                      <a:r>
                        <a:rPr lang="de-DE" sz="600" b="0" dirty="0">
                          <a:solidFill>
                            <a:schemeClr val="tx1"/>
                          </a:solidFill>
                        </a:rPr>
                        <a:t>880</a:t>
                      </a:r>
                    </a:p>
                  </a:txBody>
                  <a:tcPr marL="0" marR="0" marT="0" marB="36000">
                    <a:noFill/>
                  </a:tcPr>
                </a:tc>
                <a:tc>
                  <a:txBody>
                    <a:bodyPr/>
                    <a:lstStyle/>
                    <a:p>
                      <a:pPr algn="ctr"/>
                      <a:r>
                        <a:rPr lang="de-DE" sz="600" b="0" dirty="0">
                          <a:solidFill>
                            <a:schemeClr val="tx1"/>
                          </a:solidFill>
                        </a:rPr>
                        <a:t>873</a:t>
                      </a:r>
                    </a:p>
                  </a:txBody>
                  <a:tcPr marL="0" marR="0" marT="0" marB="36000">
                    <a:noFill/>
                  </a:tcPr>
                </a:tc>
                <a:tc>
                  <a:txBody>
                    <a:bodyPr/>
                    <a:lstStyle/>
                    <a:p>
                      <a:pPr algn="ctr"/>
                      <a:r>
                        <a:rPr lang="de-DE" sz="600" b="0" dirty="0">
                          <a:solidFill>
                            <a:schemeClr val="tx1"/>
                          </a:solidFill>
                        </a:rPr>
                        <a:t>849</a:t>
                      </a:r>
                    </a:p>
                  </a:txBody>
                  <a:tcPr marL="0" marR="0" marT="0" marB="36000">
                    <a:noFill/>
                  </a:tcPr>
                </a:tc>
                <a:tc>
                  <a:txBody>
                    <a:bodyPr/>
                    <a:lstStyle/>
                    <a:p>
                      <a:pPr algn="ctr"/>
                      <a:r>
                        <a:rPr lang="de-DE" sz="600" b="0" dirty="0">
                          <a:solidFill>
                            <a:schemeClr val="tx1"/>
                          </a:solidFill>
                        </a:rPr>
                        <a:t>826</a:t>
                      </a:r>
                    </a:p>
                  </a:txBody>
                  <a:tcPr marL="0" marR="0" marT="0" marB="36000">
                    <a:noFill/>
                  </a:tcPr>
                </a:tc>
                <a:tc>
                  <a:txBody>
                    <a:bodyPr/>
                    <a:lstStyle/>
                    <a:p>
                      <a:pPr algn="ctr"/>
                      <a:r>
                        <a:rPr lang="de-DE" sz="600" b="0" dirty="0">
                          <a:solidFill>
                            <a:schemeClr val="tx1"/>
                          </a:solidFill>
                        </a:rPr>
                        <a:t>816</a:t>
                      </a:r>
                    </a:p>
                  </a:txBody>
                  <a:tcPr marL="0" marR="0" marT="0">
                    <a:noFill/>
                  </a:tcPr>
                </a:tc>
                <a:tc>
                  <a:txBody>
                    <a:bodyPr/>
                    <a:lstStyle/>
                    <a:p>
                      <a:pPr algn="ctr"/>
                      <a:r>
                        <a:rPr lang="de-DE" sz="600" b="0" dirty="0">
                          <a:solidFill>
                            <a:schemeClr val="tx1"/>
                          </a:solidFill>
                        </a:rPr>
                        <a:t>796</a:t>
                      </a:r>
                      <a:r>
                        <a:rPr lang="de-DE" sz="600" b="0" baseline="0" dirty="0">
                          <a:solidFill>
                            <a:schemeClr val="tx1"/>
                          </a:solidFill>
                        </a:rPr>
                        <a:t> </a:t>
                      </a:r>
                      <a:endParaRPr lang="de-DE" sz="600" b="0" dirty="0">
                        <a:solidFill>
                          <a:schemeClr val="tx1"/>
                        </a:solidFill>
                      </a:endParaRPr>
                    </a:p>
                  </a:txBody>
                  <a:tcPr marL="0" marR="0" marT="0">
                    <a:noFill/>
                  </a:tcPr>
                </a:tc>
                <a:tc>
                  <a:txBody>
                    <a:bodyPr/>
                    <a:lstStyle/>
                    <a:p>
                      <a:pPr algn="ctr"/>
                      <a:r>
                        <a:rPr lang="de-DE" sz="600" b="0" dirty="0">
                          <a:solidFill>
                            <a:schemeClr val="tx1"/>
                          </a:solidFill>
                        </a:rPr>
                        <a:t>770</a:t>
                      </a:r>
                    </a:p>
                  </a:txBody>
                  <a:tcPr marL="0" marR="0" marT="0">
                    <a:noFill/>
                  </a:tcPr>
                </a:tc>
                <a:tc>
                  <a:txBody>
                    <a:bodyPr/>
                    <a:lstStyle/>
                    <a:p>
                      <a:pPr algn="ctr"/>
                      <a:r>
                        <a:rPr lang="de-DE" sz="600" b="0" dirty="0">
                          <a:solidFill>
                            <a:schemeClr val="tx1"/>
                          </a:solidFill>
                        </a:rPr>
                        <a:t>533</a:t>
                      </a:r>
                    </a:p>
                  </a:txBody>
                  <a:tcPr marL="0" marR="0" marT="0">
                    <a:noFill/>
                  </a:tcPr>
                </a:tc>
                <a:tc>
                  <a:txBody>
                    <a:bodyPr/>
                    <a:lstStyle/>
                    <a:p>
                      <a:pPr algn="ctr"/>
                      <a:r>
                        <a:rPr lang="de-DE" sz="600" b="0" dirty="0">
                          <a:solidFill>
                            <a:schemeClr val="tx1"/>
                          </a:solidFill>
                        </a:rPr>
                        <a:t>200</a:t>
                      </a:r>
                    </a:p>
                  </a:txBody>
                  <a:tcPr marL="0" marR="0" marT="0">
                    <a:noFill/>
                  </a:tcPr>
                </a:tc>
                <a:tc>
                  <a:txBody>
                    <a:bodyPr/>
                    <a:lstStyle/>
                    <a:p>
                      <a:pPr algn="ctr"/>
                      <a:r>
                        <a:rPr lang="de-DE" sz="600" b="0" dirty="0">
                          <a:solidFill>
                            <a:schemeClr val="tx1"/>
                          </a:solidFill>
                        </a:rPr>
                        <a:t>8</a:t>
                      </a:r>
                    </a:p>
                  </a:txBody>
                  <a:tcPr marL="0" marR="0" marT="0">
                    <a:noFill/>
                  </a:tcPr>
                </a:tc>
                <a:extLst>
                  <a:ext uri="{0D108BD9-81ED-4DB2-BD59-A6C34878D82A}">
                    <a16:rowId xmlns:a16="http://schemas.microsoft.com/office/drawing/2014/main" val="10000"/>
                  </a:ext>
                </a:extLst>
              </a:tr>
              <a:tr h="134507">
                <a:tc>
                  <a:txBody>
                    <a:bodyPr/>
                    <a:lstStyle/>
                    <a:p>
                      <a:pPr algn="r"/>
                      <a:r>
                        <a:rPr lang="de-DE" sz="600" b="0" dirty="0">
                          <a:solidFill>
                            <a:srgbClr val="7030A0"/>
                          </a:solidFill>
                        </a:rPr>
                        <a:t>  AC-KP</a:t>
                      </a:r>
                    </a:p>
                  </a:txBody>
                  <a:tcPr marL="0" marR="0" marT="0" marB="36000">
                    <a:noFill/>
                  </a:tcPr>
                </a:tc>
                <a:tc>
                  <a:txBody>
                    <a:bodyPr/>
                    <a:lstStyle/>
                    <a:p>
                      <a:pPr algn="ctr"/>
                      <a:r>
                        <a:rPr lang="de-DE" sz="600" b="0" dirty="0">
                          <a:solidFill>
                            <a:schemeClr val="tx1"/>
                          </a:solidFill>
                        </a:rPr>
                        <a:t>928</a:t>
                      </a:r>
                    </a:p>
                  </a:txBody>
                  <a:tcPr marL="0" marR="0" marT="0" marB="36000">
                    <a:noFill/>
                  </a:tcPr>
                </a:tc>
                <a:tc>
                  <a:txBody>
                    <a:bodyPr/>
                    <a:lstStyle/>
                    <a:p>
                      <a:pPr algn="ctr"/>
                      <a:r>
                        <a:rPr lang="de-DE" sz="600" b="0" dirty="0">
                          <a:solidFill>
                            <a:schemeClr val="tx1"/>
                          </a:solidFill>
                        </a:rPr>
                        <a:t>902</a:t>
                      </a:r>
                    </a:p>
                  </a:txBody>
                  <a:tcPr marL="0" marR="0" marT="0" marB="36000">
                    <a:noFill/>
                  </a:tcPr>
                </a:tc>
                <a:tc>
                  <a:txBody>
                    <a:bodyPr/>
                    <a:lstStyle/>
                    <a:p>
                      <a:pPr algn="ctr"/>
                      <a:r>
                        <a:rPr lang="de-DE" sz="600" b="0" dirty="0">
                          <a:solidFill>
                            <a:schemeClr val="tx1"/>
                          </a:solidFill>
                        </a:rPr>
                        <a:t>884</a:t>
                      </a:r>
                    </a:p>
                  </a:txBody>
                  <a:tcPr marL="0" marR="0" marT="0" marB="36000">
                    <a:noFill/>
                  </a:tcPr>
                </a:tc>
                <a:tc>
                  <a:txBody>
                    <a:bodyPr/>
                    <a:lstStyle/>
                    <a:p>
                      <a:pPr algn="ctr"/>
                      <a:r>
                        <a:rPr lang="de-DE" sz="600" b="0" dirty="0">
                          <a:solidFill>
                            <a:schemeClr val="tx1"/>
                          </a:solidFill>
                        </a:rPr>
                        <a:t>862</a:t>
                      </a:r>
                    </a:p>
                  </a:txBody>
                  <a:tcPr marL="0" marR="0" marT="0" marB="36000">
                    <a:noFill/>
                  </a:tcPr>
                </a:tc>
                <a:tc>
                  <a:txBody>
                    <a:bodyPr/>
                    <a:lstStyle/>
                    <a:p>
                      <a:pPr algn="ctr"/>
                      <a:r>
                        <a:rPr lang="de-DE" sz="600" b="0" dirty="0">
                          <a:solidFill>
                            <a:schemeClr val="tx1"/>
                          </a:solidFill>
                        </a:rPr>
                        <a:t>844</a:t>
                      </a:r>
                    </a:p>
                  </a:txBody>
                  <a:tcPr marL="0" marR="0" marT="0" marB="36000">
                    <a:noFill/>
                  </a:tcPr>
                </a:tc>
                <a:tc>
                  <a:txBody>
                    <a:bodyPr/>
                    <a:lstStyle/>
                    <a:p>
                      <a:pPr algn="ctr"/>
                      <a:r>
                        <a:rPr lang="de-DE" sz="600" b="0" dirty="0">
                          <a:solidFill>
                            <a:schemeClr val="tx1"/>
                          </a:solidFill>
                        </a:rPr>
                        <a:t>828</a:t>
                      </a:r>
                    </a:p>
                  </a:txBody>
                  <a:tcPr marL="0" marR="0" marT="0" marB="36000">
                    <a:noFill/>
                  </a:tcPr>
                </a:tc>
                <a:tc>
                  <a:txBody>
                    <a:bodyPr/>
                    <a:lstStyle/>
                    <a:p>
                      <a:pPr algn="ctr"/>
                      <a:r>
                        <a:rPr lang="de-DE" sz="600" b="0" dirty="0">
                          <a:solidFill>
                            <a:schemeClr val="tx1"/>
                          </a:solidFill>
                        </a:rPr>
                        <a:t>816</a:t>
                      </a:r>
                    </a:p>
                  </a:txBody>
                  <a:tcPr marL="0" marR="0" marT="0">
                    <a:noFill/>
                  </a:tcPr>
                </a:tc>
                <a:tc>
                  <a:txBody>
                    <a:bodyPr/>
                    <a:lstStyle/>
                    <a:p>
                      <a:pPr algn="ctr"/>
                      <a:r>
                        <a:rPr lang="de-DE" sz="600" b="0" dirty="0">
                          <a:solidFill>
                            <a:schemeClr val="tx1"/>
                          </a:solidFill>
                        </a:rPr>
                        <a:t>801</a:t>
                      </a:r>
                    </a:p>
                  </a:txBody>
                  <a:tcPr marL="0" marR="0" marT="0">
                    <a:noFill/>
                  </a:tcPr>
                </a:tc>
                <a:tc>
                  <a:txBody>
                    <a:bodyPr/>
                    <a:lstStyle/>
                    <a:p>
                      <a:pPr algn="ctr"/>
                      <a:r>
                        <a:rPr lang="de-DE" sz="600" b="0" dirty="0">
                          <a:solidFill>
                            <a:schemeClr val="tx1"/>
                          </a:solidFill>
                        </a:rPr>
                        <a:t>777</a:t>
                      </a:r>
                    </a:p>
                  </a:txBody>
                  <a:tcPr marL="0" marR="0" marT="0">
                    <a:noFill/>
                  </a:tcPr>
                </a:tc>
                <a:tc>
                  <a:txBody>
                    <a:bodyPr/>
                    <a:lstStyle/>
                    <a:p>
                      <a:pPr algn="ctr"/>
                      <a:r>
                        <a:rPr lang="de-DE" sz="600" b="0" dirty="0">
                          <a:solidFill>
                            <a:schemeClr val="tx1"/>
                          </a:solidFill>
                        </a:rPr>
                        <a:t>532</a:t>
                      </a:r>
                    </a:p>
                  </a:txBody>
                  <a:tcPr marL="0" marR="0" marT="0">
                    <a:noFill/>
                  </a:tcPr>
                </a:tc>
                <a:tc>
                  <a:txBody>
                    <a:bodyPr/>
                    <a:lstStyle/>
                    <a:p>
                      <a:pPr algn="ctr"/>
                      <a:r>
                        <a:rPr lang="de-DE" sz="600" b="0" dirty="0">
                          <a:solidFill>
                            <a:schemeClr val="tx1"/>
                          </a:solidFill>
                        </a:rPr>
                        <a:t>200</a:t>
                      </a:r>
                    </a:p>
                  </a:txBody>
                  <a:tcPr marL="0" marR="0" marT="0">
                    <a:noFill/>
                  </a:tcPr>
                </a:tc>
                <a:tc>
                  <a:txBody>
                    <a:bodyPr/>
                    <a:lstStyle/>
                    <a:p>
                      <a:pPr algn="ctr"/>
                      <a:r>
                        <a:rPr lang="de-DE" sz="600" b="0" dirty="0">
                          <a:solidFill>
                            <a:schemeClr val="tx1"/>
                          </a:solidFill>
                        </a:rPr>
                        <a:t>19</a:t>
                      </a:r>
                    </a:p>
                  </a:txBody>
                  <a:tcPr marL="0" marR="0" marT="0">
                    <a:noFill/>
                  </a:tcPr>
                </a:tc>
                <a:extLst>
                  <a:ext uri="{0D108BD9-81ED-4DB2-BD59-A6C34878D82A}">
                    <a16:rowId xmlns:a16="http://schemas.microsoft.com/office/drawing/2014/main" val="10001"/>
                  </a:ext>
                </a:extLst>
              </a:tr>
            </a:tbl>
          </a:graphicData>
        </a:graphic>
      </p:graphicFrame>
      <p:sp>
        <p:nvSpPr>
          <p:cNvPr id="16" name="Textfeld 15">
            <a:extLst>
              <a:ext uri="{FF2B5EF4-FFF2-40B4-BE49-F238E27FC236}">
                <a16:creationId xmlns:a16="http://schemas.microsoft.com/office/drawing/2014/main" id="{3AD017E1-0789-484B-BF95-41BB675552BB}"/>
              </a:ext>
            </a:extLst>
          </p:cNvPr>
          <p:cNvSpPr txBox="1"/>
          <p:nvPr/>
        </p:nvSpPr>
        <p:spPr>
          <a:xfrm>
            <a:off x="2503400" y="3513061"/>
            <a:ext cx="720069" cy="200055"/>
          </a:xfrm>
          <a:prstGeom prst="rect">
            <a:avLst/>
          </a:prstGeom>
          <a:noFill/>
        </p:spPr>
        <p:txBody>
          <a:bodyPr wrap="none" rtlCol="0">
            <a:spAutoFit/>
          </a:bodyPr>
          <a:lstStyle/>
          <a:p>
            <a:r>
              <a:rPr lang="de-DE" sz="700" dirty="0"/>
              <a:t>Zeit (Monate)</a:t>
            </a:r>
          </a:p>
        </p:txBody>
      </p:sp>
      <p:sp>
        <p:nvSpPr>
          <p:cNvPr id="17" name="Textfeld 16">
            <a:extLst>
              <a:ext uri="{FF2B5EF4-FFF2-40B4-BE49-F238E27FC236}">
                <a16:creationId xmlns:a16="http://schemas.microsoft.com/office/drawing/2014/main" id="{C518FF4D-9C66-4EC7-98FB-2036B20B63A8}"/>
              </a:ext>
            </a:extLst>
          </p:cNvPr>
          <p:cNvSpPr txBox="1"/>
          <p:nvPr/>
        </p:nvSpPr>
        <p:spPr>
          <a:xfrm rot="16200000">
            <a:off x="361306" y="2579059"/>
            <a:ext cx="870751" cy="200055"/>
          </a:xfrm>
          <a:prstGeom prst="rect">
            <a:avLst/>
          </a:prstGeom>
          <a:noFill/>
        </p:spPr>
        <p:txBody>
          <a:bodyPr wrap="none" rtlCol="0">
            <a:spAutoFit/>
          </a:bodyPr>
          <a:lstStyle/>
          <a:p>
            <a:r>
              <a:rPr lang="de-DE" sz="700" dirty="0"/>
              <a:t>Anteil ereignisfrei</a:t>
            </a:r>
          </a:p>
        </p:txBody>
      </p:sp>
      <p:sp>
        <p:nvSpPr>
          <p:cNvPr id="18" name="Textfeld 17">
            <a:extLst>
              <a:ext uri="{FF2B5EF4-FFF2-40B4-BE49-F238E27FC236}">
                <a16:creationId xmlns:a16="http://schemas.microsoft.com/office/drawing/2014/main" id="{234A21BF-9F49-496D-941E-7E2784CF9F25}"/>
              </a:ext>
            </a:extLst>
          </p:cNvPr>
          <p:cNvSpPr txBox="1"/>
          <p:nvPr/>
        </p:nvSpPr>
        <p:spPr>
          <a:xfrm rot="16200000">
            <a:off x="4560891" y="2581464"/>
            <a:ext cx="870751" cy="200055"/>
          </a:xfrm>
          <a:prstGeom prst="rect">
            <a:avLst/>
          </a:prstGeom>
          <a:noFill/>
        </p:spPr>
        <p:txBody>
          <a:bodyPr wrap="none" rtlCol="0">
            <a:spAutoFit/>
          </a:bodyPr>
          <a:lstStyle/>
          <a:p>
            <a:r>
              <a:rPr lang="de-DE" sz="700" dirty="0"/>
              <a:t>Anteil ereignisfrei</a:t>
            </a:r>
          </a:p>
        </p:txBody>
      </p:sp>
      <p:sp>
        <p:nvSpPr>
          <p:cNvPr id="19" name="Textfeld 18">
            <a:extLst>
              <a:ext uri="{FF2B5EF4-FFF2-40B4-BE49-F238E27FC236}">
                <a16:creationId xmlns:a16="http://schemas.microsoft.com/office/drawing/2014/main" id="{8AF98C44-74F7-4494-ADA7-7585B3548125}"/>
              </a:ext>
            </a:extLst>
          </p:cNvPr>
          <p:cNvSpPr txBox="1"/>
          <p:nvPr/>
        </p:nvSpPr>
        <p:spPr>
          <a:xfrm>
            <a:off x="394422" y="3530642"/>
            <a:ext cx="787395" cy="184666"/>
          </a:xfrm>
          <a:prstGeom prst="rect">
            <a:avLst/>
          </a:prstGeom>
          <a:noFill/>
        </p:spPr>
        <p:txBody>
          <a:bodyPr wrap="none" rtlCol="0">
            <a:spAutoFit/>
          </a:bodyPr>
          <a:lstStyle/>
          <a:p>
            <a:r>
              <a:rPr lang="de-DE" sz="600" dirty="0"/>
              <a:t>Anzahl Patienten</a:t>
            </a:r>
          </a:p>
        </p:txBody>
      </p:sp>
      <p:sp>
        <p:nvSpPr>
          <p:cNvPr id="20" name="Textfeld 19">
            <a:extLst>
              <a:ext uri="{FF2B5EF4-FFF2-40B4-BE49-F238E27FC236}">
                <a16:creationId xmlns:a16="http://schemas.microsoft.com/office/drawing/2014/main" id="{0CA3CE6C-EF68-4A31-87CE-13C74CB093A2}"/>
              </a:ext>
            </a:extLst>
          </p:cNvPr>
          <p:cNvSpPr txBox="1"/>
          <p:nvPr/>
        </p:nvSpPr>
        <p:spPr>
          <a:xfrm>
            <a:off x="4617382" y="3549270"/>
            <a:ext cx="769763" cy="184666"/>
          </a:xfrm>
          <a:prstGeom prst="rect">
            <a:avLst/>
          </a:prstGeom>
          <a:noFill/>
        </p:spPr>
        <p:txBody>
          <a:bodyPr wrap="none" rtlCol="0">
            <a:spAutoFit/>
          </a:bodyPr>
          <a:lstStyle/>
          <a:p>
            <a:r>
              <a:rPr lang="de-DE" sz="600" dirty="0"/>
              <a:t>Anzahl Patienten</a:t>
            </a:r>
          </a:p>
        </p:txBody>
      </p:sp>
      <p:sp>
        <p:nvSpPr>
          <p:cNvPr id="21" name="Textfeld 20">
            <a:extLst>
              <a:ext uri="{FF2B5EF4-FFF2-40B4-BE49-F238E27FC236}">
                <a16:creationId xmlns:a16="http://schemas.microsoft.com/office/drawing/2014/main" id="{D8EC9E5A-DE42-40CB-A36B-28552B2A73A0}"/>
              </a:ext>
            </a:extLst>
          </p:cNvPr>
          <p:cNvSpPr txBox="1"/>
          <p:nvPr/>
        </p:nvSpPr>
        <p:spPr>
          <a:xfrm>
            <a:off x="6721049" y="3490412"/>
            <a:ext cx="720069" cy="200055"/>
          </a:xfrm>
          <a:prstGeom prst="rect">
            <a:avLst/>
          </a:prstGeom>
          <a:noFill/>
        </p:spPr>
        <p:txBody>
          <a:bodyPr wrap="none" rtlCol="0">
            <a:spAutoFit/>
          </a:bodyPr>
          <a:lstStyle/>
          <a:p>
            <a:r>
              <a:rPr lang="de-DE" sz="700" dirty="0"/>
              <a:t>Zeit (Monate)</a:t>
            </a:r>
          </a:p>
        </p:txBody>
      </p:sp>
      <p:graphicFrame>
        <p:nvGraphicFramePr>
          <p:cNvPr id="23" name="Diagramm 22">
            <a:extLst>
              <a:ext uri="{FF2B5EF4-FFF2-40B4-BE49-F238E27FC236}">
                <a16:creationId xmlns:a16="http://schemas.microsoft.com/office/drawing/2014/main" id="{FA0767D0-736D-4286-86DD-48A272E906C4}"/>
              </a:ext>
            </a:extLst>
          </p:cNvPr>
          <p:cNvGraphicFramePr/>
          <p:nvPr>
            <p:extLst>
              <p:ext uri="{D42A27DB-BD31-4B8C-83A1-F6EECF244321}">
                <p14:modId xmlns:p14="http://schemas.microsoft.com/office/powerpoint/2010/main" val="2833829496"/>
              </p:ext>
            </p:extLst>
          </p:nvPr>
        </p:nvGraphicFramePr>
        <p:xfrm>
          <a:off x="877866" y="2017379"/>
          <a:ext cx="3731565" cy="1581831"/>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Tabelle 24">
            <a:extLst>
              <a:ext uri="{FF2B5EF4-FFF2-40B4-BE49-F238E27FC236}">
                <a16:creationId xmlns:a16="http://schemas.microsoft.com/office/drawing/2014/main" id="{0DEB8391-66C1-445C-9D93-FDAB07E75C96}"/>
              </a:ext>
            </a:extLst>
          </p:cNvPr>
          <p:cNvGraphicFramePr>
            <a:graphicFrameLocks noGrp="1"/>
          </p:cNvGraphicFramePr>
          <p:nvPr>
            <p:extLst>
              <p:ext uri="{D42A27DB-BD31-4B8C-83A1-F6EECF244321}">
                <p14:modId xmlns:p14="http://schemas.microsoft.com/office/powerpoint/2010/main" val="1358957424"/>
              </p:ext>
            </p:extLst>
          </p:nvPr>
        </p:nvGraphicFramePr>
        <p:xfrm>
          <a:off x="2726619" y="2471264"/>
          <a:ext cx="1718375" cy="706999"/>
        </p:xfrm>
        <a:graphic>
          <a:graphicData uri="http://schemas.openxmlformats.org/drawingml/2006/table">
            <a:tbl>
              <a:tblPr firstRow="1" bandRow="1">
                <a:tableStyleId>{5C22544A-7EE6-4342-B048-85BDC9FD1C3A}</a:tableStyleId>
              </a:tblPr>
              <a:tblGrid>
                <a:gridCol w="863451">
                  <a:extLst>
                    <a:ext uri="{9D8B030D-6E8A-4147-A177-3AD203B41FA5}">
                      <a16:colId xmlns:a16="http://schemas.microsoft.com/office/drawing/2014/main" val="20000"/>
                    </a:ext>
                  </a:extLst>
                </a:gridCol>
                <a:gridCol w="420559">
                  <a:extLst>
                    <a:ext uri="{9D8B030D-6E8A-4147-A177-3AD203B41FA5}">
                      <a16:colId xmlns:a16="http://schemas.microsoft.com/office/drawing/2014/main" val="20002"/>
                    </a:ext>
                  </a:extLst>
                </a:gridCol>
                <a:gridCol w="434365">
                  <a:extLst>
                    <a:ext uri="{9D8B030D-6E8A-4147-A177-3AD203B41FA5}">
                      <a16:colId xmlns:a16="http://schemas.microsoft.com/office/drawing/2014/main" val="20003"/>
                    </a:ext>
                  </a:extLst>
                </a:gridCol>
              </a:tblGrid>
              <a:tr h="225425">
                <a:tc>
                  <a:txBody>
                    <a:bodyPr/>
                    <a:lstStyle/>
                    <a:p>
                      <a:pPr algn="ctr"/>
                      <a:endParaRPr lang="de-DE" sz="600" b="0" dirty="0">
                        <a:solidFill>
                          <a:schemeClr val="tx1"/>
                        </a:solidFill>
                      </a:endParaRPr>
                    </a:p>
                  </a:txBody>
                  <a:tcPr marL="36000" marR="36000" marT="18000" marB="18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600" b="0" dirty="0">
                          <a:solidFill>
                            <a:srgbClr val="197812"/>
                          </a:solidFill>
                        </a:rPr>
                        <a:t>AC-THP</a:t>
                      </a:r>
                      <a:br>
                        <a:rPr lang="de-DE" sz="600" b="0" dirty="0">
                          <a:solidFill>
                            <a:srgbClr val="197812"/>
                          </a:solidFill>
                        </a:rPr>
                      </a:br>
                      <a:r>
                        <a:rPr lang="de-DE" sz="600" b="0" dirty="0">
                          <a:solidFill>
                            <a:srgbClr val="197812"/>
                          </a:solidFill>
                        </a:rPr>
                        <a:t>(n=826)</a:t>
                      </a:r>
                    </a:p>
                  </a:txBody>
                  <a:tcPr marL="36000" marR="36000" marT="0" marB="0">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600" b="0" dirty="0">
                          <a:solidFill>
                            <a:schemeClr val="accent5">
                              <a:lumMod val="75000"/>
                            </a:schemeClr>
                          </a:solidFill>
                        </a:rPr>
                        <a:t>AC-KP</a:t>
                      </a:r>
                      <a:br>
                        <a:rPr lang="de-DE" sz="600" b="0" dirty="0">
                          <a:solidFill>
                            <a:schemeClr val="accent5">
                              <a:lumMod val="75000"/>
                            </a:schemeClr>
                          </a:solidFill>
                        </a:rPr>
                      </a:br>
                      <a:r>
                        <a:rPr lang="de-DE" sz="600" b="0" dirty="0">
                          <a:solidFill>
                            <a:schemeClr val="accent5">
                              <a:lumMod val="75000"/>
                            </a:schemeClr>
                          </a:solidFill>
                        </a:rPr>
                        <a:t>(n=832)</a:t>
                      </a:r>
                    </a:p>
                  </a:txBody>
                  <a:tcPr marL="36000" marR="3600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5254">
                <a:tc>
                  <a:txBody>
                    <a:bodyPr/>
                    <a:lstStyle/>
                    <a:p>
                      <a:pPr algn="ctr"/>
                      <a:r>
                        <a:rPr lang="de-DE" sz="600" b="0" dirty="0">
                          <a:solidFill>
                            <a:schemeClr val="tx1"/>
                          </a:solidFill>
                        </a:rPr>
                        <a:t>IDFS Ereignisse, n (%)</a:t>
                      </a:r>
                    </a:p>
                  </a:txBody>
                  <a:tcPr marL="36000" marR="36000" marT="18000" marB="18000">
                    <a:lnT w="12700" cap="flat" cmpd="sng" algn="ctr">
                      <a:solidFill>
                        <a:schemeClr val="tx1"/>
                      </a:solidFill>
                      <a:prstDash val="solid"/>
                      <a:round/>
                      <a:headEnd type="none" w="med" len="med"/>
                      <a:tailEnd type="none" w="med" len="med"/>
                    </a:lnT>
                    <a:noFill/>
                  </a:tcPr>
                </a:tc>
                <a:tc>
                  <a:txBody>
                    <a:bodyPr/>
                    <a:lstStyle/>
                    <a:p>
                      <a:pPr algn="ctr"/>
                      <a:r>
                        <a:rPr lang="de-DE" sz="600" b="0" dirty="0">
                          <a:solidFill>
                            <a:schemeClr val="tx1"/>
                          </a:solidFill>
                        </a:rPr>
                        <a:t>82 (9,9)</a:t>
                      </a:r>
                    </a:p>
                  </a:txBody>
                  <a:tcPr marL="36000" marR="36000" marT="18000" marB="18000">
                    <a:lnT w="12700" cap="flat" cmpd="sng" algn="ctr">
                      <a:solidFill>
                        <a:schemeClr val="tx1"/>
                      </a:solidFill>
                      <a:prstDash val="solid"/>
                      <a:round/>
                      <a:headEnd type="none" w="med" len="med"/>
                      <a:tailEnd type="none" w="med" len="med"/>
                    </a:lnT>
                    <a:noFill/>
                  </a:tcPr>
                </a:tc>
                <a:tc>
                  <a:txBody>
                    <a:bodyPr/>
                    <a:lstStyle/>
                    <a:p>
                      <a:pPr algn="ctr"/>
                      <a:r>
                        <a:rPr lang="de-DE" sz="600" b="0" dirty="0">
                          <a:solidFill>
                            <a:schemeClr val="tx1"/>
                          </a:solidFill>
                        </a:rPr>
                        <a:t>80 (9,6)</a:t>
                      </a:r>
                    </a:p>
                  </a:txBody>
                  <a:tcPr marL="36000" marR="36000" marT="18000" marB="18000">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217509">
                <a:tc gridSpan="3">
                  <a:txBody>
                    <a:bodyPr/>
                    <a:lstStyle/>
                    <a:p>
                      <a:pPr algn="ctr"/>
                      <a:r>
                        <a:rPr lang="de-DE" sz="600" b="0" dirty="0">
                          <a:solidFill>
                            <a:schemeClr val="tx1"/>
                          </a:solidFill>
                        </a:rPr>
                        <a:t>Stratifizierte HR=0,97 (95%</a:t>
                      </a:r>
                      <a:r>
                        <a:rPr lang="de-DE" sz="600" b="0" baseline="0" dirty="0">
                          <a:solidFill>
                            <a:schemeClr val="tx1"/>
                          </a:solidFill>
                        </a:rPr>
                        <a:t> </a:t>
                      </a:r>
                      <a:r>
                        <a:rPr lang="de-DE" sz="600" b="0" baseline="0" dirty="0" err="1">
                          <a:solidFill>
                            <a:schemeClr val="tx1"/>
                          </a:solidFill>
                        </a:rPr>
                        <a:t>Kl</a:t>
                      </a:r>
                      <a:r>
                        <a:rPr lang="de-DE" sz="600" b="0" baseline="0" dirty="0">
                          <a:solidFill>
                            <a:schemeClr val="tx1"/>
                          </a:solidFill>
                        </a:rPr>
                        <a:t>: 0,71;1,32</a:t>
                      </a:r>
                      <a:r>
                        <a:rPr lang="de-DE" sz="600" b="0" dirty="0">
                          <a:solidFill>
                            <a:schemeClr val="tx1"/>
                          </a:solidFill>
                        </a:rPr>
                        <a:t>) </a:t>
                      </a:r>
                      <a:br>
                        <a:rPr lang="de-DE" sz="600" b="0" dirty="0">
                          <a:solidFill>
                            <a:schemeClr val="tx1"/>
                          </a:solidFill>
                        </a:rPr>
                      </a:br>
                      <a:r>
                        <a:rPr lang="de-DE" sz="600" b="0" dirty="0">
                          <a:solidFill>
                            <a:schemeClr val="tx1"/>
                          </a:solidFill>
                        </a:rPr>
                        <a:t>P=0,8270</a:t>
                      </a:r>
                    </a:p>
                  </a:txBody>
                  <a:tcPr marL="36000" marR="36000" marT="18000" marB="18000">
                    <a:lnB w="12700" cap="flat" cmpd="sng" algn="ctr">
                      <a:solidFill>
                        <a:schemeClr val="tx1"/>
                      </a:solidFill>
                      <a:prstDash val="solid"/>
                      <a:round/>
                      <a:headEnd type="none" w="med" len="med"/>
                      <a:tailEnd type="none" w="med" len="med"/>
                    </a:lnB>
                    <a:noFill/>
                  </a:tcPr>
                </a:tc>
                <a:tc hMerge="1">
                  <a:txBody>
                    <a:bodyPr/>
                    <a:lstStyle/>
                    <a:p>
                      <a:endParaRPr lang="de-DE"/>
                    </a:p>
                  </a:txBody>
                  <a:tcPr/>
                </a:tc>
                <a:tc hMerge="1">
                  <a:txBody>
                    <a:bodyPr/>
                    <a:lstStyle/>
                    <a:p>
                      <a:pPr algn="ctr"/>
                      <a:endParaRPr lang="de-DE" sz="700" b="0" dirty="0">
                        <a:solidFill>
                          <a:schemeClr val="tx1"/>
                        </a:solidFill>
                      </a:endParaRPr>
                    </a:p>
                  </a:txBody>
                  <a:tcPr>
                    <a:noFill/>
                  </a:tcPr>
                </a:tc>
                <a:extLst>
                  <a:ext uri="{0D108BD9-81ED-4DB2-BD59-A6C34878D82A}">
                    <a16:rowId xmlns:a16="http://schemas.microsoft.com/office/drawing/2014/main" val="10002"/>
                  </a:ext>
                </a:extLst>
              </a:tr>
              <a:tr h="126642">
                <a:tc>
                  <a:txBody>
                    <a:bodyPr/>
                    <a:lstStyle/>
                    <a:p>
                      <a:pPr algn="ctr"/>
                      <a:r>
                        <a:rPr lang="de-DE" sz="600" b="0" dirty="0">
                          <a:solidFill>
                            <a:schemeClr val="tx1"/>
                          </a:solidFill>
                        </a:rPr>
                        <a:t>3-Jahres</a:t>
                      </a:r>
                      <a:r>
                        <a:rPr lang="de-DE" sz="600" b="0" baseline="0" dirty="0">
                          <a:solidFill>
                            <a:schemeClr val="tx1"/>
                          </a:solidFill>
                        </a:rPr>
                        <a:t> IDFS</a:t>
                      </a:r>
                      <a:endParaRPr lang="de-DE" sz="600" b="0" dirty="0">
                        <a:solidFill>
                          <a:schemeClr val="tx1"/>
                        </a:solidFill>
                      </a:endParaRPr>
                    </a:p>
                  </a:txBody>
                  <a:tcPr marL="36000" marR="36000" marT="18000" marB="1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600" b="0" dirty="0">
                          <a:solidFill>
                            <a:schemeClr val="tx1"/>
                          </a:solidFill>
                        </a:rPr>
                        <a:t>94,1%</a:t>
                      </a:r>
                      <a:endParaRPr lang="de-DE" dirty="0"/>
                    </a:p>
                  </a:txBody>
                  <a:tcPr marL="36000" marR="36000" marT="18000" marB="1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600" b="0" dirty="0">
                          <a:solidFill>
                            <a:schemeClr val="tx1"/>
                          </a:solidFill>
                        </a:rPr>
                        <a:t>92,8%</a:t>
                      </a:r>
                    </a:p>
                  </a:txBody>
                  <a:tcPr marL="36000" marR="36000" marT="18000" marB="1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26" name="Tabelle 25">
            <a:extLst>
              <a:ext uri="{FF2B5EF4-FFF2-40B4-BE49-F238E27FC236}">
                <a16:creationId xmlns:a16="http://schemas.microsoft.com/office/drawing/2014/main" id="{5C48A2CB-8B47-4CF0-858F-80C6170F857C}"/>
              </a:ext>
            </a:extLst>
          </p:cNvPr>
          <p:cNvGraphicFramePr>
            <a:graphicFrameLocks noGrp="1"/>
          </p:cNvGraphicFramePr>
          <p:nvPr>
            <p:extLst>
              <p:ext uri="{D42A27DB-BD31-4B8C-83A1-F6EECF244321}">
                <p14:modId xmlns:p14="http://schemas.microsoft.com/office/powerpoint/2010/main" val="607444533"/>
              </p:ext>
            </p:extLst>
          </p:nvPr>
        </p:nvGraphicFramePr>
        <p:xfrm>
          <a:off x="6838147" y="2455480"/>
          <a:ext cx="1718375" cy="705628"/>
        </p:xfrm>
        <a:graphic>
          <a:graphicData uri="http://schemas.openxmlformats.org/drawingml/2006/table">
            <a:tbl>
              <a:tblPr firstRow="1" bandRow="1">
                <a:tableStyleId>{5C22544A-7EE6-4342-B048-85BDC9FD1C3A}</a:tableStyleId>
              </a:tblPr>
              <a:tblGrid>
                <a:gridCol w="863451">
                  <a:extLst>
                    <a:ext uri="{9D8B030D-6E8A-4147-A177-3AD203B41FA5}">
                      <a16:colId xmlns:a16="http://schemas.microsoft.com/office/drawing/2014/main" val="20000"/>
                    </a:ext>
                  </a:extLst>
                </a:gridCol>
                <a:gridCol w="420559">
                  <a:extLst>
                    <a:ext uri="{9D8B030D-6E8A-4147-A177-3AD203B41FA5}">
                      <a16:colId xmlns:a16="http://schemas.microsoft.com/office/drawing/2014/main" val="20002"/>
                    </a:ext>
                  </a:extLst>
                </a:gridCol>
                <a:gridCol w="434365">
                  <a:extLst>
                    <a:ext uri="{9D8B030D-6E8A-4147-A177-3AD203B41FA5}">
                      <a16:colId xmlns:a16="http://schemas.microsoft.com/office/drawing/2014/main" val="20003"/>
                    </a:ext>
                  </a:extLst>
                </a:gridCol>
              </a:tblGrid>
              <a:tr h="225425">
                <a:tc>
                  <a:txBody>
                    <a:bodyPr/>
                    <a:lstStyle/>
                    <a:p>
                      <a:pPr algn="ctr"/>
                      <a:endParaRPr lang="de-DE" sz="600" b="0" dirty="0">
                        <a:solidFill>
                          <a:schemeClr val="tx1"/>
                        </a:solidFill>
                      </a:endParaRPr>
                    </a:p>
                  </a:txBody>
                  <a:tcPr marL="36000" marR="36000" marT="18000" marB="18000">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600" b="0" dirty="0">
                          <a:solidFill>
                            <a:srgbClr val="197812"/>
                          </a:solidFill>
                        </a:rPr>
                        <a:t>AC-THP</a:t>
                      </a:r>
                      <a:br>
                        <a:rPr lang="de-DE" sz="600" b="0" dirty="0">
                          <a:solidFill>
                            <a:srgbClr val="197812"/>
                          </a:solidFill>
                        </a:rPr>
                      </a:br>
                      <a:r>
                        <a:rPr lang="de-DE" sz="600" b="0" dirty="0">
                          <a:solidFill>
                            <a:srgbClr val="197812"/>
                          </a:solidFill>
                        </a:rPr>
                        <a:t>(n=918)</a:t>
                      </a:r>
                    </a:p>
                  </a:txBody>
                  <a:tcPr marL="36000" marR="36000" marT="0" marB="0">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600" b="0" dirty="0">
                          <a:solidFill>
                            <a:schemeClr val="accent5">
                              <a:lumMod val="75000"/>
                            </a:schemeClr>
                          </a:solidFill>
                        </a:rPr>
                        <a:t>AC-KP</a:t>
                      </a:r>
                      <a:br>
                        <a:rPr lang="de-DE" sz="600" b="0" dirty="0">
                          <a:solidFill>
                            <a:schemeClr val="accent5">
                              <a:lumMod val="75000"/>
                            </a:schemeClr>
                          </a:solidFill>
                        </a:rPr>
                      </a:br>
                      <a:r>
                        <a:rPr lang="de-DE" sz="600" b="0" dirty="0">
                          <a:solidFill>
                            <a:schemeClr val="accent5">
                              <a:lumMod val="75000"/>
                            </a:schemeClr>
                          </a:solidFill>
                        </a:rPr>
                        <a:t>(n=928)</a:t>
                      </a:r>
                    </a:p>
                  </a:txBody>
                  <a:tcPr marL="36000" marR="36000" marT="0" marB="0">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5254">
                <a:tc>
                  <a:txBody>
                    <a:bodyPr/>
                    <a:lstStyle/>
                    <a:p>
                      <a:pPr algn="ctr"/>
                      <a:r>
                        <a:rPr lang="de-DE" sz="600" b="0" dirty="0">
                          <a:solidFill>
                            <a:schemeClr val="tx1"/>
                          </a:solidFill>
                        </a:rPr>
                        <a:t>IDFS Ereignisse, n (%)</a:t>
                      </a:r>
                    </a:p>
                  </a:txBody>
                  <a:tcPr marL="36000" marR="36000" marT="18000" marB="18000">
                    <a:lnT w="12700" cap="flat" cmpd="sng" algn="ctr">
                      <a:solidFill>
                        <a:schemeClr val="tx1"/>
                      </a:solidFill>
                      <a:prstDash val="solid"/>
                      <a:round/>
                      <a:headEnd type="none" w="med" len="med"/>
                      <a:tailEnd type="none" w="med" len="med"/>
                    </a:lnT>
                    <a:noFill/>
                  </a:tcPr>
                </a:tc>
                <a:tc>
                  <a:txBody>
                    <a:bodyPr/>
                    <a:lstStyle/>
                    <a:p>
                      <a:pPr algn="ctr"/>
                      <a:r>
                        <a:rPr lang="de-DE" sz="600" b="0" dirty="0">
                          <a:solidFill>
                            <a:schemeClr val="tx1"/>
                          </a:solidFill>
                        </a:rPr>
                        <a:t>88 (9,6)</a:t>
                      </a:r>
                    </a:p>
                  </a:txBody>
                  <a:tcPr marL="36000" marR="36000" marT="18000" marB="18000">
                    <a:lnT w="12700" cap="flat" cmpd="sng" algn="ctr">
                      <a:solidFill>
                        <a:schemeClr val="tx1"/>
                      </a:solidFill>
                      <a:prstDash val="solid"/>
                      <a:round/>
                      <a:headEnd type="none" w="med" len="med"/>
                      <a:tailEnd type="none" w="med" len="med"/>
                    </a:lnT>
                    <a:noFill/>
                  </a:tcPr>
                </a:tc>
                <a:tc>
                  <a:txBody>
                    <a:bodyPr/>
                    <a:lstStyle/>
                    <a:p>
                      <a:pPr algn="ctr"/>
                      <a:r>
                        <a:rPr lang="de-DE" sz="600" b="0" dirty="0">
                          <a:solidFill>
                            <a:schemeClr val="tx1"/>
                          </a:solidFill>
                        </a:rPr>
                        <a:t>86 (9,3)</a:t>
                      </a:r>
                    </a:p>
                  </a:txBody>
                  <a:tcPr marL="36000" marR="36000" marT="18000" marB="18000">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217509">
                <a:tc gridSpan="3">
                  <a:txBody>
                    <a:bodyPr/>
                    <a:lstStyle/>
                    <a:p>
                      <a:pPr algn="ctr"/>
                      <a:r>
                        <a:rPr lang="de-DE" sz="600" b="0" dirty="0">
                          <a:solidFill>
                            <a:schemeClr val="tx1"/>
                          </a:solidFill>
                        </a:rPr>
                        <a:t>Stratifizierte HR=0,98 (95%</a:t>
                      </a:r>
                      <a:r>
                        <a:rPr lang="de-DE" sz="600" b="0" baseline="0" dirty="0">
                          <a:solidFill>
                            <a:schemeClr val="tx1"/>
                          </a:solidFill>
                        </a:rPr>
                        <a:t> </a:t>
                      </a:r>
                      <a:r>
                        <a:rPr lang="de-DE" sz="600" b="0" baseline="0" dirty="0" err="1">
                          <a:solidFill>
                            <a:schemeClr val="tx1"/>
                          </a:solidFill>
                        </a:rPr>
                        <a:t>Kl</a:t>
                      </a:r>
                      <a:r>
                        <a:rPr lang="de-DE" sz="600" b="0" baseline="0" dirty="0">
                          <a:solidFill>
                            <a:schemeClr val="tx1"/>
                          </a:solidFill>
                        </a:rPr>
                        <a:t>: 0,72;1,32</a:t>
                      </a:r>
                      <a:r>
                        <a:rPr lang="de-DE" sz="600" b="0" dirty="0">
                          <a:solidFill>
                            <a:schemeClr val="tx1"/>
                          </a:solidFill>
                        </a:rPr>
                        <a:t>) </a:t>
                      </a:r>
                    </a:p>
                  </a:txBody>
                  <a:tcPr marL="36000" marR="36000" marT="18000" marB="18000">
                    <a:lnB w="12700" cap="flat" cmpd="sng" algn="ctr">
                      <a:solidFill>
                        <a:schemeClr val="tx1"/>
                      </a:solidFill>
                      <a:prstDash val="solid"/>
                      <a:round/>
                      <a:headEnd type="none" w="med" len="med"/>
                      <a:tailEnd type="none" w="med" len="med"/>
                    </a:lnB>
                    <a:noFill/>
                  </a:tcPr>
                </a:tc>
                <a:tc hMerge="1">
                  <a:txBody>
                    <a:bodyPr/>
                    <a:lstStyle/>
                    <a:p>
                      <a:endParaRPr lang="de-DE"/>
                    </a:p>
                  </a:txBody>
                  <a:tcPr/>
                </a:tc>
                <a:tc hMerge="1">
                  <a:txBody>
                    <a:bodyPr/>
                    <a:lstStyle/>
                    <a:p>
                      <a:pPr algn="ctr"/>
                      <a:endParaRPr lang="de-DE" sz="700" b="0" dirty="0">
                        <a:solidFill>
                          <a:schemeClr val="tx1"/>
                        </a:solidFill>
                      </a:endParaRPr>
                    </a:p>
                  </a:txBody>
                  <a:tcPr>
                    <a:noFill/>
                  </a:tcPr>
                </a:tc>
                <a:extLst>
                  <a:ext uri="{0D108BD9-81ED-4DB2-BD59-A6C34878D82A}">
                    <a16:rowId xmlns:a16="http://schemas.microsoft.com/office/drawing/2014/main" val="10002"/>
                  </a:ext>
                </a:extLst>
              </a:tr>
              <a:tr h="126642">
                <a:tc>
                  <a:txBody>
                    <a:bodyPr/>
                    <a:lstStyle/>
                    <a:p>
                      <a:pPr algn="ctr"/>
                      <a:r>
                        <a:rPr lang="de-DE" sz="600" b="0" dirty="0">
                          <a:solidFill>
                            <a:schemeClr val="tx1"/>
                          </a:solidFill>
                        </a:rPr>
                        <a:t>3-Jahres</a:t>
                      </a:r>
                      <a:r>
                        <a:rPr lang="de-DE" sz="600" b="0" baseline="0" dirty="0">
                          <a:solidFill>
                            <a:schemeClr val="tx1"/>
                          </a:solidFill>
                        </a:rPr>
                        <a:t> IDFS</a:t>
                      </a:r>
                      <a:endParaRPr lang="de-DE" sz="600" b="0" dirty="0">
                        <a:solidFill>
                          <a:schemeClr val="tx1"/>
                        </a:solidFill>
                      </a:endParaRPr>
                    </a:p>
                  </a:txBody>
                  <a:tcPr marL="36000" marR="36000" marT="18000" marB="1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600" b="0" dirty="0">
                          <a:solidFill>
                            <a:schemeClr val="tx1"/>
                          </a:solidFill>
                        </a:rPr>
                        <a:t>94,2%</a:t>
                      </a:r>
                      <a:endParaRPr lang="de-DE" dirty="0"/>
                    </a:p>
                  </a:txBody>
                  <a:tcPr marL="36000" marR="36000" marT="18000" marB="1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600" b="0" dirty="0">
                          <a:solidFill>
                            <a:schemeClr val="tx1"/>
                          </a:solidFill>
                        </a:rPr>
                        <a:t>93,1%</a:t>
                      </a:r>
                    </a:p>
                  </a:txBody>
                  <a:tcPr marL="36000" marR="36000" marT="18000" marB="1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82794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elle 9"/>
          <p:cNvGraphicFramePr>
            <a:graphicFrameLocks noGrp="1"/>
          </p:cNvGraphicFramePr>
          <p:nvPr>
            <p:extLst>
              <p:ext uri="{D42A27DB-BD31-4B8C-83A1-F6EECF244321}">
                <p14:modId xmlns:p14="http://schemas.microsoft.com/office/powerpoint/2010/main" val="650161909"/>
              </p:ext>
            </p:extLst>
          </p:nvPr>
        </p:nvGraphicFramePr>
        <p:xfrm>
          <a:off x="509631" y="1083862"/>
          <a:ext cx="7887908" cy="3127722"/>
        </p:xfrm>
        <a:graphic>
          <a:graphicData uri="http://schemas.openxmlformats.org/drawingml/2006/table">
            <a:tbl>
              <a:tblPr firstRow="1" bandRow="1">
                <a:tableStyleId>{5C22544A-7EE6-4342-B048-85BDC9FD1C3A}</a:tableStyleId>
              </a:tblPr>
              <a:tblGrid>
                <a:gridCol w="1801007">
                  <a:extLst>
                    <a:ext uri="{9D8B030D-6E8A-4147-A177-3AD203B41FA5}">
                      <a16:colId xmlns:a16="http://schemas.microsoft.com/office/drawing/2014/main" val="20000"/>
                    </a:ext>
                  </a:extLst>
                </a:gridCol>
                <a:gridCol w="395785">
                  <a:extLst>
                    <a:ext uri="{9D8B030D-6E8A-4147-A177-3AD203B41FA5}">
                      <a16:colId xmlns:a16="http://schemas.microsoft.com/office/drawing/2014/main" val="20001"/>
                    </a:ext>
                  </a:extLst>
                </a:gridCol>
                <a:gridCol w="689212">
                  <a:extLst>
                    <a:ext uri="{9D8B030D-6E8A-4147-A177-3AD203B41FA5}">
                      <a16:colId xmlns:a16="http://schemas.microsoft.com/office/drawing/2014/main" val="20002"/>
                    </a:ext>
                  </a:extLst>
                </a:gridCol>
                <a:gridCol w="555995">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334370">
                  <a:extLst>
                    <a:ext uri="{9D8B030D-6E8A-4147-A177-3AD203B41FA5}">
                      <a16:colId xmlns:a16="http://schemas.microsoft.com/office/drawing/2014/main" val="20005"/>
                    </a:ext>
                  </a:extLst>
                </a:gridCol>
                <a:gridCol w="661916">
                  <a:extLst>
                    <a:ext uri="{9D8B030D-6E8A-4147-A177-3AD203B41FA5}">
                      <a16:colId xmlns:a16="http://schemas.microsoft.com/office/drawing/2014/main" val="20006"/>
                    </a:ext>
                  </a:extLst>
                </a:gridCol>
                <a:gridCol w="504968">
                  <a:extLst>
                    <a:ext uri="{9D8B030D-6E8A-4147-A177-3AD203B41FA5}">
                      <a16:colId xmlns:a16="http://schemas.microsoft.com/office/drawing/2014/main" val="20007"/>
                    </a:ext>
                  </a:extLst>
                </a:gridCol>
                <a:gridCol w="934871">
                  <a:extLst>
                    <a:ext uri="{9D8B030D-6E8A-4147-A177-3AD203B41FA5}">
                      <a16:colId xmlns:a16="http://schemas.microsoft.com/office/drawing/2014/main" val="20008"/>
                    </a:ext>
                  </a:extLst>
                </a:gridCol>
                <a:gridCol w="769496">
                  <a:extLst>
                    <a:ext uri="{9D8B030D-6E8A-4147-A177-3AD203B41FA5}">
                      <a16:colId xmlns:a16="http://schemas.microsoft.com/office/drawing/2014/main" val="20009"/>
                    </a:ext>
                  </a:extLst>
                </a:gridCol>
                <a:gridCol w="1032008">
                  <a:extLst>
                    <a:ext uri="{9D8B030D-6E8A-4147-A177-3AD203B41FA5}">
                      <a16:colId xmlns:a16="http://schemas.microsoft.com/office/drawing/2014/main" val="20010"/>
                    </a:ext>
                  </a:extLst>
                </a:gridCol>
              </a:tblGrid>
              <a:tr h="328006">
                <a:tc>
                  <a:txBody>
                    <a:bodyPr/>
                    <a:lstStyle/>
                    <a:p>
                      <a:endParaRPr lang="de-DE" sz="800" dirty="0">
                        <a:solidFill>
                          <a:schemeClr val="tx1"/>
                        </a:solidFill>
                      </a:endParaRPr>
                    </a:p>
                  </a:txBody>
                  <a:tcPr marL="0" marR="0" marT="0" marB="0" anchor="ctr">
                    <a:solidFill>
                      <a:schemeClr val="bg1"/>
                    </a:solidFill>
                  </a:tcPr>
                </a:tc>
                <a:tc gridSpan="3">
                  <a:txBody>
                    <a:bodyPr/>
                    <a:lstStyle/>
                    <a:p>
                      <a:pPr algn="ctr"/>
                      <a:r>
                        <a:rPr lang="de-DE" sz="800" dirty="0">
                          <a:solidFill>
                            <a:schemeClr val="tx1"/>
                          </a:solidFill>
                        </a:rPr>
                        <a:t>AC-THP</a:t>
                      </a:r>
                      <a:br>
                        <a:rPr lang="de-DE" sz="800" dirty="0">
                          <a:solidFill>
                            <a:schemeClr val="tx1"/>
                          </a:solidFill>
                        </a:rPr>
                      </a:br>
                      <a:r>
                        <a:rPr lang="de-DE" sz="800" dirty="0">
                          <a:solidFill>
                            <a:schemeClr val="tx1"/>
                          </a:solidFill>
                        </a:rPr>
                        <a:t>(n=918)</a:t>
                      </a:r>
                    </a:p>
                  </a:txBody>
                  <a:tcPr marL="0" marR="0" marT="0" marB="0" anchor="ctr">
                    <a:lnR w="12700" cmpd="sng">
                      <a:noFill/>
                    </a:lnR>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700" dirty="0">
                        <a:solidFill>
                          <a:schemeClr val="tx1"/>
                        </a:solidFill>
                      </a:endParaRPr>
                    </a:p>
                  </a:txBody>
                  <a:tcPr>
                    <a:solidFill>
                      <a:schemeClr val="bg1"/>
                    </a:solidFill>
                  </a:tcPr>
                </a:tc>
                <a:tc hMerge="1">
                  <a:txBody>
                    <a:bodyPr/>
                    <a:lstStyle/>
                    <a:p>
                      <a:pPr algn="ctr"/>
                      <a:endParaRPr lang="de-DE" sz="700" dirty="0">
                        <a:solidFill>
                          <a:schemeClr val="tx1"/>
                        </a:solidFill>
                      </a:endParaRPr>
                    </a:p>
                  </a:txBody>
                  <a:tcPr>
                    <a:solidFill>
                      <a:schemeClr val="bg1"/>
                    </a:solidFill>
                  </a:tcPr>
                </a:tc>
                <a:tc>
                  <a:txBody>
                    <a:bodyPr/>
                    <a:lstStyle/>
                    <a:p>
                      <a:pPr algn="ctr"/>
                      <a:endParaRPr lang="de-DE" sz="800" dirty="0">
                        <a:solidFill>
                          <a:schemeClr val="tx1"/>
                        </a:solidFill>
                      </a:endParaRPr>
                    </a:p>
                  </a:txBody>
                  <a:tcPr marL="0" marR="0"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a:r>
                        <a:rPr lang="de-DE" sz="800" dirty="0">
                          <a:solidFill>
                            <a:schemeClr val="tx1"/>
                          </a:solidFill>
                        </a:rPr>
                        <a:t>AC-KP</a:t>
                      </a:r>
                    </a:p>
                  </a:txBody>
                  <a:tcPr marL="0" marR="0" marT="0" marB="0" anchor="ctr">
                    <a:lnL w="12700" cmpd="sng">
                      <a:noFill/>
                    </a:lnL>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de-DE" sz="700" dirty="0">
                        <a:solidFill>
                          <a:schemeClr val="tx1"/>
                        </a:solidFill>
                      </a:endParaRPr>
                    </a:p>
                  </a:txBody>
                  <a:tcPr>
                    <a:solidFill>
                      <a:schemeClr val="bg1"/>
                    </a:solidFill>
                  </a:tcPr>
                </a:tc>
                <a:tc hMerge="1">
                  <a:txBody>
                    <a:bodyPr/>
                    <a:lstStyle/>
                    <a:p>
                      <a:pPr algn="ctr"/>
                      <a:endParaRPr lang="de-DE" sz="700" dirty="0">
                        <a:solidFill>
                          <a:schemeClr val="tx1"/>
                        </a:solidFill>
                      </a:endParaRPr>
                    </a:p>
                  </a:txBody>
                  <a:tcPr>
                    <a:solidFill>
                      <a:schemeClr val="bg1"/>
                    </a:solidFill>
                  </a:tcPr>
                </a:tc>
                <a:tc>
                  <a:txBody>
                    <a:bodyPr/>
                    <a:lstStyle/>
                    <a:p>
                      <a:pPr algn="ctr"/>
                      <a:endParaRPr lang="de-DE" sz="800" dirty="0">
                        <a:solidFill>
                          <a:schemeClr val="tx1"/>
                        </a:solidFill>
                      </a:endParaRPr>
                    </a:p>
                  </a:txBody>
                  <a:tcPr marL="0" marR="0" marT="0" marB="0" anchor="ctr">
                    <a:solidFill>
                      <a:schemeClr val="bg1"/>
                    </a:solidFill>
                  </a:tcPr>
                </a:tc>
                <a:tc>
                  <a:txBody>
                    <a:bodyPr/>
                    <a:lstStyle/>
                    <a:p>
                      <a:pPr algn="ctr"/>
                      <a:endParaRPr lang="de-DE" sz="800" dirty="0">
                        <a:solidFill>
                          <a:schemeClr val="tx1"/>
                        </a:solidFill>
                      </a:endParaRPr>
                    </a:p>
                  </a:txBody>
                  <a:tcPr marL="0" marR="0" marT="0" marB="0" anchor="ctr">
                    <a:solidFill>
                      <a:schemeClr val="bg1"/>
                    </a:solidFill>
                  </a:tcPr>
                </a:tc>
                <a:tc>
                  <a:txBody>
                    <a:bodyPr/>
                    <a:lstStyle/>
                    <a:p>
                      <a:pPr algn="ctr"/>
                      <a:endParaRPr lang="de-DE" sz="800" dirty="0">
                        <a:solidFill>
                          <a:schemeClr val="tx1"/>
                        </a:solidFill>
                      </a:endParaRPr>
                    </a:p>
                  </a:txBody>
                  <a:tcPr marL="0" marR="0" marT="0" marB="0" anchor="ctr">
                    <a:solidFill>
                      <a:schemeClr val="bg1"/>
                    </a:solidFill>
                  </a:tcPr>
                </a:tc>
                <a:extLst>
                  <a:ext uri="{0D108BD9-81ED-4DB2-BD59-A6C34878D82A}">
                    <a16:rowId xmlns:a16="http://schemas.microsoft.com/office/drawing/2014/main" val="10000"/>
                  </a:ext>
                </a:extLst>
              </a:tr>
              <a:tr h="328006">
                <a:tc>
                  <a:txBody>
                    <a:bodyPr/>
                    <a:lstStyle/>
                    <a:p>
                      <a:r>
                        <a:rPr lang="de-DE" sz="800" b="1" dirty="0">
                          <a:solidFill>
                            <a:schemeClr val="tx1"/>
                          </a:solidFill>
                        </a:rPr>
                        <a:t>Baseline</a:t>
                      </a:r>
                      <a:r>
                        <a:rPr lang="de-DE" sz="800" b="1" baseline="0" dirty="0">
                          <a:solidFill>
                            <a:schemeClr val="tx1"/>
                          </a:solidFill>
                        </a:rPr>
                        <a:t> </a:t>
                      </a:r>
                      <a:r>
                        <a:rPr lang="de-DE" sz="800" b="1" dirty="0">
                          <a:solidFill>
                            <a:schemeClr val="tx1"/>
                          </a:solidFill>
                        </a:rPr>
                        <a:t>Risikofaktoren</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800" b="1" dirty="0">
                          <a:solidFill>
                            <a:schemeClr val="tx1"/>
                          </a:solidFill>
                        </a:rPr>
                        <a:t>n</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800" b="1" dirty="0">
                          <a:solidFill>
                            <a:schemeClr val="tx1"/>
                          </a:solidFill>
                        </a:rPr>
                        <a:t>Ereignisse</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800" b="1" dirty="0">
                          <a:solidFill>
                            <a:schemeClr val="tx1"/>
                          </a:solidFill>
                        </a:rPr>
                        <a:t>3-Jahre IDFS</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de-DE" sz="800" b="1" dirty="0">
                        <a:solidFill>
                          <a:schemeClr val="tx1"/>
                        </a:solidFill>
                      </a:endParaRPr>
                    </a:p>
                  </a:txBody>
                  <a:tcPr marL="0" marR="0"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800" b="1" dirty="0">
                          <a:solidFill>
                            <a:schemeClr val="tx1"/>
                          </a:solidFill>
                        </a:rPr>
                        <a:t>n</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800" b="1" dirty="0">
                          <a:solidFill>
                            <a:schemeClr val="tx1"/>
                          </a:solidFill>
                        </a:rPr>
                        <a:t>Ereignisse</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800" b="1" dirty="0">
                          <a:solidFill>
                            <a:schemeClr val="tx1"/>
                          </a:solidFill>
                        </a:rPr>
                        <a:t>3-Jahre IDFS</a:t>
                      </a:r>
                    </a:p>
                  </a:txBody>
                  <a:tcPr marL="0" marR="0"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800" b="1" dirty="0">
                          <a:solidFill>
                            <a:schemeClr val="tx1"/>
                          </a:solidFill>
                        </a:rPr>
                        <a:t>HR (95% Cl)</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800" b="1" dirty="0">
                          <a:solidFill>
                            <a:schemeClr val="tx1"/>
                          </a:solidFill>
                        </a:rPr>
                        <a:t>AC-KP</a:t>
                      </a:r>
                      <a:br>
                        <a:rPr lang="de-DE" sz="800" b="1" dirty="0">
                          <a:solidFill>
                            <a:schemeClr val="tx1"/>
                          </a:solidFill>
                        </a:rPr>
                      </a:br>
                      <a:r>
                        <a:rPr lang="de-DE" sz="800" b="1" dirty="0">
                          <a:solidFill>
                            <a:schemeClr val="tx1"/>
                          </a:solidFill>
                        </a:rPr>
                        <a:t>Besser</a:t>
                      </a:r>
                    </a:p>
                  </a:txBody>
                  <a:tcPr marL="0" marR="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800" b="1" dirty="0">
                          <a:solidFill>
                            <a:schemeClr val="tx1"/>
                          </a:solidFill>
                        </a:rPr>
                        <a:t>AC-THP</a:t>
                      </a:r>
                      <a:br>
                        <a:rPr lang="de-DE" sz="800" b="1" dirty="0">
                          <a:solidFill>
                            <a:schemeClr val="tx1"/>
                          </a:solidFill>
                        </a:rPr>
                      </a:br>
                      <a:r>
                        <a:rPr lang="de-DE" sz="800" b="1" dirty="0">
                          <a:solidFill>
                            <a:schemeClr val="tx1"/>
                          </a:solidFill>
                        </a:rPr>
                        <a:t>Besser</a:t>
                      </a:r>
                    </a:p>
                  </a:txBody>
                  <a:tcPr marL="0" marR="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32843">
                <a:tc>
                  <a:txBody>
                    <a:bodyPr/>
                    <a:lstStyle/>
                    <a:p>
                      <a:r>
                        <a:rPr lang="de-DE" sz="800" b="1" dirty="0">
                          <a:solidFill>
                            <a:schemeClr val="tx1"/>
                          </a:solidFill>
                        </a:rPr>
                        <a:t>Alle Patienten</a:t>
                      </a:r>
                    </a:p>
                  </a:txBody>
                  <a:tcPr marL="0" marR="0">
                    <a:lnT w="12700" cap="flat" cmpd="sng" algn="ctr">
                      <a:solidFill>
                        <a:schemeClr val="tx1"/>
                      </a:solidFill>
                      <a:prstDash val="solid"/>
                      <a:round/>
                      <a:headEnd type="none" w="med" len="med"/>
                      <a:tailEnd type="none" w="med" len="med"/>
                    </a:lnT>
                    <a:solidFill>
                      <a:schemeClr val="bg1"/>
                    </a:solidFill>
                  </a:tcPr>
                </a:tc>
                <a:tc>
                  <a:txBody>
                    <a:bodyPr/>
                    <a:lstStyle/>
                    <a:p>
                      <a:pPr algn="ctr"/>
                      <a:r>
                        <a:rPr lang="de-DE" sz="800" dirty="0">
                          <a:solidFill>
                            <a:schemeClr val="tx1"/>
                          </a:solidFill>
                        </a:rPr>
                        <a:t>918</a:t>
                      </a:r>
                    </a:p>
                  </a:txBody>
                  <a:tcPr marL="0" marR="0">
                    <a:lnT w="12700" cap="flat" cmpd="sng" algn="ctr">
                      <a:solidFill>
                        <a:schemeClr val="tx1"/>
                      </a:solidFill>
                      <a:prstDash val="solid"/>
                      <a:round/>
                      <a:headEnd type="none" w="med" len="med"/>
                      <a:tailEnd type="none" w="med" len="med"/>
                    </a:lnT>
                    <a:solidFill>
                      <a:schemeClr val="bg1"/>
                    </a:solidFill>
                  </a:tcPr>
                </a:tc>
                <a:tc>
                  <a:txBody>
                    <a:bodyPr/>
                    <a:lstStyle/>
                    <a:p>
                      <a:pPr algn="ctr"/>
                      <a:r>
                        <a:rPr lang="de-DE" sz="800" dirty="0">
                          <a:solidFill>
                            <a:schemeClr val="tx1"/>
                          </a:solidFill>
                        </a:rPr>
                        <a:t>88</a:t>
                      </a:r>
                    </a:p>
                  </a:txBody>
                  <a:tcPr marL="0" marR="0">
                    <a:lnT w="12700" cap="flat" cmpd="sng" algn="ctr">
                      <a:solidFill>
                        <a:schemeClr val="tx1"/>
                      </a:solidFill>
                      <a:prstDash val="solid"/>
                      <a:round/>
                      <a:headEnd type="none" w="med" len="med"/>
                      <a:tailEnd type="none" w="med" len="med"/>
                    </a:lnT>
                    <a:solidFill>
                      <a:schemeClr val="bg1"/>
                    </a:solidFill>
                  </a:tcPr>
                </a:tc>
                <a:tc>
                  <a:txBody>
                    <a:bodyPr/>
                    <a:lstStyle/>
                    <a:p>
                      <a:pPr algn="ctr"/>
                      <a:r>
                        <a:rPr lang="de-DE" sz="800" dirty="0">
                          <a:solidFill>
                            <a:schemeClr val="tx1"/>
                          </a:solidFill>
                        </a:rPr>
                        <a:t>94,2</a:t>
                      </a:r>
                    </a:p>
                  </a:txBody>
                  <a:tcPr marL="0" marR="0">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de-DE" sz="800" dirty="0">
                        <a:solidFill>
                          <a:schemeClr val="tx1"/>
                        </a:solidFill>
                      </a:endParaRPr>
                    </a:p>
                  </a:txBody>
                  <a:tcPr marL="0" marR="0">
                    <a:lnT w="12700" cap="flat" cmpd="sng" algn="ctr">
                      <a:solidFill>
                        <a:schemeClr val="tx1"/>
                      </a:solidFill>
                      <a:prstDash val="solid"/>
                      <a:round/>
                      <a:headEnd type="none" w="med" len="med"/>
                      <a:tailEnd type="none" w="med" len="med"/>
                    </a:lnT>
                    <a:solidFill>
                      <a:schemeClr val="bg1"/>
                    </a:solidFill>
                  </a:tcPr>
                </a:tc>
                <a:tc>
                  <a:txBody>
                    <a:bodyPr/>
                    <a:lstStyle/>
                    <a:p>
                      <a:pPr algn="ctr"/>
                      <a:r>
                        <a:rPr lang="de-DE" sz="800" dirty="0">
                          <a:solidFill>
                            <a:schemeClr val="tx1"/>
                          </a:solidFill>
                        </a:rPr>
                        <a:t>928</a:t>
                      </a:r>
                    </a:p>
                  </a:txBody>
                  <a:tcPr marL="0" marR="0">
                    <a:lnT w="12700" cap="flat" cmpd="sng" algn="ctr">
                      <a:solidFill>
                        <a:schemeClr val="tx1"/>
                      </a:solidFill>
                      <a:prstDash val="solid"/>
                      <a:round/>
                      <a:headEnd type="none" w="med" len="med"/>
                      <a:tailEnd type="none" w="med" len="med"/>
                    </a:lnT>
                    <a:solidFill>
                      <a:schemeClr val="bg1"/>
                    </a:solidFill>
                  </a:tcPr>
                </a:tc>
                <a:tc>
                  <a:txBody>
                    <a:bodyPr/>
                    <a:lstStyle/>
                    <a:p>
                      <a:pPr algn="ctr"/>
                      <a:r>
                        <a:rPr lang="de-DE" sz="800" dirty="0">
                          <a:solidFill>
                            <a:schemeClr val="tx1"/>
                          </a:solidFill>
                        </a:rPr>
                        <a:t>86</a:t>
                      </a:r>
                    </a:p>
                  </a:txBody>
                  <a:tcPr marL="0" marR="0">
                    <a:lnT w="12700" cap="flat" cmpd="sng" algn="ctr">
                      <a:solidFill>
                        <a:schemeClr val="tx1"/>
                      </a:solidFill>
                      <a:prstDash val="solid"/>
                      <a:round/>
                      <a:headEnd type="none" w="med" len="med"/>
                      <a:tailEnd type="none" w="med" len="med"/>
                    </a:lnT>
                    <a:solidFill>
                      <a:schemeClr val="bg1"/>
                    </a:solidFill>
                  </a:tcPr>
                </a:tc>
                <a:tc>
                  <a:txBody>
                    <a:bodyPr/>
                    <a:lstStyle/>
                    <a:p>
                      <a:pPr algn="ctr"/>
                      <a:r>
                        <a:rPr lang="de-DE" sz="800" dirty="0">
                          <a:solidFill>
                            <a:schemeClr val="tx1"/>
                          </a:solidFill>
                        </a:rPr>
                        <a:t>93,1</a:t>
                      </a:r>
                    </a:p>
                  </a:txBody>
                  <a:tcPr marL="0" marR="0">
                    <a:lnT w="12700" cap="flat" cmpd="sng" algn="ctr">
                      <a:solidFill>
                        <a:schemeClr val="tx1"/>
                      </a:solidFill>
                      <a:prstDash val="solid"/>
                      <a:round/>
                      <a:headEnd type="none" w="med" len="med"/>
                      <a:tailEnd type="none" w="med" len="med"/>
                    </a:lnT>
                    <a:solidFill>
                      <a:schemeClr val="bg1"/>
                    </a:solidFill>
                  </a:tcPr>
                </a:tc>
                <a:tc>
                  <a:txBody>
                    <a:bodyPr/>
                    <a:lstStyle/>
                    <a:p>
                      <a:pPr algn="ctr"/>
                      <a:r>
                        <a:rPr lang="de-DE" sz="800" dirty="0">
                          <a:solidFill>
                            <a:schemeClr val="tx1"/>
                          </a:solidFill>
                        </a:rPr>
                        <a:t>0,97 (0,72-1,30)</a:t>
                      </a:r>
                    </a:p>
                  </a:txBody>
                  <a:tcPr marL="0" marR="0">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de-DE" sz="800" dirty="0">
                        <a:solidFill>
                          <a:schemeClr val="tx1"/>
                        </a:solidFill>
                      </a:endParaRPr>
                    </a:p>
                  </a:txBody>
                  <a:tcPr marL="0" marR="0">
                    <a:lnT w="12700" cap="flat" cmpd="sng" algn="ctr">
                      <a:solidFill>
                        <a:schemeClr val="tx1"/>
                      </a:solidFill>
                      <a:prstDash val="solid"/>
                      <a:round/>
                      <a:headEnd type="none" w="med" len="med"/>
                      <a:tailEnd type="none" w="med" len="med"/>
                    </a:lnT>
                    <a:solidFill>
                      <a:schemeClr val="bg1"/>
                    </a:solidFill>
                  </a:tcPr>
                </a:tc>
                <a:tc>
                  <a:txBody>
                    <a:bodyPr/>
                    <a:lstStyle/>
                    <a:p>
                      <a:pPr algn="ctr"/>
                      <a:endParaRPr lang="de-DE" sz="800" dirty="0">
                        <a:solidFill>
                          <a:schemeClr val="tx1"/>
                        </a:solidFill>
                      </a:endParaRPr>
                    </a:p>
                  </a:txBody>
                  <a:tcPr marL="0" marR="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r h="566557">
                <a:tc>
                  <a:txBody>
                    <a:bodyPr/>
                    <a:lstStyle/>
                    <a:p>
                      <a:r>
                        <a:rPr lang="de-DE" sz="800" b="1" dirty="0" err="1">
                          <a:solidFill>
                            <a:schemeClr val="tx1"/>
                          </a:solidFill>
                          <a:latin typeface="+mn-lt"/>
                        </a:rPr>
                        <a:t>Nodalstatus</a:t>
                      </a:r>
                      <a:r>
                        <a:rPr lang="de-DE" sz="800" b="1" dirty="0">
                          <a:solidFill>
                            <a:schemeClr val="tx1"/>
                          </a:solidFill>
                          <a:latin typeface="+mn-lt"/>
                        </a:rPr>
                        <a:t>, n (%)</a:t>
                      </a:r>
                    </a:p>
                    <a:p>
                      <a:pPr>
                        <a:tabLst>
                          <a:tab pos="182563" algn="l"/>
                        </a:tabLst>
                      </a:pPr>
                      <a:r>
                        <a:rPr lang="de-DE" sz="800" dirty="0">
                          <a:solidFill>
                            <a:schemeClr val="tx1"/>
                          </a:solidFill>
                          <a:latin typeface="+mn-lt"/>
                        </a:rPr>
                        <a:t>	0 positive Lymphknoten</a:t>
                      </a:r>
                    </a:p>
                    <a:p>
                      <a:pPr>
                        <a:tabLst>
                          <a:tab pos="182563" algn="l"/>
                        </a:tabLst>
                      </a:pPr>
                      <a:r>
                        <a:rPr lang="de-DE" sz="800" dirty="0">
                          <a:solidFill>
                            <a:schemeClr val="tx1"/>
                          </a:solidFill>
                          <a:latin typeface="+mn-lt"/>
                        </a:rPr>
                        <a:t>	1-3 positive Lymphknoten </a:t>
                      </a:r>
                    </a:p>
                    <a:p>
                      <a:pPr>
                        <a:tabLst>
                          <a:tab pos="182563" algn="l"/>
                        </a:tabLst>
                      </a:pPr>
                      <a:r>
                        <a:rPr lang="de-DE" sz="800" dirty="0">
                          <a:solidFill>
                            <a:schemeClr val="tx1"/>
                          </a:solidFill>
                          <a:latin typeface="+mn-lt"/>
                        </a:rPr>
                        <a:t>	≥4 positive Lymphknoten</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92</a:t>
                      </a:r>
                      <a:br>
                        <a:rPr lang="de-DE" sz="800" dirty="0">
                          <a:solidFill>
                            <a:schemeClr val="tx1"/>
                          </a:solidFill>
                          <a:latin typeface="+mn-lt"/>
                        </a:rPr>
                      </a:br>
                      <a:r>
                        <a:rPr lang="de-DE" sz="800" dirty="0">
                          <a:solidFill>
                            <a:schemeClr val="tx1"/>
                          </a:solidFill>
                          <a:latin typeface="+mn-lt"/>
                        </a:rPr>
                        <a:t>515</a:t>
                      </a:r>
                      <a:br>
                        <a:rPr lang="de-DE" sz="800" dirty="0">
                          <a:solidFill>
                            <a:schemeClr val="tx1"/>
                          </a:solidFill>
                          <a:latin typeface="+mn-lt"/>
                        </a:rPr>
                      </a:br>
                      <a:r>
                        <a:rPr lang="de-DE" sz="800" dirty="0">
                          <a:solidFill>
                            <a:schemeClr val="tx1"/>
                          </a:solidFill>
                          <a:latin typeface="+mn-lt"/>
                        </a:rPr>
                        <a:t>311</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6</a:t>
                      </a:r>
                      <a:br>
                        <a:rPr lang="de-DE" sz="800" dirty="0">
                          <a:solidFill>
                            <a:schemeClr val="tx1"/>
                          </a:solidFill>
                          <a:latin typeface="+mn-lt"/>
                        </a:rPr>
                      </a:br>
                      <a:r>
                        <a:rPr lang="de-DE" sz="800" dirty="0">
                          <a:solidFill>
                            <a:schemeClr val="tx1"/>
                          </a:solidFill>
                          <a:latin typeface="+mn-lt"/>
                        </a:rPr>
                        <a:t>32</a:t>
                      </a:r>
                      <a:br>
                        <a:rPr lang="de-DE" sz="800" dirty="0">
                          <a:solidFill>
                            <a:schemeClr val="tx1"/>
                          </a:solidFill>
                          <a:latin typeface="+mn-lt"/>
                        </a:rPr>
                      </a:br>
                      <a:r>
                        <a:rPr lang="de-DE" sz="800" dirty="0">
                          <a:solidFill>
                            <a:schemeClr val="tx1"/>
                          </a:solidFill>
                          <a:latin typeface="+mn-lt"/>
                        </a:rPr>
                        <a:t>50</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95,3</a:t>
                      </a:r>
                      <a:br>
                        <a:rPr lang="de-DE" sz="800" dirty="0">
                          <a:solidFill>
                            <a:schemeClr val="tx1"/>
                          </a:solidFill>
                          <a:latin typeface="+mn-lt"/>
                        </a:rPr>
                      </a:br>
                      <a:r>
                        <a:rPr lang="de-DE" sz="800" dirty="0">
                          <a:solidFill>
                            <a:schemeClr val="tx1"/>
                          </a:solidFill>
                          <a:latin typeface="+mn-lt"/>
                        </a:rPr>
                        <a:t>96,0</a:t>
                      </a:r>
                      <a:br>
                        <a:rPr lang="de-DE" sz="800" dirty="0">
                          <a:solidFill>
                            <a:schemeClr val="tx1"/>
                          </a:solidFill>
                          <a:latin typeface="+mn-lt"/>
                        </a:rPr>
                      </a:br>
                      <a:r>
                        <a:rPr lang="de-DE" sz="800" dirty="0">
                          <a:solidFill>
                            <a:schemeClr val="tx1"/>
                          </a:solidFill>
                          <a:latin typeface="+mn-lt"/>
                        </a:rPr>
                        <a:t>91,0</a:t>
                      </a:r>
                    </a:p>
                  </a:txBody>
                  <a:tcPr marL="0" marR="0">
                    <a:solidFill>
                      <a:schemeClr val="bg1"/>
                    </a:solidFill>
                  </a:tcPr>
                </a:tc>
                <a:tc>
                  <a:txBody>
                    <a:bodyPr/>
                    <a:lstStyle/>
                    <a:p>
                      <a:pPr algn="ctr"/>
                      <a:endParaRPr lang="de-DE" sz="800" dirty="0">
                        <a:solidFill>
                          <a:schemeClr val="tx1"/>
                        </a:solidFill>
                        <a:latin typeface="+mn-lt"/>
                      </a:endParaRP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96</a:t>
                      </a:r>
                      <a:br>
                        <a:rPr lang="de-DE" sz="800" dirty="0">
                          <a:solidFill>
                            <a:schemeClr val="tx1"/>
                          </a:solidFill>
                          <a:latin typeface="+mn-lt"/>
                        </a:rPr>
                      </a:br>
                      <a:r>
                        <a:rPr lang="de-DE" sz="800" dirty="0">
                          <a:solidFill>
                            <a:schemeClr val="tx1"/>
                          </a:solidFill>
                          <a:latin typeface="+mn-lt"/>
                        </a:rPr>
                        <a:t>516</a:t>
                      </a:r>
                      <a:br>
                        <a:rPr lang="de-DE" sz="800" dirty="0">
                          <a:solidFill>
                            <a:schemeClr val="tx1"/>
                          </a:solidFill>
                          <a:latin typeface="+mn-lt"/>
                        </a:rPr>
                      </a:br>
                      <a:r>
                        <a:rPr lang="de-DE" sz="800" dirty="0">
                          <a:solidFill>
                            <a:schemeClr val="tx1"/>
                          </a:solidFill>
                          <a:latin typeface="+mn-lt"/>
                        </a:rPr>
                        <a:t>316</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6</a:t>
                      </a:r>
                      <a:br>
                        <a:rPr lang="de-DE" sz="800" dirty="0">
                          <a:solidFill>
                            <a:schemeClr val="tx1"/>
                          </a:solidFill>
                          <a:latin typeface="+mn-lt"/>
                        </a:rPr>
                      </a:br>
                      <a:r>
                        <a:rPr lang="de-DE" sz="800" dirty="0">
                          <a:solidFill>
                            <a:schemeClr val="tx1"/>
                          </a:solidFill>
                          <a:latin typeface="+mn-lt"/>
                        </a:rPr>
                        <a:t>39</a:t>
                      </a:r>
                      <a:br>
                        <a:rPr lang="de-DE" sz="800" dirty="0">
                          <a:solidFill>
                            <a:schemeClr val="tx1"/>
                          </a:solidFill>
                          <a:latin typeface="+mn-lt"/>
                        </a:rPr>
                      </a:br>
                      <a:r>
                        <a:rPr lang="de-DE" sz="800" dirty="0">
                          <a:solidFill>
                            <a:schemeClr val="tx1"/>
                          </a:solidFill>
                          <a:latin typeface="+mn-lt"/>
                        </a:rPr>
                        <a:t>41</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95,7</a:t>
                      </a:r>
                      <a:br>
                        <a:rPr lang="de-DE" sz="800" dirty="0">
                          <a:solidFill>
                            <a:schemeClr val="tx1"/>
                          </a:solidFill>
                          <a:latin typeface="+mn-lt"/>
                        </a:rPr>
                      </a:br>
                      <a:r>
                        <a:rPr lang="de-DE" sz="800" dirty="0">
                          <a:solidFill>
                            <a:schemeClr val="tx1"/>
                          </a:solidFill>
                          <a:latin typeface="+mn-lt"/>
                        </a:rPr>
                        <a:t>94,6</a:t>
                      </a:r>
                      <a:br>
                        <a:rPr lang="de-DE" sz="800" dirty="0">
                          <a:solidFill>
                            <a:schemeClr val="tx1"/>
                          </a:solidFill>
                          <a:latin typeface="+mn-lt"/>
                        </a:rPr>
                      </a:br>
                      <a:r>
                        <a:rPr lang="de-DE" sz="800" dirty="0">
                          <a:solidFill>
                            <a:schemeClr val="tx1"/>
                          </a:solidFill>
                          <a:latin typeface="+mn-lt"/>
                        </a:rPr>
                        <a:t>89,8</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0,85 (0,27-2,66)</a:t>
                      </a:r>
                      <a:br>
                        <a:rPr lang="de-DE" sz="800" dirty="0">
                          <a:solidFill>
                            <a:schemeClr val="tx1"/>
                          </a:solidFill>
                          <a:latin typeface="+mn-lt"/>
                        </a:rPr>
                      </a:br>
                      <a:r>
                        <a:rPr lang="de-DE" sz="800" dirty="0">
                          <a:solidFill>
                            <a:schemeClr val="tx1"/>
                          </a:solidFill>
                          <a:latin typeface="+mn-lt"/>
                        </a:rPr>
                        <a:t>1,25 (0,78-1,99)</a:t>
                      </a:r>
                      <a:br>
                        <a:rPr lang="de-DE" sz="800" dirty="0">
                          <a:solidFill>
                            <a:schemeClr val="tx1"/>
                          </a:solidFill>
                          <a:latin typeface="+mn-lt"/>
                        </a:rPr>
                      </a:br>
                      <a:r>
                        <a:rPr lang="de-DE" sz="800" dirty="0">
                          <a:solidFill>
                            <a:schemeClr val="tx1"/>
                          </a:solidFill>
                          <a:latin typeface="+mn-lt"/>
                        </a:rPr>
                        <a:t>0,81 (0,53-1,22)</a:t>
                      </a:r>
                    </a:p>
                  </a:txBody>
                  <a:tcPr marL="0" marR="0">
                    <a:solidFill>
                      <a:schemeClr val="bg1"/>
                    </a:solidFill>
                  </a:tcPr>
                </a:tc>
                <a:tc>
                  <a:txBody>
                    <a:bodyPr/>
                    <a:lstStyle/>
                    <a:p>
                      <a:pPr algn="ctr"/>
                      <a:endParaRPr lang="de-DE" sz="800" dirty="0">
                        <a:solidFill>
                          <a:schemeClr val="tx1"/>
                        </a:solidFill>
                        <a:latin typeface="+mn-lt"/>
                      </a:endParaRPr>
                    </a:p>
                  </a:txBody>
                  <a:tcPr marL="0" marR="0">
                    <a:solidFill>
                      <a:schemeClr val="bg1"/>
                    </a:solidFill>
                  </a:tcPr>
                </a:tc>
                <a:tc>
                  <a:txBody>
                    <a:bodyPr/>
                    <a:lstStyle/>
                    <a:p>
                      <a:pPr algn="ctr"/>
                      <a:endParaRPr lang="de-DE" sz="800" dirty="0">
                        <a:solidFill>
                          <a:schemeClr val="tx1"/>
                        </a:solidFill>
                        <a:latin typeface="+mn-lt"/>
                      </a:endParaRPr>
                    </a:p>
                  </a:txBody>
                  <a:tcPr marL="0" marR="0">
                    <a:solidFill>
                      <a:schemeClr val="bg1"/>
                    </a:solidFill>
                  </a:tcPr>
                </a:tc>
                <a:extLst>
                  <a:ext uri="{0D108BD9-81ED-4DB2-BD59-A6C34878D82A}">
                    <a16:rowId xmlns:a16="http://schemas.microsoft.com/office/drawing/2014/main" val="10003"/>
                  </a:ext>
                </a:extLst>
              </a:tr>
              <a:tr h="501507">
                <a:tc>
                  <a:txBody>
                    <a:bodyPr/>
                    <a:lstStyle/>
                    <a:p>
                      <a:r>
                        <a:rPr lang="de-DE" sz="800" b="1" dirty="0">
                          <a:solidFill>
                            <a:schemeClr val="tx1"/>
                          </a:solidFill>
                          <a:latin typeface="+mn-lt"/>
                        </a:rPr>
                        <a:t>Zentraler Hormonrezeptorstatus</a:t>
                      </a:r>
                    </a:p>
                    <a:p>
                      <a:pPr>
                        <a:tabLst>
                          <a:tab pos="182563" algn="l"/>
                        </a:tabLst>
                      </a:pPr>
                      <a:r>
                        <a:rPr lang="de-DE" sz="800" dirty="0">
                          <a:solidFill>
                            <a:schemeClr val="tx1"/>
                          </a:solidFill>
                          <a:latin typeface="+mn-lt"/>
                        </a:rPr>
                        <a:t>	Positiv (ER und/oder </a:t>
                      </a:r>
                      <a:r>
                        <a:rPr lang="de-DE" sz="800" dirty="0" err="1">
                          <a:solidFill>
                            <a:schemeClr val="tx1"/>
                          </a:solidFill>
                          <a:latin typeface="+mn-lt"/>
                        </a:rPr>
                        <a:t>PgR</a:t>
                      </a:r>
                      <a:r>
                        <a:rPr lang="de-DE" sz="800" dirty="0">
                          <a:solidFill>
                            <a:schemeClr val="tx1"/>
                          </a:solidFill>
                          <a:latin typeface="+mn-lt"/>
                        </a:rPr>
                        <a:t> positiv)</a:t>
                      </a:r>
                    </a:p>
                    <a:p>
                      <a:pPr>
                        <a:tabLst>
                          <a:tab pos="182563" algn="l"/>
                        </a:tabLst>
                      </a:pPr>
                      <a:r>
                        <a:rPr lang="de-DE" sz="800" dirty="0">
                          <a:solidFill>
                            <a:schemeClr val="tx1"/>
                          </a:solidFill>
                          <a:latin typeface="+mn-lt"/>
                        </a:rPr>
                        <a:t>	Negativ (ER und </a:t>
                      </a:r>
                      <a:r>
                        <a:rPr lang="de-DE" sz="800" dirty="0" err="1">
                          <a:solidFill>
                            <a:schemeClr val="tx1"/>
                          </a:solidFill>
                          <a:latin typeface="+mn-lt"/>
                        </a:rPr>
                        <a:t>PgR</a:t>
                      </a:r>
                      <a:r>
                        <a:rPr lang="de-DE" sz="800" dirty="0">
                          <a:solidFill>
                            <a:schemeClr val="tx1"/>
                          </a:solidFill>
                          <a:latin typeface="+mn-lt"/>
                        </a:rPr>
                        <a:t> negativ)</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516</a:t>
                      </a:r>
                      <a:br>
                        <a:rPr lang="de-DE" sz="800" dirty="0">
                          <a:solidFill>
                            <a:schemeClr val="tx1"/>
                          </a:solidFill>
                          <a:latin typeface="+mn-lt"/>
                        </a:rPr>
                      </a:br>
                      <a:r>
                        <a:rPr lang="de-DE" sz="800" dirty="0">
                          <a:solidFill>
                            <a:schemeClr val="tx1"/>
                          </a:solidFill>
                          <a:latin typeface="+mn-lt"/>
                        </a:rPr>
                        <a:t>402</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44</a:t>
                      </a:r>
                      <a:br>
                        <a:rPr lang="de-DE" sz="800" dirty="0">
                          <a:solidFill>
                            <a:schemeClr val="tx1"/>
                          </a:solidFill>
                          <a:latin typeface="+mn-lt"/>
                        </a:rPr>
                      </a:br>
                      <a:r>
                        <a:rPr lang="de-DE" sz="800" dirty="0">
                          <a:solidFill>
                            <a:schemeClr val="tx1"/>
                          </a:solidFill>
                          <a:latin typeface="+mn-lt"/>
                        </a:rPr>
                        <a:t>44</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95,4</a:t>
                      </a:r>
                      <a:br>
                        <a:rPr lang="de-DE" sz="800" dirty="0">
                          <a:solidFill>
                            <a:schemeClr val="tx1"/>
                          </a:solidFill>
                          <a:latin typeface="+mn-lt"/>
                        </a:rPr>
                      </a:br>
                      <a:r>
                        <a:rPr lang="de-DE" sz="800" dirty="0">
                          <a:solidFill>
                            <a:schemeClr val="tx1"/>
                          </a:solidFill>
                          <a:latin typeface="+mn-lt"/>
                        </a:rPr>
                        <a:t>92,7</a:t>
                      </a:r>
                    </a:p>
                  </a:txBody>
                  <a:tcPr marL="0" marR="0">
                    <a:solidFill>
                      <a:schemeClr val="bg1"/>
                    </a:solidFill>
                  </a:tcPr>
                </a:tc>
                <a:tc>
                  <a:txBody>
                    <a:bodyPr/>
                    <a:lstStyle/>
                    <a:p>
                      <a:pPr algn="ctr"/>
                      <a:endParaRPr lang="de-DE" sz="800" dirty="0">
                        <a:solidFill>
                          <a:schemeClr val="tx1"/>
                        </a:solidFill>
                        <a:latin typeface="+mn-lt"/>
                      </a:endParaRP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519</a:t>
                      </a:r>
                      <a:br>
                        <a:rPr lang="de-DE" sz="800" dirty="0">
                          <a:solidFill>
                            <a:schemeClr val="tx1"/>
                          </a:solidFill>
                          <a:latin typeface="+mn-lt"/>
                        </a:rPr>
                      </a:br>
                      <a:r>
                        <a:rPr lang="de-DE" sz="800" dirty="0">
                          <a:solidFill>
                            <a:schemeClr val="tx1"/>
                          </a:solidFill>
                          <a:latin typeface="+mn-lt"/>
                        </a:rPr>
                        <a:t>409</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41</a:t>
                      </a:r>
                      <a:br>
                        <a:rPr lang="de-DE" sz="800" dirty="0">
                          <a:solidFill>
                            <a:schemeClr val="tx1"/>
                          </a:solidFill>
                          <a:latin typeface="+mn-lt"/>
                        </a:rPr>
                      </a:br>
                      <a:r>
                        <a:rPr lang="de-DE" sz="800" dirty="0">
                          <a:solidFill>
                            <a:schemeClr val="tx1"/>
                          </a:solidFill>
                          <a:latin typeface="+mn-lt"/>
                        </a:rPr>
                        <a:t>45</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94,1</a:t>
                      </a:r>
                      <a:br>
                        <a:rPr lang="de-DE" sz="800" dirty="0">
                          <a:solidFill>
                            <a:schemeClr val="tx1"/>
                          </a:solidFill>
                          <a:latin typeface="+mn-lt"/>
                        </a:rPr>
                      </a:br>
                      <a:r>
                        <a:rPr lang="de-DE" sz="800" dirty="0">
                          <a:solidFill>
                            <a:schemeClr val="tx1"/>
                          </a:solidFill>
                          <a:latin typeface="+mn-lt"/>
                        </a:rPr>
                        <a:t>91,7</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0,94 (0,61-1,44)</a:t>
                      </a:r>
                      <a:br>
                        <a:rPr lang="de-DE" sz="800" dirty="0">
                          <a:solidFill>
                            <a:schemeClr val="tx1"/>
                          </a:solidFill>
                          <a:latin typeface="+mn-lt"/>
                        </a:rPr>
                      </a:br>
                      <a:r>
                        <a:rPr lang="de-DE" sz="800" dirty="0">
                          <a:solidFill>
                            <a:schemeClr val="tx1"/>
                          </a:solidFill>
                          <a:latin typeface="+mn-lt"/>
                        </a:rPr>
                        <a:t>1,00 (0,66-1,51)</a:t>
                      </a:r>
                    </a:p>
                  </a:txBody>
                  <a:tcPr marL="0" marR="0">
                    <a:solidFill>
                      <a:schemeClr val="bg1"/>
                    </a:solidFill>
                  </a:tcPr>
                </a:tc>
                <a:tc>
                  <a:txBody>
                    <a:bodyPr/>
                    <a:lstStyle/>
                    <a:p>
                      <a:pPr algn="ctr"/>
                      <a:endParaRPr lang="de-DE" sz="800" dirty="0">
                        <a:solidFill>
                          <a:schemeClr val="tx1"/>
                        </a:solidFill>
                        <a:latin typeface="+mn-lt"/>
                      </a:endParaRPr>
                    </a:p>
                  </a:txBody>
                  <a:tcPr marL="0" marR="0">
                    <a:solidFill>
                      <a:schemeClr val="bg1"/>
                    </a:solidFill>
                  </a:tcPr>
                </a:tc>
                <a:tc>
                  <a:txBody>
                    <a:bodyPr/>
                    <a:lstStyle/>
                    <a:p>
                      <a:pPr algn="ctr"/>
                      <a:endParaRPr lang="de-DE" sz="800" dirty="0">
                        <a:solidFill>
                          <a:schemeClr val="tx1"/>
                        </a:solidFill>
                        <a:latin typeface="+mn-lt"/>
                      </a:endParaRPr>
                    </a:p>
                  </a:txBody>
                  <a:tcPr marL="0" marR="0">
                    <a:solidFill>
                      <a:schemeClr val="bg1"/>
                    </a:solidFill>
                  </a:tcPr>
                </a:tc>
                <a:extLst>
                  <a:ext uri="{0D108BD9-81ED-4DB2-BD59-A6C34878D82A}">
                    <a16:rowId xmlns:a16="http://schemas.microsoft.com/office/drawing/2014/main" val="10004"/>
                  </a:ext>
                </a:extLst>
              </a:tr>
              <a:tr h="447281">
                <a:tc>
                  <a:txBody>
                    <a:bodyPr/>
                    <a:lstStyle/>
                    <a:p>
                      <a:pPr>
                        <a:tabLst>
                          <a:tab pos="182563" algn="l"/>
                        </a:tabLst>
                      </a:pPr>
                      <a:r>
                        <a:rPr lang="de-DE" sz="800" b="1" dirty="0">
                          <a:solidFill>
                            <a:schemeClr val="tx1"/>
                          </a:solidFill>
                          <a:latin typeface="+mn-lt"/>
                        </a:rPr>
                        <a:t>Typ des geplanten </a:t>
                      </a:r>
                      <a:r>
                        <a:rPr lang="de-DE" sz="800" b="1" dirty="0" err="1">
                          <a:solidFill>
                            <a:schemeClr val="tx1"/>
                          </a:solidFill>
                          <a:latin typeface="+mn-lt"/>
                        </a:rPr>
                        <a:t>Anthrazyklins</a:t>
                      </a:r>
                      <a:endParaRPr lang="de-DE" sz="800" b="1" dirty="0">
                        <a:solidFill>
                          <a:schemeClr val="tx1"/>
                        </a:solidFill>
                        <a:latin typeface="+mn-lt"/>
                      </a:endParaRPr>
                    </a:p>
                    <a:p>
                      <a:pPr>
                        <a:tabLst>
                          <a:tab pos="179388" algn="l"/>
                        </a:tabLst>
                      </a:pPr>
                      <a:r>
                        <a:rPr lang="de-DE" sz="800" b="0" dirty="0">
                          <a:solidFill>
                            <a:schemeClr val="tx1"/>
                          </a:solidFill>
                          <a:latin typeface="+mn-lt"/>
                        </a:rPr>
                        <a:t>	</a:t>
                      </a:r>
                      <a:r>
                        <a:rPr lang="de-DE" sz="800" b="0" dirty="0" err="1">
                          <a:solidFill>
                            <a:schemeClr val="tx1"/>
                          </a:solidFill>
                          <a:latin typeface="+mn-lt"/>
                        </a:rPr>
                        <a:t>Epirubicin</a:t>
                      </a:r>
                      <a:endParaRPr lang="de-DE" sz="800" b="0" dirty="0">
                        <a:solidFill>
                          <a:schemeClr val="tx1"/>
                        </a:solidFill>
                        <a:latin typeface="+mn-lt"/>
                      </a:endParaRPr>
                    </a:p>
                    <a:p>
                      <a:pPr>
                        <a:tabLst>
                          <a:tab pos="179388" algn="l"/>
                        </a:tabLst>
                      </a:pPr>
                      <a:r>
                        <a:rPr lang="de-DE" sz="800" b="0" dirty="0">
                          <a:solidFill>
                            <a:schemeClr val="tx1"/>
                          </a:solidFill>
                          <a:latin typeface="+mn-lt"/>
                        </a:rPr>
                        <a:t>	</a:t>
                      </a:r>
                      <a:r>
                        <a:rPr lang="de-DE" sz="800" b="0" dirty="0" err="1">
                          <a:solidFill>
                            <a:schemeClr val="tx1"/>
                          </a:solidFill>
                          <a:latin typeface="+mn-lt"/>
                        </a:rPr>
                        <a:t>Doxirubicin</a:t>
                      </a:r>
                      <a:endParaRPr lang="de-DE" sz="800" b="0" dirty="0">
                        <a:solidFill>
                          <a:schemeClr val="tx1"/>
                        </a:solidFill>
                        <a:latin typeface="+mn-lt"/>
                      </a:endParaRPr>
                    </a:p>
                  </a:txBody>
                  <a:tcPr marL="0" marR="0">
                    <a:solidFill>
                      <a:schemeClr val="bg1"/>
                    </a:solidFill>
                  </a:tcPr>
                </a:tc>
                <a:tc>
                  <a:txBody>
                    <a:bodyPr/>
                    <a:lstStyle/>
                    <a:p>
                      <a:pPr marL="0" algn="ctr" defTabSz="457200" rtl="0" eaLnBrk="1" latinLnBrk="0" hangingPunct="1"/>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389</a:t>
                      </a:r>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529</a:t>
                      </a:r>
                    </a:p>
                  </a:txBody>
                  <a:tcPr marL="0" marR="0">
                    <a:solidFill>
                      <a:schemeClr val="bg1"/>
                    </a:solidFill>
                  </a:tcPr>
                </a:tc>
                <a:tc>
                  <a:txBody>
                    <a:bodyPr/>
                    <a:lstStyle/>
                    <a:p>
                      <a:pPr marL="0" algn="ctr" defTabSz="457200" rtl="0" eaLnBrk="1" latinLnBrk="0" hangingPunct="1"/>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39</a:t>
                      </a:r>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49</a:t>
                      </a:r>
                    </a:p>
                  </a:txBody>
                  <a:tcPr marL="0" marR="0">
                    <a:solidFill>
                      <a:schemeClr val="bg1"/>
                    </a:solidFill>
                  </a:tcPr>
                </a:tc>
                <a:tc>
                  <a:txBody>
                    <a:bodyPr/>
                    <a:lstStyle/>
                    <a:p>
                      <a:pPr marL="0" algn="ctr" defTabSz="457200" rtl="0" eaLnBrk="1" latinLnBrk="0" hangingPunct="1"/>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94,4</a:t>
                      </a:r>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94,1</a:t>
                      </a:r>
                    </a:p>
                  </a:txBody>
                  <a:tcPr marL="0" marR="0">
                    <a:solidFill>
                      <a:schemeClr val="bg1"/>
                    </a:solidFill>
                  </a:tcPr>
                </a:tc>
                <a:tc>
                  <a:txBody>
                    <a:bodyPr/>
                    <a:lstStyle/>
                    <a:p>
                      <a:pPr marL="0" algn="ctr" defTabSz="457200" rtl="0" eaLnBrk="1" latinLnBrk="0" hangingPunct="1"/>
                      <a:endParaRPr lang="de-DE" sz="800" kern="1200" dirty="0">
                        <a:solidFill>
                          <a:schemeClr val="tx1"/>
                        </a:solidFill>
                        <a:latin typeface="+mn-lt"/>
                        <a:ea typeface="+mn-ea"/>
                        <a:cs typeface="+mn-cs"/>
                      </a:endParaRPr>
                    </a:p>
                  </a:txBody>
                  <a:tcPr marL="0" marR="0">
                    <a:solidFill>
                      <a:schemeClr val="bg1"/>
                    </a:solidFill>
                  </a:tcPr>
                </a:tc>
                <a:tc>
                  <a:txBody>
                    <a:bodyPr/>
                    <a:lstStyle/>
                    <a:p>
                      <a:pPr marL="0" algn="ctr" defTabSz="457200" rtl="0" eaLnBrk="1" latinLnBrk="0" hangingPunct="1"/>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395</a:t>
                      </a:r>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533</a:t>
                      </a:r>
                    </a:p>
                  </a:txBody>
                  <a:tcPr marL="0" marR="0">
                    <a:solidFill>
                      <a:schemeClr val="bg1"/>
                    </a:solidFill>
                  </a:tcPr>
                </a:tc>
                <a:tc>
                  <a:txBody>
                    <a:bodyPr/>
                    <a:lstStyle/>
                    <a:p>
                      <a:pPr marL="0" algn="ctr" defTabSz="457200" rtl="0" eaLnBrk="1" latinLnBrk="0" hangingPunct="1"/>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40</a:t>
                      </a:r>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46</a:t>
                      </a:r>
                    </a:p>
                  </a:txBody>
                  <a:tcPr marL="0" marR="0">
                    <a:solidFill>
                      <a:schemeClr val="bg1"/>
                    </a:solidFill>
                  </a:tcPr>
                </a:tc>
                <a:tc>
                  <a:txBody>
                    <a:bodyPr/>
                    <a:lstStyle/>
                    <a:p>
                      <a:pPr marL="0" algn="ctr" defTabSz="457200" rtl="0" eaLnBrk="1" latinLnBrk="0" hangingPunct="1"/>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91,1</a:t>
                      </a:r>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94,5</a:t>
                      </a:r>
                    </a:p>
                  </a:txBody>
                  <a:tcPr marL="0" marR="0">
                    <a:solidFill>
                      <a:schemeClr val="bg1"/>
                    </a:solidFill>
                  </a:tcPr>
                </a:tc>
                <a:tc>
                  <a:txBody>
                    <a:bodyPr/>
                    <a:lstStyle/>
                    <a:p>
                      <a:pPr marL="0" algn="ctr" defTabSz="457200" rtl="0" eaLnBrk="1" latinLnBrk="0" hangingPunct="1"/>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1,03 (0,66-1,60)</a:t>
                      </a:r>
                      <a:br>
                        <a:rPr lang="de-DE" sz="800" kern="1200" dirty="0">
                          <a:solidFill>
                            <a:schemeClr val="tx1"/>
                          </a:solidFill>
                          <a:latin typeface="+mn-lt"/>
                          <a:ea typeface="+mn-ea"/>
                          <a:cs typeface="+mn-cs"/>
                        </a:rPr>
                      </a:br>
                      <a:r>
                        <a:rPr lang="de-DE" sz="800" kern="1200" dirty="0">
                          <a:solidFill>
                            <a:schemeClr val="tx1"/>
                          </a:solidFill>
                          <a:latin typeface="+mn-lt"/>
                          <a:ea typeface="+mn-ea"/>
                          <a:cs typeface="+mn-cs"/>
                        </a:rPr>
                        <a:t>0,92 (0,61-1,37)</a:t>
                      </a:r>
                    </a:p>
                  </a:txBody>
                  <a:tcPr marL="0" marR="0">
                    <a:solidFill>
                      <a:schemeClr val="bg1"/>
                    </a:solidFill>
                  </a:tcPr>
                </a:tc>
                <a:tc>
                  <a:txBody>
                    <a:bodyPr/>
                    <a:lstStyle/>
                    <a:p>
                      <a:pPr marL="0" algn="ctr" defTabSz="457200" rtl="0" eaLnBrk="1" latinLnBrk="0" hangingPunct="1"/>
                      <a:endParaRPr lang="de-DE" sz="800" kern="1200" dirty="0">
                        <a:solidFill>
                          <a:schemeClr val="tx1"/>
                        </a:solidFill>
                        <a:latin typeface="+mn-lt"/>
                        <a:ea typeface="+mn-ea"/>
                        <a:cs typeface="+mn-cs"/>
                      </a:endParaRPr>
                    </a:p>
                  </a:txBody>
                  <a:tcPr marL="0" marR="0">
                    <a:solidFill>
                      <a:schemeClr val="bg1"/>
                    </a:solidFill>
                  </a:tcPr>
                </a:tc>
                <a:tc>
                  <a:txBody>
                    <a:bodyPr/>
                    <a:lstStyle/>
                    <a:p>
                      <a:pPr marL="0" algn="ctr" defTabSz="457200" rtl="0" eaLnBrk="1" latinLnBrk="0" hangingPunct="1"/>
                      <a:endParaRPr lang="de-DE" sz="800" kern="1200" dirty="0">
                        <a:solidFill>
                          <a:schemeClr val="tx1"/>
                        </a:solidFill>
                        <a:latin typeface="+mn-lt"/>
                        <a:ea typeface="+mn-ea"/>
                        <a:cs typeface="+mn-cs"/>
                      </a:endParaRPr>
                    </a:p>
                  </a:txBody>
                  <a:tcPr marL="0" marR="0">
                    <a:solidFill>
                      <a:schemeClr val="bg1"/>
                    </a:solidFill>
                  </a:tcPr>
                </a:tc>
                <a:extLst>
                  <a:ext uri="{0D108BD9-81ED-4DB2-BD59-A6C34878D82A}">
                    <a16:rowId xmlns:a16="http://schemas.microsoft.com/office/drawing/2014/main" val="10005"/>
                  </a:ext>
                </a:extLst>
              </a:tr>
              <a:tr h="685832">
                <a:tc>
                  <a:txBody>
                    <a:bodyPr/>
                    <a:lstStyle/>
                    <a:p>
                      <a:r>
                        <a:rPr lang="de-DE" sz="800" b="1" dirty="0">
                          <a:solidFill>
                            <a:schemeClr val="tx1"/>
                          </a:solidFill>
                          <a:latin typeface="+mn-lt"/>
                        </a:rPr>
                        <a:t>Region, n (%)</a:t>
                      </a:r>
                    </a:p>
                    <a:p>
                      <a:pPr>
                        <a:tabLst>
                          <a:tab pos="182563" algn="l"/>
                        </a:tabLst>
                      </a:pPr>
                      <a:r>
                        <a:rPr lang="de-DE" sz="800" dirty="0">
                          <a:solidFill>
                            <a:schemeClr val="tx1"/>
                          </a:solidFill>
                          <a:latin typeface="+mn-lt"/>
                          <a:ea typeface="Verdana" panose="020B0604030504040204" pitchFamily="34" charset="0"/>
                        </a:rPr>
                        <a:t>	USA/Kanada</a:t>
                      </a:r>
                    </a:p>
                    <a:p>
                      <a:pPr>
                        <a:tabLst>
                          <a:tab pos="182563" algn="l"/>
                        </a:tabLst>
                      </a:pPr>
                      <a:r>
                        <a:rPr lang="de-DE" sz="800" dirty="0">
                          <a:solidFill>
                            <a:schemeClr val="tx1"/>
                          </a:solidFill>
                          <a:latin typeface="+mn-lt"/>
                          <a:ea typeface="Verdana" panose="020B0604030504040204" pitchFamily="34" charset="0"/>
                        </a:rPr>
                        <a:t>	Westeuropa/Australien/Neuseeland</a:t>
                      </a:r>
                    </a:p>
                    <a:p>
                      <a:pPr>
                        <a:tabLst>
                          <a:tab pos="182563" algn="l"/>
                        </a:tabLst>
                      </a:pPr>
                      <a:r>
                        <a:rPr lang="de-DE" sz="800" dirty="0">
                          <a:solidFill>
                            <a:schemeClr val="tx1"/>
                          </a:solidFill>
                          <a:latin typeface="+mn-lt"/>
                          <a:ea typeface="Verdana" panose="020B0604030504040204" pitchFamily="34" charset="0"/>
                        </a:rPr>
                        <a:t>	Asien</a:t>
                      </a:r>
                    </a:p>
                    <a:p>
                      <a:pPr>
                        <a:tabLst>
                          <a:tab pos="182563" algn="l"/>
                        </a:tabLst>
                      </a:pPr>
                      <a:r>
                        <a:rPr lang="de-DE" sz="800" dirty="0">
                          <a:solidFill>
                            <a:schemeClr val="tx1"/>
                          </a:solidFill>
                          <a:latin typeface="+mn-lt"/>
                          <a:ea typeface="Verdana" panose="020B0604030504040204" pitchFamily="34" charset="0"/>
                        </a:rPr>
                        <a:t>	Sonstige</a:t>
                      </a:r>
                      <a:endParaRPr lang="de-DE" sz="800" dirty="0">
                        <a:solidFill>
                          <a:schemeClr val="tx1"/>
                        </a:solidFill>
                        <a:latin typeface="+mn-lt"/>
                      </a:endParaRPr>
                    </a:p>
                  </a:txBody>
                  <a:tcPr marL="0" marR="0">
                    <a:solidFill>
                      <a:schemeClr val="bg1"/>
                    </a:solidFill>
                  </a:tcPr>
                </a:tc>
                <a:tc>
                  <a:txBody>
                    <a:bodyPr/>
                    <a:lstStyle/>
                    <a:p>
                      <a:pPr algn="ctr"/>
                      <a:br>
                        <a:rPr lang="de-DE" sz="800">
                          <a:solidFill>
                            <a:schemeClr val="tx1"/>
                          </a:solidFill>
                          <a:latin typeface="+mn-lt"/>
                        </a:rPr>
                      </a:br>
                      <a:r>
                        <a:rPr lang="de-DE" sz="800">
                          <a:solidFill>
                            <a:schemeClr val="tx1"/>
                          </a:solidFill>
                          <a:latin typeface="+mn-lt"/>
                        </a:rPr>
                        <a:t>127</a:t>
                      </a:r>
                      <a:br>
                        <a:rPr lang="de-DE" sz="800">
                          <a:solidFill>
                            <a:schemeClr val="tx1"/>
                          </a:solidFill>
                          <a:latin typeface="+mn-lt"/>
                        </a:rPr>
                      </a:br>
                      <a:r>
                        <a:rPr lang="de-DE" sz="800">
                          <a:solidFill>
                            <a:schemeClr val="tx1"/>
                          </a:solidFill>
                          <a:latin typeface="+mn-lt"/>
                        </a:rPr>
                        <a:t>317</a:t>
                      </a:r>
                      <a:br>
                        <a:rPr lang="de-DE" sz="800">
                          <a:solidFill>
                            <a:schemeClr val="tx1"/>
                          </a:solidFill>
                          <a:latin typeface="+mn-lt"/>
                        </a:rPr>
                      </a:br>
                      <a:r>
                        <a:rPr lang="de-DE" sz="800">
                          <a:solidFill>
                            <a:schemeClr val="tx1"/>
                          </a:solidFill>
                          <a:latin typeface="+mn-lt"/>
                        </a:rPr>
                        <a:t>252</a:t>
                      </a:r>
                      <a:br>
                        <a:rPr lang="de-DE" sz="800">
                          <a:solidFill>
                            <a:schemeClr val="tx1"/>
                          </a:solidFill>
                          <a:latin typeface="+mn-lt"/>
                        </a:rPr>
                      </a:br>
                      <a:r>
                        <a:rPr lang="de-DE" sz="800">
                          <a:solidFill>
                            <a:schemeClr val="tx1"/>
                          </a:solidFill>
                          <a:latin typeface="+mn-lt"/>
                        </a:rPr>
                        <a:t>222</a:t>
                      </a:r>
                      <a:endParaRPr lang="de-DE" sz="800" dirty="0">
                        <a:solidFill>
                          <a:schemeClr val="tx1"/>
                        </a:solidFill>
                        <a:latin typeface="+mn-lt"/>
                      </a:endParaRP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8</a:t>
                      </a:r>
                      <a:br>
                        <a:rPr lang="de-DE" sz="800" dirty="0">
                          <a:solidFill>
                            <a:schemeClr val="tx1"/>
                          </a:solidFill>
                          <a:latin typeface="+mn-lt"/>
                        </a:rPr>
                      </a:br>
                      <a:r>
                        <a:rPr lang="de-DE" sz="800" dirty="0">
                          <a:solidFill>
                            <a:schemeClr val="tx1"/>
                          </a:solidFill>
                          <a:latin typeface="+mn-lt"/>
                        </a:rPr>
                        <a:t>30</a:t>
                      </a:r>
                      <a:br>
                        <a:rPr lang="de-DE" sz="800" dirty="0">
                          <a:solidFill>
                            <a:schemeClr val="tx1"/>
                          </a:solidFill>
                          <a:latin typeface="+mn-lt"/>
                        </a:rPr>
                      </a:br>
                      <a:r>
                        <a:rPr lang="de-DE" sz="800" dirty="0">
                          <a:solidFill>
                            <a:schemeClr val="tx1"/>
                          </a:solidFill>
                          <a:latin typeface="+mn-lt"/>
                        </a:rPr>
                        <a:t>29</a:t>
                      </a:r>
                      <a:br>
                        <a:rPr lang="de-DE" sz="800" dirty="0">
                          <a:solidFill>
                            <a:schemeClr val="tx1"/>
                          </a:solidFill>
                          <a:latin typeface="+mn-lt"/>
                        </a:rPr>
                      </a:br>
                      <a:r>
                        <a:rPr lang="de-DE" sz="800" dirty="0">
                          <a:solidFill>
                            <a:schemeClr val="tx1"/>
                          </a:solidFill>
                          <a:latin typeface="+mn-lt"/>
                        </a:rPr>
                        <a:t>21</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96,0</a:t>
                      </a:r>
                      <a:br>
                        <a:rPr lang="de-DE" sz="800" dirty="0">
                          <a:solidFill>
                            <a:schemeClr val="tx1"/>
                          </a:solidFill>
                          <a:latin typeface="+mn-lt"/>
                        </a:rPr>
                      </a:br>
                      <a:r>
                        <a:rPr lang="de-DE" sz="800" dirty="0">
                          <a:solidFill>
                            <a:schemeClr val="tx1"/>
                          </a:solidFill>
                          <a:latin typeface="+mn-lt"/>
                        </a:rPr>
                        <a:t>93,8</a:t>
                      </a:r>
                      <a:br>
                        <a:rPr lang="de-DE" sz="800" dirty="0">
                          <a:solidFill>
                            <a:schemeClr val="tx1"/>
                          </a:solidFill>
                          <a:latin typeface="+mn-lt"/>
                        </a:rPr>
                      </a:br>
                      <a:r>
                        <a:rPr lang="de-DE" sz="800" dirty="0">
                          <a:solidFill>
                            <a:schemeClr val="tx1"/>
                          </a:solidFill>
                          <a:latin typeface="+mn-lt"/>
                        </a:rPr>
                        <a:t>94,3</a:t>
                      </a:r>
                      <a:br>
                        <a:rPr lang="de-DE" sz="800" dirty="0">
                          <a:solidFill>
                            <a:schemeClr val="tx1"/>
                          </a:solidFill>
                          <a:latin typeface="+mn-lt"/>
                        </a:rPr>
                      </a:br>
                      <a:r>
                        <a:rPr lang="de-DE" sz="800" dirty="0">
                          <a:solidFill>
                            <a:schemeClr val="tx1"/>
                          </a:solidFill>
                          <a:latin typeface="+mn-lt"/>
                        </a:rPr>
                        <a:t>93,7</a:t>
                      </a:r>
                    </a:p>
                  </a:txBody>
                  <a:tcPr marL="0" marR="0">
                    <a:solidFill>
                      <a:schemeClr val="bg1"/>
                    </a:solidFill>
                  </a:tcPr>
                </a:tc>
                <a:tc>
                  <a:txBody>
                    <a:bodyPr/>
                    <a:lstStyle/>
                    <a:p>
                      <a:pPr algn="ctr"/>
                      <a:endParaRPr lang="de-DE" sz="800" dirty="0">
                        <a:solidFill>
                          <a:schemeClr val="tx1"/>
                        </a:solidFill>
                        <a:latin typeface="+mn-lt"/>
                      </a:endParaRP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127</a:t>
                      </a:r>
                      <a:br>
                        <a:rPr lang="de-DE" sz="800" dirty="0">
                          <a:solidFill>
                            <a:schemeClr val="tx1"/>
                          </a:solidFill>
                          <a:latin typeface="+mn-lt"/>
                        </a:rPr>
                      </a:br>
                      <a:r>
                        <a:rPr lang="de-DE" sz="800" dirty="0">
                          <a:solidFill>
                            <a:schemeClr val="tx1"/>
                          </a:solidFill>
                          <a:latin typeface="+mn-lt"/>
                        </a:rPr>
                        <a:t>318</a:t>
                      </a:r>
                      <a:br>
                        <a:rPr lang="de-DE" sz="800" dirty="0">
                          <a:solidFill>
                            <a:schemeClr val="tx1"/>
                          </a:solidFill>
                          <a:latin typeface="+mn-lt"/>
                        </a:rPr>
                      </a:br>
                      <a:r>
                        <a:rPr lang="de-DE" sz="800" dirty="0">
                          <a:solidFill>
                            <a:schemeClr val="tx1"/>
                          </a:solidFill>
                          <a:latin typeface="+mn-lt"/>
                        </a:rPr>
                        <a:t>256</a:t>
                      </a:r>
                      <a:br>
                        <a:rPr lang="de-DE" sz="800" dirty="0">
                          <a:solidFill>
                            <a:schemeClr val="tx1"/>
                          </a:solidFill>
                          <a:latin typeface="+mn-lt"/>
                        </a:rPr>
                      </a:br>
                      <a:r>
                        <a:rPr lang="de-DE" sz="800" dirty="0">
                          <a:solidFill>
                            <a:schemeClr val="tx1"/>
                          </a:solidFill>
                          <a:latin typeface="+mn-lt"/>
                        </a:rPr>
                        <a:t>227</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12</a:t>
                      </a:r>
                      <a:br>
                        <a:rPr lang="de-DE" sz="800" dirty="0">
                          <a:solidFill>
                            <a:schemeClr val="tx1"/>
                          </a:solidFill>
                          <a:latin typeface="+mn-lt"/>
                        </a:rPr>
                      </a:br>
                      <a:r>
                        <a:rPr lang="de-DE" sz="800" dirty="0">
                          <a:solidFill>
                            <a:schemeClr val="tx1"/>
                          </a:solidFill>
                          <a:latin typeface="+mn-lt"/>
                        </a:rPr>
                        <a:t>23</a:t>
                      </a:r>
                      <a:br>
                        <a:rPr lang="de-DE" sz="800" dirty="0">
                          <a:solidFill>
                            <a:schemeClr val="tx1"/>
                          </a:solidFill>
                          <a:latin typeface="+mn-lt"/>
                        </a:rPr>
                      </a:br>
                      <a:r>
                        <a:rPr lang="de-DE" sz="800" dirty="0">
                          <a:solidFill>
                            <a:schemeClr val="tx1"/>
                          </a:solidFill>
                          <a:latin typeface="+mn-lt"/>
                        </a:rPr>
                        <a:t>24</a:t>
                      </a:r>
                      <a:br>
                        <a:rPr lang="de-DE" sz="800" dirty="0">
                          <a:solidFill>
                            <a:schemeClr val="tx1"/>
                          </a:solidFill>
                          <a:latin typeface="+mn-lt"/>
                        </a:rPr>
                      </a:br>
                      <a:r>
                        <a:rPr lang="de-DE" sz="800" dirty="0">
                          <a:solidFill>
                            <a:schemeClr val="tx1"/>
                          </a:solidFill>
                          <a:latin typeface="+mn-lt"/>
                        </a:rPr>
                        <a:t>27</a:t>
                      </a:r>
                    </a:p>
                  </a:txBody>
                  <a:tcPr marL="0" marR="0">
                    <a:solidFill>
                      <a:schemeClr val="bg1"/>
                    </a:solidFill>
                  </a:tcPr>
                </a:tc>
                <a:tc>
                  <a:txBody>
                    <a:bodyPr/>
                    <a:lstStyle/>
                    <a:p>
                      <a:pPr algn="ctr"/>
                      <a:br>
                        <a:rPr lang="de-DE" sz="800" dirty="0">
                          <a:solidFill>
                            <a:schemeClr val="tx1"/>
                          </a:solidFill>
                          <a:latin typeface="+mn-lt"/>
                        </a:rPr>
                      </a:br>
                      <a:r>
                        <a:rPr lang="de-DE" sz="800" dirty="0">
                          <a:solidFill>
                            <a:schemeClr val="tx1"/>
                          </a:solidFill>
                          <a:latin typeface="+mn-lt"/>
                        </a:rPr>
                        <a:t>92,7</a:t>
                      </a:r>
                      <a:br>
                        <a:rPr lang="de-DE" sz="800" dirty="0">
                          <a:solidFill>
                            <a:schemeClr val="tx1"/>
                          </a:solidFill>
                          <a:latin typeface="+mn-lt"/>
                        </a:rPr>
                      </a:br>
                      <a:r>
                        <a:rPr lang="de-DE" sz="800" dirty="0">
                          <a:solidFill>
                            <a:schemeClr val="tx1"/>
                          </a:solidFill>
                          <a:latin typeface="+mn-lt"/>
                        </a:rPr>
                        <a:t>96,1</a:t>
                      </a:r>
                      <a:br>
                        <a:rPr lang="de-DE" sz="800" dirty="0">
                          <a:solidFill>
                            <a:schemeClr val="tx1"/>
                          </a:solidFill>
                          <a:latin typeface="+mn-lt"/>
                        </a:rPr>
                      </a:br>
                      <a:r>
                        <a:rPr lang="de-DE" sz="800" dirty="0">
                          <a:solidFill>
                            <a:schemeClr val="tx1"/>
                          </a:solidFill>
                          <a:latin typeface="+mn-lt"/>
                        </a:rPr>
                        <a:t>91,9</a:t>
                      </a:r>
                      <a:br>
                        <a:rPr lang="de-DE" sz="800" dirty="0">
                          <a:solidFill>
                            <a:schemeClr val="tx1"/>
                          </a:solidFill>
                          <a:latin typeface="+mn-lt"/>
                        </a:rPr>
                      </a:br>
                      <a:r>
                        <a:rPr lang="de-DE" sz="800" dirty="0">
                          <a:solidFill>
                            <a:schemeClr val="tx1"/>
                          </a:solidFill>
                          <a:latin typeface="+mn-lt"/>
                        </a:rPr>
                        <a:t>90,2</a:t>
                      </a:r>
                    </a:p>
                  </a:txBody>
                  <a:tcPr marL="0" marR="0">
                    <a:solidFill>
                      <a:schemeClr val="bg1"/>
                    </a:solidFill>
                  </a:tcPr>
                </a:tc>
                <a:tc>
                  <a:txBody>
                    <a:bodyPr/>
                    <a:lstStyle/>
                    <a:p>
                      <a:pPr algn="ctr"/>
                      <a:endParaRPr lang="de-DE" sz="800" dirty="0">
                        <a:solidFill>
                          <a:schemeClr val="tx1"/>
                        </a:solidFill>
                        <a:latin typeface="+mn-lt"/>
                      </a:endParaRPr>
                    </a:p>
                    <a:p>
                      <a:pPr algn="ctr"/>
                      <a:r>
                        <a:rPr lang="de-DE" sz="800" dirty="0">
                          <a:solidFill>
                            <a:schemeClr val="tx1"/>
                          </a:solidFill>
                          <a:latin typeface="+mn-lt"/>
                        </a:rPr>
                        <a:t>1,53 (0,63-3,75)</a:t>
                      </a:r>
                      <a:br>
                        <a:rPr lang="de-DE" sz="800" dirty="0">
                          <a:solidFill>
                            <a:schemeClr val="tx1"/>
                          </a:solidFill>
                          <a:latin typeface="+mn-lt"/>
                        </a:rPr>
                      </a:br>
                      <a:r>
                        <a:rPr lang="de-DE" sz="800" dirty="0">
                          <a:solidFill>
                            <a:schemeClr val="tx1"/>
                          </a:solidFill>
                          <a:latin typeface="+mn-lt"/>
                        </a:rPr>
                        <a:t>0,74</a:t>
                      </a:r>
                      <a:r>
                        <a:rPr lang="de-DE" sz="800" baseline="0" dirty="0">
                          <a:solidFill>
                            <a:schemeClr val="tx1"/>
                          </a:solidFill>
                          <a:latin typeface="+mn-lt"/>
                        </a:rPr>
                        <a:t> (0,43-1,27)</a:t>
                      </a:r>
                      <a:br>
                        <a:rPr lang="de-DE" sz="800" baseline="0" dirty="0">
                          <a:solidFill>
                            <a:schemeClr val="tx1"/>
                          </a:solidFill>
                          <a:latin typeface="+mn-lt"/>
                        </a:rPr>
                      </a:br>
                      <a:r>
                        <a:rPr lang="de-DE" sz="800" baseline="0" dirty="0">
                          <a:solidFill>
                            <a:schemeClr val="tx1"/>
                          </a:solidFill>
                          <a:latin typeface="+mn-lt"/>
                        </a:rPr>
                        <a:t>0,83 (0,48-1,42)</a:t>
                      </a:r>
                      <a:br>
                        <a:rPr lang="de-DE" sz="800" baseline="0" dirty="0">
                          <a:solidFill>
                            <a:schemeClr val="tx1"/>
                          </a:solidFill>
                          <a:latin typeface="+mn-lt"/>
                        </a:rPr>
                      </a:br>
                      <a:r>
                        <a:rPr lang="de-DE" sz="800" baseline="0" dirty="0">
                          <a:solidFill>
                            <a:schemeClr val="tx1"/>
                          </a:solidFill>
                          <a:latin typeface="+mn-lt"/>
                        </a:rPr>
                        <a:t>1,27 (0,72-2,25)</a:t>
                      </a:r>
                      <a:endParaRPr lang="de-DE" sz="800" dirty="0">
                        <a:solidFill>
                          <a:schemeClr val="tx1"/>
                        </a:solidFill>
                        <a:latin typeface="+mn-lt"/>
                      </a:endParaRPr>
                    </a:p>
                  </a:txBody>
                  <a:tcPr marL="0" marR="0">
                    <a:solidFill>
                      <a:schemeClr val="bg1"/>
                    </a:solidFill>
                  </a:tcPr>
                </a:tc>
                <a:tc>
                  <a:txBody>
                    <a:bodyPr/>
                    <a:lstStyle/>
                    <a:p>
                      <a:pPr algn="ctr"/>
                      <a:endParaRPr lang="de-DE" sz="800" dirty="0">
                        <a:solidFill>
                          <a:schemeClr val="tx1"/>
                        </a:solidFill>
                        <a:latin typeface="+mn-lt"/>
                      </a:endParaRPr>
                    </a:p>
                  </a:txBody>
                  <a:tcPr marL="0" marR="0">
                    <a:solidFill>
                      <a:schemeClr val="bg1"/>
                    </a:solidFill>
                  </a:tcPr>
                </a:tc>
                <a:tc>
                  <a:txBody>
                    <a:bodyPr/>
                    <a:lstStyle/>
                    <a:p>
                      <a:pPr algn="ctr"/>
                      <a:endParaRPr lang="de-DE" sz="800" dirty="0">
                        <a:solidFill>
                          <a:schemeClr val="tx1"/>
                        </a:solidFill>
                        <a:latin typeface="+mn-lt"/>
                      </a:endParaRPr>
                    </a:p>
                  </a:txBody>
                  <a:tcPr marL="0" marR="0">
                    <a:solidFill>
                      <a:schemeClr val="bg1"/>
                    </a:solidFill>
                  </a:tcPr>
                </a:tc>
                <a:extLst>
                  <a:ext uri="{0D108BD9-81ED-4DB2-BD59-A6C34878D82A}">
                    <a16:rowId xmlns:a16="http://schemas.microsoft.com/office/drawing/2014/main" val="10006"/>
                  </a:ext>
                </a:extLst>
              </a:tr>
            </a:tbl>
          </a:graphicData>
        </a:graphic>
      </p:graphicFrame>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KAITLIN</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Harbeck </a:t>
            </a:r>
            <a:r>
              <a:rPr lang="en-US" kern="0" dirty="0"/>
              <a:t>et al. | 2020 ASCO Annual Meeting | J Clin Oncol 38: 2020 (suppl; </a:t>
            </a:r>
            <a:r>
              <a:rPr lang="en-US" kern="0" dirty="0" err="1"/>
              <a:t>abstr</a:t>
            </a:r>
            <a:r>
              <a:rPr lang="en-US" kern="0" dirty="0"/>
              <a:t> 500)</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IDFS-Subgruppenanalyse</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33</a:t>
            </a:fld>
            <a:endParaRPr lang="en-GB" dirty="0"/>
          </a:p>
        </p:txBody>
      </p:sp>
      <p:pic>
        <p:nvPicPr>
          <p:cNvPr id="7" name="Picture 2">
            <a:extLst>
              <a:ext uri="{FF2B5EF4-FFF2-40B4-BE49-F238E27FC236}">
                <a16:creationId xmlns:a16="http://schemas.microsoft.com/office/drawing/2014/main" id="{89BB0D65-627F-4875-9361-CF3014F2CF1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9274" t="30876" b="14408"/>
          <a:stretch/>
        </p:blipFill>
        <p:spPr bwMode="auto">
          <a:xfrm>
            <a:off x="6787133" y="1696983"/>
            <a:ext cx="1737695" cy="276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Inhaltsplatzhalter 2">
            <a:extLst>
              <a:ext uri="{FF2B5EF4-FFF2-40B4-BE49-F238E27FC236}">
                <a16:creationId xmlns:a16="http://schemas.microsoft.com/office/drawing/2014/main" id="{E23FAC72-F763-47B6-87D3-B4A3CD39062B}"/>
              </a:ext>
            </a:extLst>
          </p:cNvPr>
          <p:cNvSpPr>
            <a:spLocks noGrp="1"/>
          </p:cNvSpPr>
          <p:nvPr>
            <p:ph idx="1"/>
          </p:nvPr>
        </p:nvSpPr>
        <p:spPr>
          <a:xfrm>
            <a:off x="461863" y="4313730"/>
            <a:ext cx="8271341" cy="1472250"/>
          </a:xfrm>
        </p:spPr>
        <p:txBody>
          <a:bodyPr/>
          <a:lstStyle/>
          <a:p>
            <a:r>
              <a:rPr lang="en-US" sz="1350" dirty="0"/>
              <a:t>Die </a:t>
            </a:r>
            <a:r>
              <a:rPr lang="en-US" sz="1350" dirty="0" err="1"/>
              <a:t>Daten</a:t>
            </a:r>
            <a:r>
              <a:rPr lang="en-US" sz="1350" dirty="0"/>
              <a:t> </a:t>
            </a:r>
            <a:r>
              <a:rPr lang="en-US" sz="1350" dirty="0" err="1"/>
              <a:t>waren</a:t>
            </a:r>
            <a:r>
              <a:rPr lang="en-US" sz="1350" dirty="0"/>
              <a:t> in </a:t>
            </a:r>
            <a:r>
              <a:rPr lang="en-US" sz="1350" dirty="0" err="1"/>
              <a:t>allen</a:t>
            </a:r>
            <a:r>
              <a:rPr lang="en-US" sz="1350" dirty="0"/>
              <a:t> </a:t>
            </a:r>
            <a:r>
              <a:rPr lang="en-US" sz="1350" dirty="0" err="1"/>
              <a:t>Subgruppen</a:t>
            </a:r>
            <a:r>
              <a:rPr lang="en-US" sz="1350" dirty="0"/>
              <a:t> </a:t>
            </a:r>
            <a:r>
              <a:rPr lang="en-US" sz="1350" dirty="0" err="1"/>
              <a:t>vergleichbar</a:t>
            </a:r>
            <a:r>
              <a:rPr lang="en-US" sz="1350" dirty="0"/>
              <a:t> (</a:t>
            </a:r>
            <a:r>
              <a:rPr lang="en-US" sz="1350" dirty="0" err="1"/>
              <a:t>hier</a:t>
            </a:r>
            <a:r>
              <a:rPr lang="en-US" sz="1350" dirty="0"/>
              <a:t> </a:t>
            </a:r>
            <a:r>
              <a:rPr lang="en-US" sz="1350" dirty="0" err="1"/>
              <a:t>nur</a:t>
            </a:r>
            <a:r>
              <a:rPr lang="en-US" sz="1350" dirty="0"/>
              <a:t> </a:t>
            </a:r>
            <a:r>
              <a:rPr lang="en-US" sz="1350" dirty="0" err="1"/>
              <a:t>für</a:t>
            </a:r>
            <a:r>
              <a:rPr lang="en-US" sz="1350" dirty="0"/>
              <a:t> </a:t>
            </a:r>
            <a:r>
              <a:rPr lang="en-US" sz="1350" dirty="0" err="1"/>
              <a:t>Startifikationsfaktoren</a:t>
            </a:r>
            <a:r>
              <a:rPr lang="en-US" sz="1350" dirty="0"/>
              <a:t> </a:t>
            </a:r>
            <a:r>
              <a:rPr lang="en-US" sz="1350" dirty="0" err="1"/>
              <a:t>gezeigt</a:t>
            </a:r>
            <a:r>
              <a:rPr lang="en-US" sz="1350" dirty="0"/>
              <a:t>)</a:t>
            </a:r>
            <a:endParaRPr lang="de-DE" sz="1350" dirty="0"/>
          </a:p>
        </p:txBody>
      </p:sp>
      <p:sp>
        <p:nvSpPr>
          <p:cNvPr id="3" name="Textfeld 2">
            <a:extLst>
              <a:ext uri="{FF2B5EF4-FFF2-40B4-BE49-F238E27FC236}">
                <a16:creationId xmlns:a16="http://schemas.microsoft.com/office/drawing/2014/main" id="{E41D203A-7849-4B05-A783-4499426D9CDB}"/>
              </a:ext>
            </a:extLst>
          </p:cNvPr>
          <p:cNvSpPr txBox="1"/>
          <p:nvPr/>
        </p:nvSpPr>
        <p:spPr>
          <a:xfrm>
            <a:off x="6818631" y="4256992"/>
            <a:ext cx="1203782" cy="123111"/>
          </a:xfrm>
          <a:prstGeom prst="rect">
            <a:avLst/>
          </a:prstGeom>
          <a:solidFill>
            <a:schemeClr val="bg1"/>
          </a:solidFill>
        </p:spPr>
        <p:txBody>
          <a:bodyPr wrap="none" tIns="0" rIns="72000" bIns="0" rtlCol="0">
            <a:spAutoFit/>
          </a:bodyPr>
          <a:lstStyle/>
          <a:p>
            <a:r>
              <a:rPr lang="de-DE" sz="800" dirty="0"/>
              <a:t>0,1            1             10</a:t>
            </a:r>
          </a:p>
        </p:txBody>
      </p:sp>
      <p:sp>
        <p:nvSpPr>
          <p:cNvPr id="9" name="Rechteck 8">
            <a:extLst>
              <a:ext uri="{FF2B5EF4-FFF2-40B4-BE49-F238E27FC236}">
                <a16:creationId xmlns:a16="http://schemas.microsoft.com/office/drawing/2014/main" id="{61B18A9A-AE05-497B-86C4-1444193F632B}"/>
              </a:ext>
            </a:extLst>
          </p:cNvPr>
          <p:cNvSpPr/>
          <p:nvPr/>
        </p:nvSpPr>
        <p:spPr>
          <a:xfrm>
            <a:off x="7343775" y="1680885"/>
            <a:ext cx="152960" cy="497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85750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KAITLIN</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Harbeck </a:t>
            </a:r>
            <a:r>
              <a:rPr lang="en-US" kern="0" dirty="0"/>
              <a:t>et al. | 2020 ASCO Annual Meeting | J Clin Oncol 38: 2020 (suppl; </a:t>
            </a:r>
            <a:r>
              <a:rPr lang="en-US" kern="0" dirty="0" err="1"/>
              <a:t>abstr</a:t>
            </a:r>
            <a:r>
              <a:rPr lang="en-US" kern="0" dirty="0"/>
              <a:t> 500)</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Behandlung: HER2-targeted Phase</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34</a:t>
            </a:fld>
            <a:endParaRPr lang="en-GB" dirty="0"/>
          </a:p>
        </p:txBody>
      </p:sp>
      <p:sp>
        <p:nvSpPr>
          <p:cNvPr id="9" name="Inhaltsplatzhalter 2">
            <a:extLst>
              <a:ext uri="{FF2B5EF4-FFF2-40B4-BE49-F238E27FC236}">
                <a16:creationId xmlns:a16="http://schemas.microsoft.com/office/drawing/2014/main" id="{451747F7-C050-46E3-845F-5BC1CC5BE730}"/>
              </a:ext>
            </a:extLst>
          </p:cNvPr>
          <p:cNvSpPr>
            <a:spLocks noGrp="1"/>
          </p:cNvSpPr>
          <p:nvPr>
            <p:ph idx="1"/>
          </p:nvPr>
        </p:nvSpPr>
        <p:spPr>
          <a:xfrm>
            <a:off x="435530" y="1324023"/>
            <a:ext cx="8271341" cy="1472250"/>
          </a:xfrm>
        </p:spPr>
        <p:txBody>
          <a:bodyPr/>
          <a:lstStyle/>
          <a:p>
            <a:r>
              <a:rPr lang="en-US" sz="1100" dirty="0" err="1"/>
              <a:t>Im</a:t>
            </a:r>
            <a:r>
              <a:rPr lang="en-US" sz="1100" dirty="0"/>
              <a:t> AC-KP-Arm </a:t>
            </a:r>
            <a:r>
              <a:rPr lang="en-US" sz="1100" dirty="0" err="1"/>
              <a:t>vollendeten</a:t>
            </a:r>
            <a:r>
              <a:rPr lang="en-US" sz="1100" dirty="0"/>
              <a:t> 65% der </a:t>
            </a:r>
            <a:r>
              <a:rPr lang="en-US" sz="1100" dirty="0" err="1"/>
              <a:t>Patienten</a:t>
            </a:r>
            <a:r>
              <a:rPr lang="en-US" sz="1100" dirty="0"/>
              <a:t> den 18. </a:t>
            </a:r>
            <a:r>
              <a:rPr lang="en-US" sz="1100" dirty="0" err="1"/>
              <a:t>Zyklus</a:t>
            </a:r>
            <a:r>
              <a:rPr lang="en-US" sz="1100" dirty="0"/>
              <a:t> des T-DM1, 81% </a:t>
            </a:r>
            <a:r>
              <a:rPr lang="en-US" sz="1100" dirty="0" err="1"/>
              <a:t>schlossen</a:t>
            </a:r>
            <a:r>
              <a:rPr lang="en-US" sz="1100" dirty="0"/>
              <a:t> die HER2-targeted-Behandlung ab.</a:t>
            </a:r>
          </a:p>
          <a:p>
            <a:r>
              <a:rPr lang="en-US" sz="1100" dirty="0"/>
              <a:t>Ein </a:t>
            </a:r>
            <a:r>
              <a:rPr lang="en-US" sz="1100" dirty="0" err="1"/>
              <a:t>vergleichbarer</a:t>
            </a:r>
            <a:r>
              <a:rPr lang="en-US" sz="1100" dirty="0"/>
              <a:t> </a:t>
            </a:r>
            <a:r>
              <a:rPr lang="en-US" sz="1100" dirty="0" err="1"/>
              <a:t>Anteil</a:t>
            </a:r>
            <a:r>
              <a:rPr lang="en-US" sz="1100" dirty="0"/>
              <a:t> an </a:t>
            </a:r>
            <a:r>
              <a:rPr lang="en-US" sz="1100" dirty="0" err="1"/>
              <a:t>Patienten</a:t>
            </a:r>
            <a:r>
              <a:rPr lang="en-US" sz="1100" dirty="0"/>
              <a:t> in </a:t>
            </a:r>
            <a:r>
              <a:rPr lang="en-US" sz="1100" dirty="0" err="1"/>
              <a:t>jedem</a:t>
            </a:r>
            <a:r>
              <a:rPr lang="en-US" sz="1100" dirty="0"/>
              <a:t> Arm </a:t>
            </a:r>
            <a:r>
              <a:rPr lang="en-US" sz="1100" dirty="0" err="1"/>
              <a:t>vollendete</a:t>
            </a:r>
            <a:r>
              <a:rPr lang="en-US" sz="1100" dirty="0"/>
              <a:t> den 18 </a:t>
            </a:r>
            <a:r>
              <a:rPr lang="en-US" sz="1100" dirty="0" err="1"/>
              <a:t>Zyklus</a:t>
            </a:r>
            <a:r>
              <a:rPr lang="en-US" sz="1100" dirty="0"/>
              <a:t> </a:t>
            </a:r>
            <a:r>
              <a:rPr lang="en-US" sz="1100" dirty="0" err="1"/>
              <a:t>mit</a:t>
            </a:r>
            <a:r>
              <a:rPr lang="en-US" sz="1100" dirty="0"/>
              <a:t> </a:t>
            </a:r>
            <a:r>
              <a:rPr lang="en-US" sz="1100" dirty="0" err="1"/>
              <a:t>Petuzumab</a:t>
            </a:r>
            <a:r>
              <a:rPr lang="en-US" sz="1100" dirty="0"/>
              <a:t> (81% </a:t>
            </a:r>
            <a:r>
              <a:rPr lang="en-US" sz="1100" dirty="0" err="1"/>
              <a:t>im</a:t>
            </a:r>
            <a:r>
              <a:rPr lang="en-US" sz="1100" dirty="0"/>
              <a:t> AC-KP-Arm und 85% </a:t>
            </a:r>
            <a:r>
              <a:rPr lang="en-US" sz="1100" dirty="0" err="1"/>
              <a:t>im</a:t>
            </a:r>
            <a:r>
              <a:rPr lang="en-US" sz="1100" dirty="0"/>
              <a:t> AC-THP-Arm).</a:t>
            </a:r>
          </a:p>
          <a:p>
            <a:endParaRPr lang="de-DE" sz="1350" dirty="0"/>
          </a:p>
        </p:txBody>
      </p:sp>
      <p:graphicFrame>
        <p:nvGraphicFramePr>
          <p:cNvPr id="11" name="Tabelle 10">
            <a:extLst>
              <a:ext uri="{FF2B5EF4-FFF2-40B4-BE49-F238E27FC236}">
                <a16:creationId xmlns:a16="http://schemas.microsoft.com/office/drawing/2014/main" id="{D1B71A0F-82CC-4388-9B3D-271038080592}"/>
              </a:ext>
            </a:extLst>
          </p:cNvPr>
          <p:cNvGraphicFramePr>
            <a:graphicFrameLocks noGrp="1"/>
          </p:cNvGraphicFramePr>
          <p:nvPr>
            <p:extLst>
              <p:ext uri="{D42A27DB-BD31-4B8C-83A1-F6EECF244321}">
                <p14:modId xmlns:p14="http://schemas.microsoft.com/office/powerpoint/2010/main" val="3313201019"/>
              </p:ext>
            </p:extLst>
          </p:nvPr>
        </p:nvGraphicFramePr>
        <p:xfrm>
          <a:off x="447212" y="2042535"/>
          <a:ext cx="7831627" cy="2323529"/>
        </p:xfrm>
        <a:graphic>
          <a:graphicData uri="http://schemas.openxmlformats.org/drawingml/2006/table">
            <a:tbl>
              <a:tblPr firstRow="1" bandRow="1">
                <a:tableStyleId>{5C22544A-7EE6-4342-B048-85BDC9FD1C3A}</a:tableStyleId>
              </a:tblPr>
              <a:tblGrid>
                <a:gridCol w="2512661">
                  <a:extLst>
                    <a:ext uri="{9D8B030D-6E8A-4147-A177-3AD203B41FA5}">
                      <a16:colId xmlns:a16="http://schemas.microsoft.com/office/drawing/2014/main" val="803611838"/>
                    </a:ext>
                  </a:extLst>
                </a:gridCol>
                <a:gridCol w="1555856">
                  <a:extLst>
                    <a:ext uri="{9D8B030D-6E8A-4147-A177-3AD203B41FA5}">
                      <a16:colId xmlns:a16="http://schemas.microsoft.com/office/drawing/2014/main" val="3926207950"/>
                    </a:ext>
                  </a:extLst>
                </a:gridCol>
                <a:gridCol w="817762">
                  <a:extLst>
                    <a:ext uri="{9D8B030D-6E8A-4147-A177-3AD203B41FA5}">
                      <a16:colId xmlns:a16="http://schemas.microsoft.com/office/drawing/2014/main" val="2123663556"/>
                    </a:ext>
                  </a:extLst>
                </a:gridCol>
                <a:gridCol w="817762">
                  <a:extLst>
                    <a:ext uri="{9D8B030D-6E8A-4147-A177-3AD203B41FA5}">
                      <a16:colId xmlns:a16="http://schemas.microsoft.com/office/drawing/2014/main" val="4142022750"/>
                    </a:ext>
                  </a:extLst>
                </a:gridCol>
                <a:gridCol w="1063793">
                  <a:extLst>
                    <a:ext uri="{9D8B030D-6E8A-4147-A177-3AD203B41FA5}">
                      <a16:colId xmlns:a16="http://schemas.microsoft.com/office/drawing/2014/main" val="3761206704"/>
                    </a:ext>
                  </a:extLst>
                </a:gridCol>
                <a:gridCol w="1063793">
                  <a:extLst>
                    <a:ext uri="{9D8B030D-6E8A-4147-A177-3AD203B41FA5}">
                      <a16:colId xmlns:a16="http://schemas.microsoft.com/office/drawing/2014/main" val="1391295617"/>
                    </a:ext>
                  </a:extLst>
                </a:gridCol>
              </a:tblGrid>
              <a:tr h="364223">
                <a:tc rowSpan="2">
                  <a:txBody>
                    <a:bodyPr/>
                    <a:lstStyle/>
                    <a:p>
                      <a:endParaRPr lang="de-DE" sz="1000" dirty="0"/>
                    </a:p>
                  </a:txBody>
                  <a:tcPr marL="72000" marR="72000" marT="36000" marB="36000">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3">
                  <a:txBody>
                    <a:bodyPr/>
                    <a:lstStyle/>
                    <a:p>
                      <a:pPr algn="ctr"/>
                      <a:r>
                        <a:rPr lang="de-DE" sz="1000" dirty="0"/>
                        <a:t>AC-THP</a:t>
                      </a:r>
                    </a:p>
                    <a:p>
                      <a:pPr algn="ctr"/>
                      <a:r>
                        <a:rPr lang="de-DE" sz="1000" dirty="0"/>
                        <a:t>(n=926)</a:t>
                      </a:r>
                    </a:p>
                  </a:txBody>
                  <a:tcPr marL="72000" marR="72000" marT="36000" marB="36000">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pPr algn="ctr"/>
                      <a:endParaRPr lang="de-DE" sz="1000" dirty="0"/>
                    </a:p>
                  </a:txBody>
                  <a:tcPr>
                    <a:lnB w="12700" cap="flat" cmpd="sng" algn="ctr">
                      <a:solidFill>
                        <a:schemeClr val="bg1"/>
                      </a:solidFill>
                      <a:prstDash val="solid"/>
                      <a:round/>
                      <a:headEnd type="none" w="med" len="med"/>
                      <a:tailEnd type="none" w="med" len="med"/>
                    </a:lnB>
                  </a:tcPr>
                </a:tc>
                <a:tc hMerge="1">
                  <a:txBody>
                    <a:bodyPr/>
                    <a:lstStyle/>
                    <a:p>
                      <a:pPr algn="ctr"/>
                      <a:endParaRPr lang="de-DE" sz="1000" dirty="0"/>
                    </a:p>
                  </a:txBody>
                  <a:tcPr>
                    <a:lnB w="12700" cap="flat" cmpd="sng" algn="ctr">
                      <a:solidFill>
                        <a:schemeClr val="bg1"/>
                      </a:solidFill>
                      <a:prstDash val="solid"/>
                      <a:round/>
                      <a:headEnd type="none" w="med" len="med"/>
                      <a:tailEnd type="none" w="med" len="med"/>
                    </a:lnB>
                  </a:tcPr>
                </a:tc>
                <a:tc gridSpan="2">
                  <a:txBody>
                    <a:bodyPr/>
                    <a:lstStyle/>
                    <a:p>
                      <a:pPr algn="ctr"/>
                      <a:r>
                        <a:rPr lang="de-DE" sz="1000" dirty="0"/>
                        <a:t>AC-KP</a:t>
                      </a:r>
                    </a:p>
                    <a:p>
                      <a:pPr algn="ctr"/>
                      <a:r>
                        <a:rPr lang="de-DE" sz="1000" dirty="0"/>
                        <a:t>(n=912)</a:t>
                      </a:r>
                    </a:p>
                  </a:txBody>
                  <a:tcPr marL="72000" marR="72000" marT="36000" marB="36000">
                    <a:lnB w="12700" cap="flat" cmpd="sng" algn="ctr">
                      <a:solidFill>
                        <a:schemeClr val="bg1"/>
                      </a:solidFill>
                      <a:prstDash val="solid"/>
                      <a:round/>
                      <a:headEnd type="none" w="med" len="med"/>
                      <a:tailEnd type="none" w="med" len="med"/>
                    </a:lnB>
                  </a:tcPr>
                </a:tc>
                <a:tc hMerge="1">
                  <a:txBody>
                    <a:bodyPr/>
                    <a:lstStyle/>
                    <a:p>
                      <a:pPr algn="ctr"/>
                      <a:endParaRPr lang="de-DE" sz="10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853978"/>
                  </a:ext>
                </a:extLst>
              </a:tr>
              <a:tr h="216910">
                <a:tc vMerge="1">
                  <a:txBody>
                    <a:bodyPr/>
                    <a:lstStyle/>
                    <a:p>
                      <a:endParaRPr lang="de-DE"/>
                    </a:p>
                  </a:txBody>
                  <a:tcPr/>
                </a:tc>
                <a:tc>
                  <a:txBody>
                    <a:bodyPr/>
                    <a:lstStyle/>
                    <a:p>
                      <a:pPr algn="ctr"/>
                      <a:r>
                        <a:rPr lang="de-DE" sz="1000" dirty="0" err="1">
                          <a:solidFill>
                            <a:schemeClr val="bg1"/>
                          </a:solidFill>
                        </a:rPr>
                        <a:t>Trastuzumab</a:t>
                      </a:r>
                      <a:endParaRPr lang="de-DE" sz="1000" dirty="0">
                        <a:solidFill>
                          <a:schemeClr val="bg1"/>
                        </a:solidFill>
                      </a:endParaRPr>
                    </a:p>
                  </a:txBody>
                  <a:tcPr marL="72000" marR="72000" marT="36000" marB="3600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gridSpan="2">
                  <a:txBody>
                    <a:bodyPr/>
                    <a:lstStyle/>
                    <a:p>
                      <a:pPr algn="ctr"/>
                      <a:r>
                        <a:rPr lang="de-DE" sz="1000" dirty="0" err="1">
                          <a:solidFill>
                            <a:schemeClr val="bg1"/>
                          </a:solidFill>
                        </a:rPr>
                        <a:t>Taxan</a:t>
                      </a:r>
                      <a:r>
                        <a:rPr lang="de-DE" sz="1000" dirty="0">
                          <a:solidFill>
                            <a:schemeClr val="bg1"/>
                          </a:solidFill>
                        </a:rPr>
                        <a:t>-Exposition</a:t>
                      </a:r>
                    </a:p>
                  </a:txBody>
                  <a:tcPr marL="72000" marR="72000" marT="36000" marB="36000">
                    <a:lnT w="12700" cap="flat" cmpd="sng" algn="ctr">
                      <a:solidFill>
                        <a:schemeClr val="bg1"/>
                      </a:solidFill>
                      <a:prstDash val="solid"/>
                      <a:round/>
                      <a:headEnd type="none" w="med" len="med"/>
                      <a:tailEnd type="none" w="med" len="med"/>
                    </a:lnT>
                    <a:solidFill>
                      <a:schemeClr val="accent1"/>
                    </a:solidFill>
                  </a:tcPr>
                </a:tc>
                <a:tc hMerge="1">
                  <a:txBody>
                    <a:bodyPr/>
                    <a:lstStyle/>
                    <a:p>
                      <a:pPr algn="ctr"/>
                      <a:endParaRPr lang="de-DE" sz="1000" dirty="0"/>
                    </a:p>
                  </a:txBody>
                  <a:tcPr>
                    <a:lnT w="12700" cap="flat" cmpd="sng" algn="ctr">
                      <a:solidFill>
                        <a:schemeClr val="bg1"/>
                      </a:solidFill>
                      <a:prstDash val="solid"/>
                      <a:round/>
                      <a:headEnd type="none" w="med" len="med"/>
                      <a:tailEnd type="none" w="med" len="med"/>
                    </a:lnT>
                    <a:solidFill>
                      <a:schemeClr val="accent1"/>
                    </a:solidFill>
                  </a:tcPr>
                </a:tc>
                <a:tc gridSpan="2">
                  <a:txBody>
                    <a:bodyPr/>
                    <a:lstStyle/>
                    <a:p>
                      <a:pPr algn="ctr"/>
                      <a:r>
                        <a:rPr lang="de-DE" sz="1000">
                          <a:solidFill>
                            <a:schemeClr val="bg1"/>
                          </a:solidFill>
                        </a:rPr>
                        <a:t>T-DM1-Exposition</a:t>
                      </a:r>
                      <a:endParaRPr lang="de-DE" sz="1000" dirty="0">
                        <a:solidFill>
                          <a:schemeClr val="bg1"/>
                        </a:solidFill>
                      </a:endParaRPr>
                    </a:p>
                  </a:txBody>
                  <a:tcPr marL="72000" marR="72000" marT="36000" marB="36000">
                    <a:lnT w="12700" cap="flat" cmpd="sng" algn="ctr">
                      <a:solidFill>
                        <a:schemeClr val="bg1"/>
                      </a:solidFill>
                      <a:prstDash val="solid"/>
                      <a:round/>
                      <a:headEnd type="none" w="med" len="med"/>
                      <a:tailEnd type="none" w="med" len="med"/>
                    </a:lnT>
                    <a:solidFill>
                      <a:schemeClr val="accent1"/>
                    </a:solidFill>
                  </a:tcPr>
                </a:tc>
                <a:tc hMerge="1">
                  <a:txBody>
                    <a:bodyPr/>
                    <a:lstStyle/>
                    <a:p>
                      <a:pPr algn="ctr"/>
                      <a:endParaRPr lang="de-DE" sz="1000" dirty="0"/>
                    </a:p>
                  </a:txBody>
                  <a:tcPr>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1483771193"/>
                  </a:ext>
                </a:extLst>
              </a:tr>
              <a:tr h="233553">
                <a:tc>
                  <a:txBody>
                    <a:bodyPr/>
                    <a:lstStyle/>
                    <a:p>
                      <a:pPr>
                        <a:tabLst>
                          <a:tab pos="182563" algn="l"/>
                        </a:tabLst>
                      </a:pPr>
                      <a:r>
                        <a:rPr lang="de-DE" sz="900" dirty="0">
                          <a:latin typeface="+mn-lt"/>
                          <a:ea typeface="Verdana" panose="020B0604030504040204" pitchFamily="34" charset="0"/>
                        </a:rPr>
                        <a:t>	</a:t>
                      </a:r>
                      <a:endParaRPr lang="de-DE" sz="900" dirty="0">
                        <a:latin typeface="+mn-lt"/>
                      </a:endParaRPr>
                    </a:p>
                  </a:txBody>
                  <a:tcPr marT="36000" marB="36000">
                    <a:lnT w="12700" cap="flat" cmpd="sng" algn="ctr">
                      <a:solidFill>
                        <a:schemeClr val="bg1"/>
                      </a:solidFill>
                      <a:prstDash val="solid"/>
                      <a:round/>
                      <a:headEnd type="none" w="med" len="med"/>
                      <a:tailEnd type="none" w="med" len="med"/>
                    </a:lnT>
                  </a:tcPr>
                </a:tc>
                <a:tc>
                  <a:txBody>
                    <a:bodyPr/>
                    <a:lstStyle/>
                    <a:p>
                      <a:pPr algn="ctr"/>
                      <a:endParaRPr lang="de-DE" sz="900" dirty="0">
                        <a:latin typeface="+mn-lt"/>
                      </a:endParaRPr>
                    </a:p>
                  </a:txBody>
                  <a:tcPr marT="36000" marB="36000">
                    <a:lnT w="12700" cap="flat" cmpd="sng" algn="ctr">
                      <a:solidFill>
                        <a:schemeClr val="bg1"/>
                      </a:solidFill>
                      <a:prstDash val="solid"/>
                      <a:round/>
                      <a:headEnd type="none" w="med" len="med"/>
                      <a:tailEnd type="none" w="med" len="med"/>
                    </a:lnT>
                  </a:tcPr>
                </a:tc>
                <a:tc>
                  <a:txBody>
                    <a:bodyPr/>
                    <a:lstStyle/>
                    <a:p>
                      <a:pPr algn="ctr"/>
                      <a:r>
                        <a:rPr lang="de-DE" sz="900" b="1" dirty="0" err="1">
                          <a:latin typeface="+mn-lt"/>
                        </a:rPr>
                        <a:t>Docetaxel</a:t>
                      </a:r>
                      <a:endParaRPr lang="de-DE" sz="900" b="1" dirty="0">
                        <a:latin typeface="+mn-lt"/>
                      </a:endParaRPr>
                    </a:p>
                  </a:txBody>
                  <a:tcPr marT="36000" marB="36000"/>
                </a:tc>
                <a:tc>
                  <a:txBody>
                    <a:bodyPr/>
                    <a:lstStyle/>
                    <a:p>
                      <a:pPr algn="ctr"/>
                      <a:r>
                        <a:rPr lang="de-DE" sz="900" b="1" dirty="0">
                          <a:latin typeface="+mn-lt"/>
                        </a:rPr>
                        <a:t>Paclitaxel</a:t>
                      </a:r>
                    </a:p>
                  </a:txBody>
                  <a:tcPr marT="36000" marB="36000"/>
                </a:tc>
                <a:tc>
                  <a:txBody>
                    <a:bodyPr/>
                    <a:lstStyle/>
                    <a:p>
                      <a:pPr algn="ctr"/>
                      <a:r>
                        <a:rPr lang="de-DE" sz="900" b="1" dirty="0">
                          <a:latin typeface="+mn-lt"/>
                        </a:rPr>
                        <a:t>Ohne Switch</a:t>
                      </a:r>
                    </a:p>
                  </a:txBody>
                  <a:tcPr marT="36000" marB="36000"/>
                </a:tc>
                <a:tc>
                  <a:txBody>
                    <a:bodyPr/>
                    <a:lstStyle/>
                    <a:p>
                      <a:pPr algn="ctr"/>
                      <a:r>
                        <a:rPr lang="de-DE" sz="900" b="1" dirty="0">
                          <a:latin typeface="+mn-lt"/>
                        </a:rPr>
                        <a:t>Inkl. Switch</a:t>
                      </a:r>
                    </a:p>
                  </a:txBody>
                  <a:tcPr marT="36000" marB="36000"/>
                </a:tc>
                <a:extLst>
                  <a:ext uri="{0D108BD9-81ED-4DB2-BD59-A6C34878D82A}">
                    <a16:rowId xmlns:a16="http://schemas.microsoft.com/office/drawing/2014/main" val="2756326094"/>
                  </a:ext>
                </a:extLst>
              </a:tr>
              <a:tr h="202179">
                <a:tc>
                  <a:txBody>
                    <a:bodyPr/>
                    <a:lstStyle/>
                    <a:p>
                      <a:pPr marL="0" marR="0" lvl="0" indent="0" algn="l" defTabSz="457200" rtl="0" eaLnBrk="1" fontAlgn="auto" latinLnBrk="0" hangingPunct="1">
                        <a:lnSpc>
                          <a:spcPct val="100000"/>
                        </a:lnSpc>
                        <a:spcBef>
                          <a:spcPts val="0"/>
                        </a:spcBef>
                        <a:spcAft>
                          <a:spcPts val="0"/>
                        </a:spcAft>
                        <a:buClrTx/>
                        <a:buSzTx/>
                        <a:buFontTx/>
                        <a:buNone/>
                        <a:tabLst>
                          <a:tab pos="182563" algn="l"/>
                        </a:tabLst>
                        <a:defRPr/>
                      </a:pPr>
                      <a:r>
                        <a:rPr lang="de-DE" sz="900" b="1" dirty="0">
                          <a:latin typeface="+mn-lt"/>
                        </a:rPr>
                        <a:t>Vollendete Zyklen, Median (IQR)</a:t>
                      </a:r>
                    </a:p>
                  </a:txBody>
                  <a:tcPr marT="36000" marB="36000"/>
                </a:tc>
                <a:tc>
                  <a:txBody>
                    <a:bodyPr/>
                    <a:lstStyle/>
                    <a:p>
                      <a:pPr algn="ctr"/>
                      <a:r>
                        <a:rPr lang="de-DE" sz="900" b="1" dirty="0">
                          <a:latin typeface="+mn-lt"/>
                        </a:rPr>
                        <a:t>18 (1-18)</a:t>
                      </a:r>
                    </a:p>
                  </a:txBody>
                  <a:tcPr marT="36000" marB="36000"/>
                </a:tc>
                <a:tc>
                  <a:txBody>
                    <a:bodyPr/>
                    <a:lstStyle/>
                    <a:p>
                      <a:pPr algn="ctr"/>
                      <a:r>
                        <a:rPr lang="de-DE" sz="900" b="1" dirty="0">
                          <a:latin typeface="+mn-lt"/>
                        </a:rPr>
                        <a:t>4 (3-4)</a:t>
                      </a:r>
                    </a:p>
                  </a:txBody>
                  <a:tcPr marT="36000" marB="36000"/>
                </a:tc>
                <a:tc>
                  <a:txBody>
                    <a:bodyPr/>
                    <a:lstStyle/>
                    <a:p>
                      <a:pPr algn="ctr"/>
                      <a:r>
                        <a:rPr lang="de-DE" sz="900" b="1" dirty="0">
                          <a:latin typeface="+mn-lt"/>
                        </a:rPr>
                        <a:t>12 (11-12)</a:t>
                      </a:r>
                    </a:p>
                  </a:txBody>
                  <a:tcPr marT="36000" marB="36000"/>
                </a:tc>
                <a:tc>
                  <a:txBody>
                    <a:bodyPr/>
                    <a:lstStyle/>
                    <a:p>
                      <a:pPr algn="ctr"/>
                      <a:r>
                        <a:rPr lang="de-DE" sz="900" b="1" dirty="0">
                          <a:latin typeface="+mn-lt"/>
                        </a:rPr>
                        <a:t>18 (14-18)</a:t>
                      </a:r>
                    </a:p>
                  </a:txBody>
                  <a:tcPr marT="36000" marB="36000"/>
                </a:tc>
                <a:tc>
                  <a:txBody>
                    <a:bodyPr/>
                    <a:lstStyle/>
                    <a:p>
                      <a:pPr algn="ctr"/>
                      <a:r>
                        <a:rPr lang="de-DE" sz="900" b="1" dirty="0">
                          <a:latin typeface="+mn-lt"/>
                        </a:rPr>
                        <a:t>18 (14-18)</a:t>
                      </a:r>
                    </a:p>
                  </a:txBody>
                  <a:tcPr marT="36000" marB="36000"/>
                </a:tc>
                <a:extLst>
                  <a:ext uri="{0D108BD9-81ED-4DB2-BD59-A6C34878D82A}">
                    <a16:rowId xmlns:a16="http://schemas.microsoft.com/office/drawing/2014/main" val="2664378017"/>
                  </a:ext>
                </a:extLst>
              </a:tr>
              <a:tr h="233816">
                <a:tc>
                  <a:txBody>
                    <a:bodyPr/>
                    <a:lstStyle/>
                    <a:p>
                      <a:r>
                        <a:rPr lang="de-DE" sz="900" b="1" dirty="0">
                          <a:latin typeface="+mn-lt"/>
                        </a:rPr>
                        <a:t>Anzahl (%) der Patienten mit vollendetem</a:t>
                      </a:r>
                      <a:r>
                        <a:rPr lang="de-DE" sz="900" dirty="0">
                          <a:solidFill>
                            <a:schemeClr val="tx1"/>
                          </a:solidFill>
                          <a:latin typeface="+mn-lt"/>
                        </a:rPr>
                        <a:t>	</a:t>
                      </a:r>
                      <a:endParaRPr lang="de-DE" sz="900" dirty="0">
                        <a:latin typeface="+mn-lt"/>
                      </a:endParaRPr>
                    </a:p>
                  </a:txBody>
                  <a:tcPr marT="36000" marB="36000"/>
                </a:tc>
                <a:tc>
                  <a:txBody>
                    <a:bodyPr/>
                    <a:lstStyle/>
                    <a:p>
                      <a:pPr algn="ctr"/>
                      <a:endParaRPr lang="de-DE" sz="900" dirty="0">
                        <a:latin typeface="+mn-lt"/>
                      </a:endParaRPr>
                    </a:p>
                  </a:txBody>
                  <a:tcPr marT="36000" marB="36000"/>
                </a:tc>
                <a:tc>
                  <a:txBody>
                    <a:bodyPr/>
                    <a:lstStyle/>
                    <a:p>
                      <a:pPr algn="ctr"/>
                      <a:endParaRPr lang="de-DE" sz="900" dirty="0">
                        <a:latin typeface="+mn-lt"/>
                      </a:endParaRPr>
                    </a:p>
                  </a:txBody>
                  <a:tcPr marT="36000" marB="36000"/>
                </a:tc>
                <a:tc>
                  <a:txBody>
                    <a:bodyPr/>
                    <a:lstStyle/>
                    <a:p>
                      <a:pPr algn="ctr"/>
                      <a:endParaRPr lang="de-DE" sz="900" dirty="0">
                        <a:latin typeface="+mn-lt"/>
                      </a:endParaRPr>
                    </a:p>
                  </a:txBody>
                  <a:tcPr marT="36000" marB="36000"/>
                </a:tc>
                <a:tc>
                  <a:txBody>
                    <a:bodyPr/>
                    <a:lstStyle/>
                    <a:p>
                      <a:pPr algn="ctr"/>
                      <a:endParaRPr lang="de-DE" sz="900" dirty="0">
                        <a:latin typeface="+mn-lt"/>
                      </a:endParaRPr>
                    </a:p>
                  </a:txBody>
                  <a:tcPr marT="36000" marB="36000"/>
                </a:tc>
                <a:tc>
                  <a:txBody>
                    <a:bodyPr/>
                    <a:lstStyle/>
                    <a:p>
                      <a:pPr algn="ctr"/>
                      <a:endParaRPr lang="de-DE" sz="900" dirty="0">
                        <a:latin typeface="+mn-lt"/>
                      </a:endParaRPr>
                    </a:p>
                  </a:txBody>
                  <a:tcPr marT="36000" marB="36000"/>
                </a:tc>
                <a:extLst>
                  <a:ext uri="{0D108BD9-81ED-4DB2-BD59-A6C34878D82A}">
                    <a16:rowId xmlns:a16="http://schemas.microsoft.com/office/drawing/2014/main" val="3135264486"/>
                  </a:ext>
                </a:extLst>
              </a:tr>
              <a:tr h="202179">
                <a:tc>
                  <a:txBody>
                    <a:bodyPr/>
                    <a:lstStyle/>
                    <a:p>
                      <a:r>
                        <a:rPr lang="de-DE" sz="900" b="0" dirty="0">
                          <a:latin typeface="+mn-lt"/>
                        </a:rPr>
                        <a:t>1 Zyklus</a:t>
                      </a:r>
                    </a:p>
                  </a:txBody>
                  <a:tcPr marT="36000" marB="36000"/>
                </a:tc>
                <a:tc>
                  <a:txBody>
                    <a:bodyPr/>
                    <a:lstStyle/>
                    <a:p>
                      <a:pPr algn="ctr"/>
                      <a:r>
                        <a:rPr lang="de-DE" sz="900" dirty="0">
                          <a:latin typeface="+mn-lt"/>
                        </a:rPr>
                        <a:t>897 (96,9)</a:t>
                      </a:r>
                    </a:p>
                  </a:txBody>
                  <a:tcPr marT="36000" marB="36000"/>
                </a:tc>
                <a:tc>
                  <a:txBody>
                    <a:bodyPr/>
                    <a:lstStyle/>
                    <a:p>
                      <a:pPr algn="ctr"/>
                      <a:r>
                        <a:rPr lang="de-DE" sz="900" dirty="0">
                          <a:latin typeface="+mn-lt"/>
                        </a:rPr>
                        <a:t>-</a:t>
                      </a:r>
                    </a:p>
                  </a:txBody>
                  <a:tcPr marT="36000" marB="36000"/>
                </a:tc>
                <a:tc>
                  <a:txBody>
                    <a:bodyPr/>
                    <a:lstStyle/>
                    <a:p>
                      <a:pPr algn="ctr"/>
                      <a:r>
                        <a:rPr lang="de-DE" sz="900" dirty="0">
                          <a:latin typeface="+mn-lt"/>
                        </a:rPr>
                        <a:t>-</a:t>
                      </a:r>
                    </a:p>
                  </a:txBody>
                  <a:tcPr marT="36000" marB="36000"/>
                </a:tc>
                <a:tc>
                  <a:txBody>
                    <a:bodyPr/>
                    <a:lstStyle/>
                    <a:p>
                      <a:pPr algn="ctr"/>
                      <a:r>
                        <a:rPr lang="de-DE" sz="900" dirty="0">
                          <a:latin typeface="+mn-lt"/>
                        </a:rPr>
                        <a:t>912 (100,0)</a:t>
                      </a:r>
                    </a:p>
                  </a:txBody>
                  <a:tcPr marT="36000" marB="36000"/>
                </a:tc>
                <a:tc>
                  <a:txBody>
                    <a:bodyPr/>
                    <a:lstStyle/>
                    <a:p>
                      <a:pPr algn="ctr"/>
                      <a:r>
                        <a:rPr lang="de-DE" sz="900" dirty="0">
                          <a:latin typeface="+mn-lt"/>
                        </a:rPr>
                        <a:t>912 (100,0)</a:t>
                      </a:r>
                    </a:p>
                  </a:txBody>
                  <a:tcPr marT="36000" marB="36000"/>
                </a:tc>
                <a:extLst>
                  <a:ext uri="{0D108BD9-81ED-4DB2-BD59-A6C34878D82A}">
                    <a16:rowId xmlns:a16="http://schemas.microsoft.com/office/drawing/2014/main" val="3458309219"/>
                  </a:ext>
                </a:extLst>
              </a:tr>
              <a:tr h="202179">
                <a:tc>
                  <a:txBody>
                    <a:bodyPr/>
                    <a:lstStyle/>
                    <a:p>
                      <a:r>
                        <a:rPr lang="de-DE" sz="900" dirty="0">
                          <a:latin typeface="+mn-lt"/>
                        </a:rPr>
                        <a:t>7 Zyklen</a:t>
                      </a:r>
                    </a:p>
                  </a:txBody>
                  <a:tcPr marT="36000" marB="36000"/>
                </a:tc>
                <a:tc>
                  <a:txBody>
                    <a:bodyPr/>
                    <a:lstStyle/>
                    <a:p>
                      <a:pPr algn="ctr"/>
                      <a:r>
                        <a:rPr lang="de-DE" sz="900" dirty="0">
                          <a:latin typeface="+mn-lt"/>
                        </a:rPr>
                        <a:t>870 (94,0)</a:t>
                      </a:r>
                    </a:p>
                  </a:txBody>
                  <a:tcPr marT="36000" marB="36000"/>
                </a:tc>
                <a:tc>
                  <a:txBody>
                    <a:bodyPr/>
                    <a:lstStyle/>
                    <a:p>
                      <a:pPr algn="ctr"/>
                      <a:r>
                        <a:rPr lang="de-DE" sz="900" dirty="0">
                          <a:latin typeface="+mn-lt"/>
                        </a:rPr>
                        <a:t>-</a:t>
                      </a:r>
                    </a:p>
                  </a:txBody>
                  <a:tcPr marT="36000" marB="36000"/>
                </a:tc>
                <a:tc>
                  <a:txBody>
                    <a:bodyPr/>
                    <a:lstStyle/>
                    <a:p>
                      <a:pPr algn="ctr"/>
                      <a:r>
                        <a:rPr lang="de-DE" sz="900" dirty="0">
                          <a:latin typeface="+mn-lt"/>
                        </a:rPr>
                        <a:t>-</a:t>
                      </a:r>
                    </a:p>
                  </a:txBody>
                  <a:tcPr marT="36000" marB="36000"/>
                </a:tc>
                <a:tc>
                  <a:txBody>
                    <a:bodyPr/>
                    <a:lstStyle/>
                    <a:p>
                      <a:pPr algn="ctr"/>
                      <a:r>
                        <a:rPr lang="de-DE" sz="900" dirty="0">
                          <a:latin typeface="+mn-lt"/>
                        </a:rPr>
                        <a:t>826 (90,6)</a:t>
                      </a:r>
                    </a:p>
                  </a:txBody>
                  <a:tcPr marT="36000" marB="36000"/>
                </a:tc>
                <a:tc>
                  <a:txBody>
                    <a:bodyPr/>
                    <a:lstStyle/>
                    <a:p>
                      <a:pPr algn="ctr"/>
                      <a:r>
                        <a:rPr lang="de-DE" sz="900" dirty="0">
                          <a:latin typeface="+mn-lt"/>
                        </a:rPr>
                        <a:t>873 (95,7)</a:t>
                      </a:r>
                    </a:p>
                  </a:txBody>
                  <a:tcPr marT="36000" marB="36000"/>
                </a:tc>
                <a:extLst>
                  <a:ext uri="{0D108BD9-81ED-4DB2-BD59-A6C34878D82A}">
                    <a16:rowId xmlns:a16="http://schemas.microsoft.com/office/drawing/2014/main" val="3130513934"/>
                  </a:ext>
                </a:extLst>
              </a:tr>
              <a:tr h="202179">
                <a:tc>
                  <a:txBody>
                    <a:bodyPr/>
                    <a:lstStyle/>
                    <a:p>
                      <a:r>
                        <a:rPr lang="de-DE" sz="900" dirty="0">
                          <a:latin typeface="+mn-lt"/>
                        </a:rPr>
                        <a:t>11 Zyklen</a:t>
                      </a:r>
                    </a:p>
                  </a:txBody>
                  <a:tcPr marT="36000" marB="36000"/>
                </a:tc>
                <a:tc>
                  <a:txBody>
                    <a:bodyPr/>
                    <a:lstStyle/>
                    <a:p>
                      <a:pPr algn="ctr"/>
                      <a:r>
                        <a:rPr lang="de-DE" sz="900" dirty="0">
                          <a:latin typeface="+mn-lt"/>
                        </a:rPr>
                        <a:t>861 (93,0)</a:t>
                      </a:r>
                    </a:p>
                  </a:txBody>
                  <a:tcPr marT="36000" marB="36000"/>
                </a:tc>
                <a:tc>
                  <a:txBody>
                    <a:bodyPr/>
                    <a:lstStyle/>
                    <a:p>
                      <a:pPr algn="ctr"/>
                      <a:r>
                        <a:rPr lang="de-DE" sz="900" dirty="0">
                          <a:latin typeface="+mn-lt"/>
                        </a:rPr>
                        <a:t>-</a:t>
                      </a:r>
                    </a:p>
                  </a:txBody>
                  <a:tcPr marT="36000" marB="36000"/>
                </a:tc>
                <a:tc>
                  <a:txBody>
                    <a:bodyPr/>
                    <a:lstStyle/>
                    <a:p>
                      <a:pPr algn="ctr"/>
                      <a:r>
                        <a:rPr lang="de-DE" sz="900" dirty="0">
                          <a:latin typeface="+mn-lt"/>
                        </a:rPr>
                        <a:t>-</a:t>
                      </a:r>
                    </a:p>
                  </a:txBody>
                  <a:tcPr marT="36000" marB="36000"/>
                </a:tc>
                <a:tc>
                  <a:txBody>
                    <a:bodyPr/>
                    <a:lstStyle/>
                    <a:p>
                      <a:pPr algn="ctr"/>
                      <a:r>
                        <a:rPr lang="de-DE" sz="900" dirty="0">
                          <a:latin typeface="+mn-lt"/>
                        </a:rPr>
                        <a:t>745 (81,7)</a:t>
                      </a:r>
                    </a:p>
                  </a:txBody>
                  <a:tcPr marT="36000" marB="36000"/>
                </a:tc>
                <a:tc>
                  <a:txBody>
                    <a:bodyPr/>
                    <a:lstStyle/>
                    <a:p>
                      <a:pPr algn="ctr"/>
                      <a:r>
                        <a:rPr lang="de-DE" sz="900" dirty="0">
                          <a:latin typeface="+mn-lt"/>
                        </a:rPr>
                        <a:t>848 (93,0)</a:t>
                      </a:r>
                    </a:p>
                  </a:txBody>
                  <a:tcPr marT="36000" marB="36000"/>
                </a:tc>
                <a:extLst>
                  <a:ext uri="{0D108BD9-81ED-4DB2-BD59-A6C34878D82A}">
                    <a16:rowId xmlns:a16="http://schemas.microsoft.com/office/drawing/2014/main" val="3653369151"/>
                  </a:ext>
                </a:extLst>
              </a:tr>
              <a:tr h="202179">
                <a:tc>
                  <a:txBody>
                    <a:bodyPr/>
                    <a:lstStyle/>
                    <a:p>
                      <a:r>
                        <a:rPr lang="de-DE" sz="900" dirty="0">
                          <a:latin typeface="+mn-lt"/>
                        </a:rPr>
                        <a:t>14 Zyklen</a:t>
                      </a:r>
                    </a:p>
                  </a:txBody>
                  <a:tcPr marT="36000" marB="36000"/>
                </a:tc>
                <a:tc>
                  <a:txBody>
                    <a:bodyPr/>
                    <a:lstStyle/>
                    <a:p>
                      <a:pPr algn="ctr"/>
                      <a:r>
                        <a:rPr lang="de-DE" sz="900" dirty="0">
                          <a:latin typeface="+mn-lt"/>
                        </a:rPr>
                        <a:t>851 (91,9)</a:t>
                      </a:r>
                    </a:p>
                  </a:txBody>
                  <a:tcPr marT="36000" marB="36000"/>
                </a:tc>
                <a:tc>
                  <a:txBody>
                    <a:bodyPr/>
                    <a:lstStyle/>
                    <a:p>
                      <a:pPr algn="ctr"/>
                      <a:r>
                        <a:rPr lang="de-DE" sz="900" dirty="0">
                          <a:latin typeface="+mn-lt"/>
                        </a:rPr>
                        <a:t>-</a:t>
                      </a:r>
                    </a:p>
                  </a:txBody>
                  <a:tcPr marT="36000" marB="36000"/>
                </a:tc>
                <a:tc>
                  <a:txBody>
                    <a:bodyPr/>
                    <a:lstStyle/>
                    <a:p>
                      <a:pPr algn="ctr"/>
                      <a:r>
                        <a:rPr lang="de-DE" sz="900" dirty="0">
                          <a:latin typeface="+mn-lt"/>
                        </a:rPr>
                        <a:t>-</a:t>
                      </a:r>
                    </a:p>
                  </a:txBody>
                  <a:tcPr marT="36000" marB="36000"/>
                </a:tc>
                <a:tc>
                  <a:txBody>
                    <a:bodyPr/>
                    <a:lstStyle/>
                    <a:p>
                      <a:pPr algn="ctr"/>
                      <a:r>
                        <a:rPr lang="de-DE" sz="900" dirty="0">
                          <a:latin typeface="+mn-lt"/>
                        </a:rPr>
                        <a:t>689 (75,5)</a:t>
                      </a:r>
                    </a:p>
                  </a:txBody>
                  <a:tcPr marT="36000" marB="36000"/>
                </a:tc>
                <a:tc>
                  <a:txBody>
                    <a:bodyPr/>
                    <a:lstStyle/>
                    <a:p>
                      <a:pPr algn="ctr"/>
                      <a:r>
                        <a:rPr lang="de-DE" sz="900" dirty="0">
                          <a:latin typeface="+mn-lt"/>
                        </a:rPr>
                        <a:t>824 (90,4)</a:t>
                      </a:r>
                    </a:p>
                  </a:txBody>
                  <a:tcPr marT="36000" marB="36000"/>
                </a:tc>
                <a:extLst>
                  <a:ext uri="{0D108BD9-81ED-4DB2-BD59-A6C34878D82A}">
                    <a16:rowId xmlns:a16="http://schemas.microsoft.com/office/drawing/2014/main" val="3809549363"/>
                  </a:ext>
                </a:extLst>
              </a:tr>
              <a:tr h="202179">
                <a:tc>
                  <a:txBody>
                    <a:bodyPr/>
                    <a:lstStyle/>
                    <a:p>
                      <a:r>
                        <a:rPr lang="de-DE" sz="900" dirty="0">
                          <a:latin typeface="+mn-lt"/>
                        </a:rPr>
                        <a:t>18 Zyklen</a:t>
                      </a:r>
                    </a:p>
                  </a:txBody>
                  <a:tcPr marT="36000" marB="36000"/>
                </a:tc>
                <a:tc>
                  <a:txBody>
                    <a:bodyPr/>
                    <a:lstStyle/>
                    <a:p>
                      <a:pPr algn="ctr"/>
                      <a:r>
                        <a:rPr lang="de-DE" sz="900" dirty="0">
                          <a:latin typeface="+mn-lt"/>
                        </a:rPr>
                        <a:t>819 (88,4)</a:t>
                      </a:r>
                    </a:p>
                  </a:txBody>
                  <a:tcPr marT="36000" marB="36000"/>
                </a:tc>
                <a:tc>
                  <a:txBody>
                    <a:bodyPr/>
                    <a:lstStyle/>
                    <a:p>
                      <a:pPr algn="ctr"/>
                      <a:r>
                        <a:rPr lang="de-DE" sz="900" dirty="0">
                          <a:latin typeface="+mn-lt"/>
                        </a:rPr>
                        <a:t>-</a:t>
                      </a:r>
                    </a:p>
                  </a:txBody>
                  <a:tcPr marT="36000" marB="36000"/>
                </a:tc>
                <a:tc>
                  <a:txBody>
                    <a:bodyPr/>
                    <a:lstStyle/>
                    <a:p>
                      <a:pPr algn="ctr"/>
                      <a:r>
                        <a:rPr lang="de-DE" sz="900" dirty="0">
                          <a:latin typeface="+mn-lt"/>
                        </a:rPr>
                        <a:t>-</a:t>
                      </a:r>
                    </a:p>
                  </a:txBody>
                  <a:tcPr marT="36000" marB="36000"/>
                </a:tc>
                <a:tc>
                  <a:txBody>
                    <a:bodyPr/>
                    <a:lstStyle/>
                    <a:p>
                      <a:pPr algn="ctr"/>
                      <a:r>
                        <a:rPr lang="de-DE" sz="900" dirty="0">
                          <a:latin typeface="+mn-lt"/>
                        </a:rPr>
                        <a:t>593 (65,0)</a:t>
                      </a:r>
                    </a:p>
                  </a:txBody>
                  <a:tcPr marT="36000" marB="36000"/>
                </a:tc>
                <a:tc>
                  <a:txBody>
                    <a:bodyPr/>
                    <a:lstStyle/>
                    <a:p>
                      <a:pPr algn="ctr"/>
                      <a:r>
                        <a:rPr lang="de-DE" sz="900" dirty="0">
                          <a:latin typeface="+mn-lt"/>
                        </a:rPr>
                        <a:t>743 (81,5)</a:t>
                      </a:r>
                    </a:p>
                  </a:txBody>
                  <a:tcPr marT="36000" marB="36000"/>
                </a:tc>
                <a:extLst>
                  <a:ext uri="{0D108BD9-81ED-4DB2-BD59-A6C34878D82A}">
                    <a16:rowId xmlns:a16="http://schemas.microsoft.com/office/drawing/2014/main" val="3009653035"/>
                  </a:ext>
                </a:extLst>
              </a:tr>
            </a:tbl>
          </a:graphicData>
        </a:graphic>
      </p:graphicFrame>
      <p:sp>
        <p:nvSpPr>
          <p:cNvPr id="12" name="Fußzeilenplatzhalter 3">
            <a:extLst>
              <a:ext uri="{FF2B5EF4-FFF2-40B4-BE49-F238E27FC236}">
                <a16:creationId xmlns:a16="http://schemas.microsoft.com/office/drawing/2014/main" id="{18DE7BAE-3724-4A86-ACBD-E1E8B04940E2}"/>
              </a:ext>
            </a:extLst>
          </p:cNvPr>
          <p:cNvSpPr txBox="1">
            <a:spLocks/>
          </p:cNvSpPr>
          <p:nvPr/>
        </p:nvSpPr>
        <p:spPr>
          <a:xfrm>
            <a:off x="452903" y="4459363"/>
            <a:ext cx="8280399" cy="228423"/>
          </a:xfrm>
          <a:prstGeom prst="rect">
            <a:avLst/>
          </a:prstGeom>
        </p:spPr>
        <p:txBody>
          <a:bodyPr vert="horz" lIns="0" tIns="45720" rIns="91440" bIns="45720" rtlCol="0" anchor="t"/>
          <a:lstStyle>
            <a:defPPr>
              <a:defRPr lang="en-US"/>
            </a:defPPr>
            <a:lvl1pPr marL="0" algn="l"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167 </a:t>
            </a:r>
            <a:r>
              <a:rPr lang="en-GB" dirty="0" err="1"/>
              <a:t>Patienten</a:t>
            </a:r>
            <a:r>
              <a:rPr lang="en-GB" dirty="0"/>
              <a:t> </a:t>
            </a:r>
            <a:r>
              <a:rPr lang="en-GB" dirty="0" err="1"/>
              <a:t>switchten</a:t>
            </a:r>
            <a:r>
              <a:rPr lang="en-GB" dirty="0"/>
              <a:t> </a:t>
            </a:r>
            <a:r>
              <a:rPr lang="en-GB" dirty="0" err="1"/>
              <a:t>während</a:t>
            </a:r>
            <a:r>
              <a:rPr lang="en-GB" dirty="0"/>
              <a:t> der </a:t>
            </a:r>
            <a:r>
              <a:rPr lang="en-GB" dirty="0" err="1"/>
              <a:t>Studie</a:t>
            </a:r>
            <a:r>
              <a:rPr lang="en-GB" dirty="0"/>
              <a:t> von KP auf HP (</a:t>
            </a:r>
            <a:r>
              <a:rPr lang="en-GB" dirty="0" err="1"/>
              <a:t>hauptsächlich</a:t>
            </a:r>
            <a:r>
              <a:rPr lang="en-GB" dirty="0"/>
              <a:t> </a:t>
            </a:r>
            <a:r>
              <a:rPr lang="en-GB" dirty="0" err="1"/>
              <a:t>wegen</a:t>
            </a:r>
            <a:r>
              <a:rPr lang="en-GB" dirty="0"/>
              <a:t> </a:t>
            </a:r>
            <a:r>
              <a:rPr lang="en-GB" dirty="0" err="1"/>
              <a:t>Laborauffälligkeiten</a:t>
            </a:r>
            <a:r>
              <a:rPr lang="en-GB" dirty="0"/>
              <a:t>)</a:t>
            </a:r>
          </a:p>
        </p:txBody>
      </p:sp>
    </p:spTree>
    <p:extLst>
      <p:ext uri="{BB962C8B-B14F-4D97-AF65-F5344CB8AC3E}">
        <p14:creationId xmlns:p14="http://schemas.microsoft.com/office/powerpoint/2010/main" val="457138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KAITLIN</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Harbeck </a:t>
            </a:r>
            <a:r>
              <a:rPr lang="en-US" kern="0" dirty="0"/>
              <a:t>et al. | 2020 ASCO Annual Meeting | J Clin Oncol 38: 2020 (suppl; </a:t>
            </a:r>
            <a:r>
              <a:rPr lang="en-US" kern="0" dirty="0" err="1"/>
              <a:t>abstr</a:t>
            </a:r>
            <a:r>
              <a:rPr lang="en-US" kern="0" dirty="0"/>
              <a:t> 500)</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Ausgewählte UEs des etablierten Sicherheitsprofils</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35</a:t>
            </a:fld>
            <a:endParaRPr lang="en-GB" dirty="0"/>
          </a:p>
        </p:txBody>
      </p:sp>
      <p:sp>
        <p:nvSpPr>
          <p:cNvPr id="9" name="Inhaltsplatzhalter 2">
            <a:extLst>
              <a:ext uri="{FF2B5EF4-FFF2-40B4-BE49-F238E27FC236}">
                <a16:creationId xmlns:a16="http://schemas.microsoft.com/office/drawing/2014/main" id="{451747F7-C050-46E3-845F-5BC1CC5BE730}"/>
              </a:ext>
            </a:extLst>
          </p:cNvPr>
          <p:cNvSpPr>
            <a:spLocks noGrp="1"/>
          </p:cNvSpPr>
          <p:nvPr>
            <p:ph idx="1"/>
          </p:nvPr>
        </p:nvSpPr>
        <p:spPr>
          <a:xfrm>
            <a:off x="435530" y="1324023"/>
            <a:ext cx="8271341" cy="1472250"/>
          </a:xfrm>
        </p:spPr>
        <p:txBody>
          <a:bodyPr/>
          <a:lstStyle/>
          <a:p>
            <a:r>
              <a:rPr lang="en-US" sz="1100" dirty="0"/>
              <a:t>Art und </a:t>
            </a:r>
            <a:r>
              <a:rPr lang="en-US" sz="1100" dirty="0" err="1"/>
              <a:t>Schweregrad</a:t>
            </a:r>
            <a:r>
              <a:rPr lang="en-US" sz="1100" dirty="0"/>
              <a:t> der UEs </a:t>
            </a:r>
            <a:r>
              <a:rPr lang="en-US" sz="1100" dirty="0" err="1"/>
              <a:t>waren</a:t>
            </a:r>
            <a:r>
              <a:rPr lang="en-US" sz="1100" dirty="0"/>
              <a:t> </a:t>
            </a:r>
            <a:r>
              <a:rPr lang="en-US" sz="1100" dirty="0" err="1"/>
              <a:t>vergleichbar</a:t>
            </a:r>
            <a:r>
              <a:rPr lang="en-US" sz="1100" dirty="0"/>
              <a:t> </a:t>
            </a:r>
            <a:r>
              <a:rPr lang="en-US" sz="1100" dirty="0" err="1"/>
              <a:t>zum</a:t>
            </a:r>
            <a:r>
              <a:rPr lang="en-US" sz="1100" dirty="0"/>
              <a:t> </a:t>
            </a:r>
            <a:r>
              <a:rPr lang="en-US" sz="1100" dirty="0" err="1"/>
              <a:t>bekannten</a:t>
            </a:r>
            <a:r>
              <a:rPr lang="en-US" sz="1100" dirty="0"/>
              <a:t> </a:t>
            </a:r>
            <a:r>
              <a:rPr lang="en-US" sz="1100" dirty="0" err="1"/>
              <a:t>Sicherheitsprofil</a:t>
            </a:r>
            <a:r>
              <a:rPr lang="en-US" sz="1100" dirty="0"/>
              <a:t> </a:t>
            </a:r>
            <a:r>
              <a:rPr lang="en-US" sz="1100" dirty="0" err="1"/>
              <a:t>jeder</a:t>
            </a:r>
            <a:r>
              <a:rPr lang="en-US" sz="1100" dirty="0"/>
              <a:t> </a:t>
            </a:r>
            <a:r>
              <a:rPr lang="en-US" sz="1100" dirty="0" err="1"/>
              <a:t>Behandlung</a:t>
            </a:r>
            <a:endParaRPr lang="de-DE" sz="1350" dirty="0"/>
          </a:p>
        </p:txBody>
      </p:sp>
      <p:graphicFrame>
        <p:nvGraphicFramePr>
          <p:cNvPr id="11" name="Tabelle 10">
            <a:extLst>
              <a:ext uri="{FF2B5EF4-FFF2-40B4-BE49-F238E27FC236}">
                <a16:creationId xmlns:a16="http://schemas.microsoft.com/office/drawing/2014/main" id="{D1B71A0F-82CC-4388-9B3D-271038080592}"/>
              </a:ext>
            </a:extLst>
          </p:cNvPr>
          <p:cNvGraphicFramePr>
            <a:graphicFrameLocks noGrp="1"/>
          </p:cNvGraphicFramePr>
          <p:nvPr>
            <p:extLst>
              <p:ext uri="{D42A27DB-BD31-4B8C-83A1-F6EECF244321}">
                <p14:modId xmlns:p14="http://schemas.microsoft.com/office/powerpoint/2010/main" val="3088504558"/>
              </p:ext>
            </p:extLst>
          </p:nvPr>
        </p:nvGraphicFramePr>
        <p:xfrm>
          <a:off x="447211" y="1661096"/>
          <a:ext cx="7079004" cy="2779923"/>
        </p:xfrm>
        <a:graphic>
          <a:graphicData uri="http://schemas.openxmlformats.org/drawingml/2006/table">
            <a:tbl>
              <a:tblPr firstRow="1" bandRow="1">
                <a:tableStyleId>{5C22544A-7EE6-4342-B048-85BDC9FD1C3A}</a:tableStyleId>
              </a:tblPr>
              <a:tblGrid>
                <a:gridCol w="3331204">
                  <a:extLst>
                    <a:ext uri="{9D8B030D-6E8A-4147-A177-3AD203B41FA5}">
                      <a16:colId xmlns:a16="http://schemas.microsoft.com/office/drawing/2014/main" val="803611838"/>
                    </a:ext>
                  </a:extLst>
                </a:gridCol>
                <a:gridCol w="936950">
                  <a:extLst>
                    <a:ext uri="{9D8B030D-6E8A-4147-A177-3AD203B41FA5}">
                      <a16:colId xmlns:a16="http://schemas.microsoft.com/office/drawing/2014/main" val="3926207950"/>
                    </a:ext>
                  </a:extLst>
                </a:gridCol>
                <a:gridCol w="936950">
                  <a:extLst>
                    <a:ext uri="{9D8B030D-6E8A-4147-A177-3AD203B41FA5}">
                      <a16:colId xmlns:a16="http://schemas.microsoft.com/office/drawing/2014/main" val="2123663556"/>
                    </a:ext>
                  </a:extLst>
                </a:gridCol>
                <a:gridCol w="936950">
                  <a:extLst>
                    <a:ext uri="{9D8B030D-6E8A-4147-A177-3AD203B41FA5}">
                      <a16:colId xmlns:a16="http://schemas.microsoft.com/office/drawing/2014/main" val="3761206704"/>
                    </a:ext>
                  </a:extLst>
                </a:gridCol>
                <a:gridCol w="936950">
                  <a:extLst>
                    <a:ext uri="{9D8B030D-6E8A-4147-A177-3AD203B41FA5}">
                      <a16:colId xmlns:a16="http://schemas.microsoft.com/office/drawing/2014/main" val="1391295617"/>
                    </a:ext>
                  </a:extLst>
                </a:gridCol>
              </a:tblGrid>
              <a:tr h="324743">
                <a:tc rowSpan="2">
                  <a:txBody>
                    <a:bodyPr/>
                    <a:lstStyle/>
                    <a:p>
                      <a:pPr algn="ctr"/>
                      <a:r>
                        <a:rPr lang="de-DE" sz="900" dirty="0"/>
                        <a:t>N (%)</a:t>
                      </a:r>
                    </a:p>
                  </a:txBody>
                  <a:tcPr marL="72000" marR="72000" marT="0" marB="0" anchor="ctr" anchorCtr="1">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2">
                  <a:txBody>
                    <a:bodyPr/>
                    <a:lstStyle/>
                    <a:p>
                      <a:pPr algn="ctr"/>
                      <a:r>
                        <a:rPr lang="de-DE" sz="900" dirty="0"/>
                        <a:t>AC-THP</a:t>
                      </a:r>
                    </a:p>
                    <a:p>
                      <a:pPr algn="ctr"/>
                      <a:r>
                        <a:rPr lang="de-DE" sz="900" dirty="0"/>
                        <a:t>(n=926)</a:t>
                      </a:r>
                    </a:p>
                  </a:txBody>
                  <a:tcPr marL="72000" marR="72000" marT="0" marB="0" anchor="ctr" anchorCtr="1">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pPr algn="ctr"/>
                      <a:endParaRPr lang="de-DE" sz="1000" dirty="0"/>
                    </a:p>
                  </a:txBody>
                  <a:tcPr>
                    <a:lnB w="12700" cap="flat" cmpd="sng" algn="ctr">
                      <a:solidFill>
                        <a:schemeClr val="bg1"/>
                      </a:solidFill>
                      <a:prstDash val="solid"/>
                      <a:round/>
                      <a:headEnd type="none" w="med" len="med"/>
                      <a:tailEnd type="none" w="med" len="med"/>
                    </a:lnB>
                  </a:tcPr>
                </a:tc>
                <a:tc gridSpan="2">
                  <a:txBody>
                    <a:bodyPr/>
                    <a:lstStyle/>
                    <a:p>
                      <a:pPr algn="ctr"/>
                      <a:r>
                        <a:rPr lang="de-DE" sz="900" dirty="0"/>
                        <a:t>AC-KP</a:t>
                      </a:r>
                    </a:p>
                    <a:p>
                      <a:pPr algn="ctr"/>
                      <a:r>
                        <a:rPr lang="de-DE" sz="900" dirty="0"/>
                        <a:t>(n=912)</a:t>
                      </a:r>
                    </a:p>
                  </a:txBody>
                  <a:tcPr marL="72000" marR="72000" marT="0" marB="0" anchor="ctr" anchorCtr="1">
                    <a:lnB w="12700" cap="flat" cmpd="sng" algn="ctr">
                      <a:solidFill>
                        <a:schemeClr val="bg1"/>
                      </a:solidFill>
                      <a:prstDash val="solid"/>
                      <a:round/>
                      <a:headEnd type="none" w="med" len="med"/>
                      <a:tailEnd type="none" w="med" len="med"/>
                    </a:lnB>
                  </a:tcPr>
                </a:tc>
                <a:tc hMerge="1">
                  <a:txBody>
                    <a:bodyPr/>
                    <a:lstStyle/>
                    <a:p>
                      <a:pPr algn="ctr"/>
                      <a:endParaRPr lang="de-DE" sz="1000" dirty="0"/>
                    </a:p>
                  </a:txBody>
                  <a:tcP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0853978"/>
                  </a:ext>
                </a:extLst>
              </a:tr>
              <a:tr h="187174">
                <a:tc vMerge="1">
                  <a:txBody>
                    <a:bodyPr/>
                    <a:lstStyle/>
                    <a:p>
                      <a:endParaRPr lang="de-DE"/>
                    </a:p>
                  </a:txBody>
                  <a:tcPr/>
                </a:tc>
                <a:tc>
                  <a:txBody>
                    <a:bodyPr/>
                    <a:lstStyle/>
                    <a:p>
                      <a:pPr algn="ctr"/>
                      <a:r>
                        <a:rPr lang="de-DE" sz="900" dirty="0">
                          <a:solidFill>
                            <a:schemeClr val="bg1"/>
                          </a:solidFill>
                        </a:rPr>
                        <a:t>Alle Grade</a:t>
                      </a:r>
                    </a:p>
                  </a:txBody>
                  <a:tcPr marL="72000" marR="72000" marT="0" marB="0" anchor="ctr" anchorCtr="1">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de-DE" sz="900" dirty="0">
                          <a:solidFill>
                            <a:schemeClr val="bg1"/>
                          </a:solidFill>
                        </a:rPr>
                        <a:t>Grad ≥3</a:t>
                      </a:r>
                    </a:p>
                  </a:txBody>
                  <a:tcPr marL="72000" marR="72000" marT="0" marB="0" anchor="ctr" anchorCtr="1">
                    <a:lnT w="12700" cap="flat" cmpd="sng" algn="ctr">
                      <a:solidFill>
                        <a:schemeClr val="bg1"/>
                      </a:solidFill>
                      <a:prstDash val="solid"/>
                      <a:round/>
                      <a:headEnd type="none" w="med" len="med"/>
                      <a:tailEnd type="none" w="med" len="med"/>
                    </a:lnT>
                    <a:solidFill>
                      <a:schemeClr val="accent1"/>
                    </a:solidFill>
                  </a:tcPr>
                </a:tc>
                <a:tc>
                  <a:txBody>
                    <a:bodyPr/>
                    <a:lstStyle/>
                    <a:p>
                      <a:pPr algn="ctr"/>
                      <a:r>
                        <a:rPr lang="de-DE" sz="900" dirty="0">
                          <a:solidFill>
                            <a:schemeClr val="bg1"/>
                          </a:solidFill>
                        </a:rPr>
                        <a:t>Alle Grade</a:t>
                      </a:r>
                    </a:p>
                  </a:txBody>
                  <a:tcPr marL="72000" marR="72000" marT="0" marB="0" anchor="ctr" anchorCtr="1">
                    <a:lnT w="12700" cap="flat" cmpd="sng" algn="ctr">
                      <a:solidFill>
                        <a:schemeClr val="bg1"/>
                      </a:solidFill>
                      <a:prstDash val="solid"/>
                      <a:round/>
                      <a:headEnd type="none" w="med" len="med"/>
                      <a:tailEnd type="none" w="med" len="med"/>
                    </a:lnT>
                    <a:solidFill>
                      <a:schemeClr val="accent1"/>
                    </a:solidFill>
                  </a:tcPr>
                </a:tc>
                <a:tc>
                  <a:txBody>
                    <a:bodyPr/>
                    <a:lstStyle/>
                    <a:p>
                      <a:pPr algn="ctr"/>
                      <a:r>
                        <a:rPr lang="de-DE" sz="900" dirty="0">
                          <a:solidFill>
                            <a:schemeClr val="bg1"/>
                          </a:solidFill>
                        </a:rPr>
                        <a:t>Grad ≥3</a:t>
                      </a:r>
                    </a:p>
                  </a:txBody>
                  <a:tcPr marL="72000" marR="72000" marT="0" marB="0" anchor="ctr" anchorCtr="1">
                    <a:lnT w="12700" cap="flat" cmpd="sng" algn="ctr">
                      <a:solidFill>
                        <a:schemeClr val="bg1"/>
                      </a:solidFill>
                      <a:prstDash val="solid"/>
                      <a:round/>
                      <a:headEnd type="none" w="med" len="med"/>
                      <a:tailEnd type="none" w="med" len="med"/>
                    </a:lnT>
                    <a:solidFill>
                      <a:schemeClr val="accent1"/>
                    </a:solidFill>
                  </a:tcPr>
                </a:tc>
                <a:extLst>
                  <a:ext uri="{0D108BD9-81ED-4DB2-BD59-A6C34878D82A}">
                    <a16:rowId xmlns:a16="http://schemas.microsoft.com/office/drawing/2014/main" val="1483771193"/>
                  </a:ext>
                </a:extLst>
              </a:tr>
              <a:tr h="174462">
                <a:tc>
                  <a:txBody>
                    <a:bodyPr/>
                    <a:lstStyle/>
                    <a:p>
                      <a:pPr algn="l">
                        <a:tabLst>
                          <a:tab pos="0" algn="l"/>
                        </a:tabLst>
                      </a:pPr>
                      <a:r>
                        <a:rPr lang="de-DE" sz="900" b="0" dirty="0">
                          <a:latin typeface="+mn-lt"/>
                          <a:ea typeface="Verdana" panose="020B0604030504040204" pitchFamily="34" charset="0"/>
                        </a:rPr>
                        <a:t>	</a:t>
                      </a:r>
                      <a:r>
                        <a:rPr lang="de-DE" sz="900" b="0" dirty="0" err="1">
                          <a:latin typeface="+mn-lt"/>
                          <a:ea typeface="Verdana" panose="020B0604030504040204" pitchFamily="34" charset="0"/>
                        </a:rPr>
                        <a:t>Hepatotoxizität</a:t>
                      </a:r>
                      <a:endParaRPr lang="de-DE" sz="900" b="0" dirty="0">
                        <a:latin typeface="+mn-lt"/>
                      </a:endParaRPr>
                    </a:p>
                  </a:txBody>
                  <a:tcPr marL="72000" marR="72000" marT="0" marB="0" anchor="ctr">
                    <a:lnT w="12700" cap="flat" cmpd="sng" algn="ctr">
                      <a:solidFill>
                        <a:schemeClr val="bg1"/>
                      </a:solidFill>
                      <a:prstDash val="solid"/>
                      <a:round/>
                      <a:headEnd type="none" w="med" len="med"/>
                      <a:tailEnd type="none" w="med" len="med"/>
                    </a:lnT>
                  </a:tcPr>
                </a:tc>
                <a:tc>
                  <a:txBody>
                    <a:bodyPr/>
                    <a:lstStyle/>
                    <a:p>
                      <a:pPr algn="ctr"/>
                      <a:r>
                        <a:rPr lang="de-DE" sz="900" b="0" dirty="0">
                          <a:latin typeface="+mn-lt"/>
                        </a:rPr>
                        <a:t>144 (15,6)</a:t>
                      </a:r>
                    </a:p>
                  </a:txBody>
                  <a:tcPr marL="72000" marR="72000" marT="0" marB="0" anchor="ctr" anchorCtr="1">
                    <a:lnT w="12700" cap="flat" cmpd="sng" algn="ctr">
                      <a:solidFill>
                        <a:schemeClr val="bg1"/>
                      </a:solidFill>
                      <a:prstDash val="solid"/>
                      <a:round/>
                      <a:headEnd type="none" w="med" len="med"/>
                      <a:tailEnd type="none" w="med" len="med"/>
                    </a:lnT>
                  </a:tcPr>
                </a:tc>
                <a:tc>
                  <a:txBody>
                    <a:bodyPr/>
                    <a:lstStyle/>
                    <a:p>
                      <a:pPr algn="ctr"/>
                      <a:r>
                        <a:rPr lang="de-DE" sz="900" b="0" dirty="0">
                          <a:latin typeface="+mn-lt"/>
                        </a:rPr>
                        <a:t>19 (2,1)</a:t>
                      </a:r>
                    </a:p>
                  </a:txBody>
                  <a:tcPr marL="72000" marR="72000" marT="0" marB="0" anchor="ctr" anchorCtr="1"/>
                </a:tc>
                <a:tc>
                  <a:txBody>
                    <a:bodyPr/>
                    <a:lstStyle/>
                    <a:p>
                      <a:pPr algn="ctr"/>
                      <a:r>
                        <a:rPr lang="de-DE" sz="900" b="0" dirty="0">
                          <a:latin typeface="+mn-lt"/>
                        </a:rPr>
                        <a:t>434 (47,6)</a:t>
                      </a:r>
                    </a:p>
                  </a:txBody>
                  <a:tcPr marL="72000" marR="72000" marT="0" marB="0" anchor="ctr" anchorCtr="1"/>
                </a:tc>
                <a:tc>
                  <a:txBody>
                    <a:bodyPr/>
                    <a:lstStyle/>
                    <a:p>
                      <a:pPr algn="ctr"/>
                      <a:r>
                        <a:rPr lang="de-DE" sz="900" b="0" dirty="0">
                          <a:latin typeface="+mn-lt"/>
                        </a:rPr>
                        <a:t>54 (5,9)</a:t>
                      </a:r>
                    </a:p>
                  </a:txBody>
                  <a:tcPr marL="72000" marR="72000" marT="0" marB="0" anchor="ctr" anchorCtr="1"/>
                </a:tc>
                <a:extLst>
                  <a:ext uri="{0D108BD9-81ED-4DB2-BD59-A6C34878D82A}">
                    <a16:rowId xmlns:a16="http://schemas.microsoft.com/office/drawing/2014/main" val="2756326094"/>
                  </a:ext>
                </a:extLst>
              </a:tr>
              <a:tr h="174462">
                <a:tc>
                  <a:txBody>
                    <a:bodyPr/>
                    <a:lstStyle/>
                    <a:p>
                      <a:pPr marL="0" marR="0" lvl="0" indent="0" algn="l" defTabSz="457200" rtl="0" eaLnBrk="1" fontAlgn="auto" latinLnBrk="0" hangingPunct="1">
                        <a:lnSpc>
                          <a:spcPct val="100000"/>
                        </a:lnSpc>
                        <a:spcBef>
                          <a:spcPts val="0"/>
                        </a:spcBef>
                        <a:spcAft>
                          <a:spcPts val="0"/>
                        </a:spcAft>
                        <a:buClrTx/>
                        <a:buSzTx/>
                        <a:buFontTx/>
                        <a:buNone/>
                        <a:tabLst>
                          <a:tab pos="182563" algn="l"/>
                        </a:tabLst>
                        <a:defRPr/>
                      </a:pPr>
                      <a:r>
                        <a:rPr lang="de-DE" sz="900" b="0" dirty="0">
                          <a:latin typeface="+mn-lt"/>
                        </a:rPr>
                        <a:t>Kardiale Dysfunktion</a:t>
                      </a:r>
                    </a:p>
                  </a:txBody>
                  <a:tcPr marL="72000" marR="72000" marT="0" marB="0" anchor="ctr"/>
                </a:tc>
                <a:tc>
                  <a:txBody>
                    <a:bodyPr/>
                    <a:lstStyle/>
                    <a:p>
                      <a:pPr algn="ctr"/>
                      <a:r>
                        <a:rPr lang="de-DE" sz="900" b="0" dirty="0">
                          <a:latin typeface="+mn-lt"/>
                        </a:rPr>
                        <a:t>79 (8,5)</a:t>
                      </a:r>
                    </a:p>
                  </a:txBody>
                  <a:tcPr marL="72000" marR="72000" marT="0" marB="0" anchor="ctr" anchorCtr="1"/>
                </a:tc>
                <a:tc>
                  <a:txBody>
                    <a:bodyPr/>
                    <a:lstStyle/>
                    <a:p>
                      <a:pPr algn="ctr"/>
                      <a:r>
                        <a:rPr lang="de-DE" sz="900" b="0" dirty="0">
                          <a:latin typeface="+mn-lt"/>
                        </a:rPr>
                        <a:t>27 (2,9)</a:t>
                      </a:r>
                    </a:p>
                  </a:txBody>
                  <a:tcPr marL="72000" marR="72000" marT="0" marB="0" anchor="ctr" anchorCtr="1"/>
                </a:tc>
                <a:tc>
                  <a:txBody>
                    <a:bodyPr/>
                    <a:lstStyle/>
                    <a:p>
                      <a:pPr algn="ctr"/>
                      <a:r>
                        <a:rPr lang="de-DE" sz="900" b="0" dirty="0">
                          <a:latin typeface="+mn-lt"/>
                        </a:rPr>
                        <a:t>41 (4,5)</a:t>
                      </a:r>
                    </a:p>
                  </a:txBody>
                  <a:tcPr marL="72000" marR="72000" marT="0" marB="0" anchor="ctr" anchorCtr="1"/>
                </a:tc>
                <a:tc>
                  <a:txBody>
                    <a:bodyPr/>
                    <a:lstStyle/>
                    <a:p>
                      <a:pPr algn="ctr"/>
                      <a:r>
                        <a:rPr lang="de-DE" sz="900" b="0" dirty="0">
                          <a:latin typeface="+mn-lt"/>
                        </a:rPr>
                        <a:t>8 (0,9)</a:t>
                      </a:r>
                    </a:p>
                  </a:txBody>
                  <a:tcPr marL="72000" marR="72000" marT="0" marB="0" anchor="ctr" anchorCtr="1"/>
                </a:tc>
                <a:extLst>
                  <a:ext uri="{0D108BD9-81ED-4DB2-BD59-A6C34878D82A}">
                    <a16:rowId xmlns:a16="http://schemas.microsoft.com/office/drawing/2014/main" val="2664378017"/>
                  </a:ext>
                </a:extLst>
              </a:tr>
              <a:tr h="174462">
                <a:tc>
                  <a:txBody>
                    <a:bodyPr/>
                    <a:lstStyle/>
                    <a:p>
                      <a:pPr algn="l"/>
                      <a:r>
                        <a:rPr lang="de-DE" sz="900" b="0" dirty="0" err="1">
                          <a:latin typeface="+mn-lt"/>
                        </a:rPr>
                        <a:t>Thrombozytopenie</a:t>
                      </a:r>
                      <a:r>
                        <a:rPr lang="de-DE" sz="900" b="0" dirty="0">
                          <a:solidFill>
                            <a:schemeClr val="tx1"/>
                          </a:solidFill>
                          <a:latin typeface="+mn-lt"/>
                        </a:rPr>
                        <a:t>	</a:t>
                      </a:r>
                      <a:endParaRPr lang="de-DE" sz="900" b="0" dirty="0">
                        <a:latin typeface="+mn-lt"/>
                      </a:endParaRPr>
                    </a:p>
                  </a:txBody>
                  <a:tcPr marL="72000" marR="72000" marT="0" marB="0" anchor="ctr"/>
                </a:tc>
                <a:tc>
                  <a:txBody>
                    <a:bodyPr/>
                    <a:lstStyle/>
                    <a:p>
                      <a:pPr algn="ctr"/>
                      <a:r>
                        <a:rPr lang="de-DE" sz="900" b="0" dirty="0">
                          <a:latin typeface="+mn-lt"/>
                        </a:rPr>
                        <a:t>37 (4,0)</a:t>
                      </a:r>
                    </a:p>
                  </a:txBody>
                  <a:tcPr marL="72000" marR="72000" marT="0" marB="0" anchor="ctr" anchorCtr="1"/>
                </a:tc>
                <a:tc>
                  <a:txBody>
                    <a:bodyPr/>
                    <a:lstStyle/>
                    <a:p>
                      <a:pPr algn="ctr"/>
                      <a:r>
                        <a:rPr lang="de-DE" sz="900" b="0" dirty="0">
                          <a:latin typeface="+mn-lt"/>
                        </a:rPr>
                        <a:t>2 (0,2)</a:t>
                      </a:r>
                    </a:p>
                  </a:txBody>
                  <a:tcPr marL="72000" marR="72000" marT="0" marB="0" anchor="ctr" anchorCtr="1"/>
                </a:tc>
                <a:tc>
                  <a:txBody>
                    <a:bodyPr/>
                    <a:lstStyle/>
                    <a:p>
                      <a:pPr algn="ctr"/>
                      <a:r>
                        <a:rPr lang="de-DE" sz="900" b="0" dirty="0">
                          <a:latin typeface="+mn-lt"/>
                        </a:rPr>
                        <a:t>295 (32,3)</a:t>
                      </a:r>
                    </a:p>
                  </a:txBody>
                  <a:tcPr marL="72000" marR="72000" marT="0" marB="0" anchor="ctr" anchorCtr="1"/>
                </a:tc>
                <a:tc>
                  <a:txBody>
                    <a:bodyPr/>
                    <a:lstStyle/>
                    <a:p>
                      <a:pPr algn="ctr"/>
                      <a:r>
                        <a:rPr lang="de-DE" sz="900" b="0" dirty="0">
                          <a:latin typeface="+mn-lt"/>
                        </a:rPr>
                        <a:t>61 (6,7)</a:t>
                      </a:r>
                    </a:p>
                  </a:txBody>
                  <a:tcPr marL="72000" marR="72000" marT="0" marB="0" anchor="ctr" anchorCtr="1"/>
                </a:tc>
                <a:extLst>
                  <a:ext uri="{0D108BD9-81ED-4DB2-BD59-A6C34878D82A}">
                    <a16:rowId xmlns:a16="http://schemas.microsoft.com/office/drawing/2014/main" val="3135264486"/>
                  </a:ext>
                </a:extLst>
              </a:tr>
              <a:tr h="174462">
                <a:tc>
                  <a:txBody>
                    <a:bodyPr/>
                    <a:lstStyle/>
                    <a:p>
                      <a:pPr algn="l"/>
                      <a:r>
                        <a:rPr lang="de-DE" sz="900" b="0" dirty="0">
                          <a:latin typeface="+mn-lt"/>
                        </a:rPr>
                        <a:t>Blutungen</a:t>
                      </a:r>
                    </a:p>
                  </a:txBody>
                  <a:tcPr marL="72000" marR="72000" marT="0" marB="0" anchor="ctr"/>
                </a:tc>
                <a:tc>
                  <a:txBody>
                    <a:bodyPr/>
                    <a:lstStyle/>
                    <a:p>
                      <a:pPr algn="ctr"/>
                      <a:r>
                        <a:rPr lang="de-DE" sz="900" dirty="0">
                          <a:latin typeface="+mn-lt"/>
                        </a:rPr>
                        <a:t>240 (25,9)</a:t>
                      </a:r>
                    </a:p>
                  </a:txBody>
                  <a:tcPr marL="72000" marR="72000" marT="0" marB="0" anchor="ctr" anchorCtr="1"/>
                </a:tc>
                <a:tc>
                  <a:txBody>
                    <a:bodyPr/>
                    <a:lstStyle/>
                    <a:p>
                      <a:pPr algn="ctr"/>
                      <a:r>
                        <a:rPr lang="de-DE" sz="900" dirty="0">
                          <a:latin typeface="+mn-lt"/>
                        </a:rPr>
                        <a:t>3 (0,3)</a:t>
                      </a:r>
                    </a:p>
                  </a:txBody>
                  <a:tcPr marL="72000" marR="72000" marT="0" marB="0" anchor="ctr" anchorCtr="1"/>
                </a:tc>
                <a:tc>
                  <a:txBody>
                    <a:bodyPr/>
                    <a:lstStyle/>
                    <a:p>
                      <a:pPr algn="ctr"/>
                      <a:r>
                        <a:rPr lang="de-DE" sz="900" dirty="0">
                          <a:latin typeface="+mn-lt"/>
                        </a:rPr>
                        <a:t>419 (45,9)</a:t>
                      </a:r>
                    </a:p>
                  </a:txBody>
                  <a:tcPr marL="72000" marR="72000" marT="0" marB="0" anchor="ctr" anchorCtr="1"/>
                </a:tc>
                <a:tc>
                  <a:txBody>
                    <a:bodyPr/>
                    <a:lstStyle/>
                    <a:p>
                      <a:pPr algn="ctr"/>
                      <a:r>
                        <a:rPr lang="de-DE" sz="900" dirty="0">
                          <a:latin typeface="+mn-lt"/>
                        </a:rPr>
                        <a:t>13 (1,4)</a:t>
                      </a:r>
                    </a:p>
                  </a:txBody>
                  <a:tcPr marL="72000" marR="72000" marT="0" marB="0" anchor="ctr" anchorCtr="1"/>
                </a:tc>
                <a:extLst>
                  <a:ext uri="{0D108BD9-81ED-4DB2-BD59-A6C34878D82A}">
                    <a16:rowId xmlns:a16="http://schemas.microsoft.com/office/drawing/2014/main" val="3458309219"/>
                  </a:ext>
                </a:extLst>
              </a:tr>
              <a:tr h="174462">
                <a:tc>
                  <a:txBody>
                    <a:bodyPr/>
                    <a:lstStyle/>
                    <a:p>
                      <a:pPr algn="l"/>
                      <a:r>
                        <a:rPr lang="de-DE" sz="900" dirty="0">
                          <a:latin typeface="+mn-lt"/>
                        </a:rPr>
                        <a:t>Periphere Neuropathie</a:t>
                      </a:r>
                    </a:p>
                  </a:txBody>
                  <a:tcPr marL="72000" marR="72000" marT="0" marB="0" anchor="ctr"/>
                </a:tc>
                <a:tc>
                  <a:txBody>
                    <a:bodyPr/>
                    <a:lstStyle/>
                    <a:p>
                      <a:pPr algn="ctr"/>
                      <a:r>
                        <a:rPr lang="de-DE" sz="900" dirty="0">
                          <a:latin typeface="+mn-lt"/>
                        </a:rPr>
                        <a:t>504 (54,4)</a:t>
                      </a:r>
                    </a:p>
                  </a:txBody>
                  <a:tcPr marL="72000" marR="72000" marT="0" marB="0" anchor="ctr" anchorCtr="1"/>
                </a:tc>
                <a:tc>
                  <a:txBody>
                    <a:bodyPr/>
                    <a:lstStyle/>
                    <a:p>
                      <a:pPr algn="ctr"/>
                      <a:r>
                        <a:rPr lang="de-DE" sz="900" dirty="0">
                          <a:latin typeface="+mn-lt"/>
                        </a:rPr>
                        <a:t>22 (2,4)</a:t>
                      </a:r>
                    </a:p>
                  </a:txBody>
                  <a:tcPr marL="72000" marR="72000" marT="0" marB="0" anchor="ctr" anchorCtr="1"/>
                </a:tc>
                <a:tc>
                  <a:txBody>
                    <a:bodyPr/>
                    <a:lstStyle/>
                    <a:p>
                      <a:pPr algn="ctr"/>
                      <a:r>
                        <a:rPr lang="de-DE" sz="900" dirty="0">
                          <a:latin typeface="+mn-lt"/>
                        </a:rPr>
                        <a:t>464 (50,9)</a:t>
                      </a:r>
                    </a:p>
                  </a:txBody>
                  <a:tcPr marL="72000" marR="72000" marT="0" marB="0" anchor="ctr" anchorCtr="1"/>
                </a:tc>
                <a:tc>
                  <a:txBody>
                    <a:bodyPr/>
                    <a:lstStyle/>
                    <a:p>
                      <a:pPr algn="ctr"/>
                      <a:r>
                        <a:rPr lang="de-DE" sz="900" dirty="0">
                          <a:latin typeface="+mn-lt"/>
                        </a:rPr>
                        <a:t>36 (3,9)</a:t>
                      </a:r>
                    </a:p>
                  </a:txBody>
                  <a:tcPr marL="72000" marR="72000" marT="0" marB="0" anchor="ctr" anchorCtr="1"/>
                </a:tc>
                <a:extLst>
                  <a:ext uri="{0D108BD9-81ED-4DB2-BD59-A6C34878D82A}">
                    <a16:rowId xmlns:a16="http://schemas.microsoft.com/office/drawing/2014/main" val="3130513934"/>
                  </a:ext>
                </a:extLst>
              </a:tr>
              <a:tr h="174462">
                <a:tc>
                  <a:txBody>
                    <a:bodyPr/>
                    <a:lstStyle/>
                    <a:p>
                      <a:pPr algn="l"/>
                      <a:r>
                        <a:rPr lang="de-DE" sz="900" dirty="0">
                          <a:latin typeface="+mn-lt"/>
                        </a:rPr>
                        <a:t>Infusionsabhängige Reaktion/Überempfindlichkeit (Symptome)</a:t>
                      </a:r>
                    </a:p>
                  </a:txBody>
                  <a:tcPr marL="72000" marR="72000" marT="0" marB="0" anchor="ctr"/>
                </a:tc>
                <a:tc>
                  <a:txBody>
                    <a:bodyPr/>
                    <a:lstStyle/>
                    <a:p>
                      <a:pPr algn="ctr"/>
                      <a:r>
                        <a:rPr lang="de-DE" sz="900" dirty="0">
                          <a:latin typeface="+mn-lt"/>
                        </a:rPr>
                        <a:t>54 (5,8)</a:t>
                      </a:r>
                    </a:p>
                  </a:txBody>
                  <a:tcPr marL="72000" marR="72000" marT="0" marB="0" anchor="ctr" anchorCtr="1"/>
                </a:tc>
                <a:tc>
                  <a:txBody>
                    <a:bodyPr/>
                    <a:lstStyle/>
                    <a:p>
                      <a:pPr algn="ctr"/>
                      <a:r>
                        <a:rPr lang="de-DE" sz="900" dirty="0">
                          <a:latin typeface="+mn-lt"/>
                        </a:rPr>
                        <a:t>0</a:t>
                      </a:r>
                    </a:p>
                  </a:txBody>
                  <a:tcPr marL="72000" marR="72000" marT="0" marB="0" anchor="ctr" anchorCtr="1"/>
                </a:tc>
                <a:tc>
                  <a:txBody>
                    <a:bodyPr/>
                    <a:lstStyle/>
                    <a:p>
                      <a:pPr algn="ctr"/>
                      <a:r>
                        <a:rPr lang="de-DE" sz="900" dirty="0">
                          <a:latin typeface="+mn-lt"/>
                        </a:rPr>
                        <a:t>95 (10,4)</a:t>
                      </a:r>
                    </a:p>
                  </a:txBody>
                  <a:tcPr marL="72000" marR="72000" marT="0" marB="0" anchor="ctr" anchorCtr="1"/>
                </a:tc>
                <a:tc>
                  <a:txBody>
                    <a:bodyPr/>
                    <a:lstStyle/>
                    <a:p>
                      <a:pPr algn="ctr"/>
                      <a:r>
                        <a:rPr lang="de-DE" sz="900" dirty="0">
                          <a:latin typeface="+mn-lt"/>
                        </a:rPr>
                        <a:t>3 (0,3)</a:t>
                      </a:r>
                    </a:p>
                  </a:txBody>
                  <a:tcPr marL="72000" marR="72000" marT="0" marB="0" anchor="ctr" anchorCtr="1"/>
                </a:tc>
                <a:extLst>
                  <a:ext uri="{0D108BD9-81ED-4DB2-BD59-A6C34878D82A}">
                    <a16:rowId xmlns:a16="http://schemas.microsoft.com/office/drawing/2014/main" val="3653369151"/>
                  </a:ext>
                </a:extLst>
              </a:tr>
              <a:tr h="174462">
                <a:tc>
                  <a:txBody>
                    <a:bodyPr/>
                    <a:lstStyle/>
                    <a:p>
                      <a:pPr algn="l"/>
                      <a:r>
                        <a:rPr lang="de-DE" sz="900" dirty="0">
                          <a:latin typeface="+mn-lt"/>
                        </a:rPr>
                        <a:t>Infusionsabhängige Reaktion/Überempfindlichkeit (Typ 1)</a:t>
                      </a:r>
                    </a:p>
                  </a:txBody>
                  <a:tcPr marL="72000" marR="72000" marT="0" marB="0" anchor="ctr"/>
                </a:tc>
                <a:tc>
                  <a:txBody>
                    <a:bodyPr/>
                    <a:lstStyle/>
                    <a:p>
                      <a:pPr algn="ctr"/>
                      <a:r>
                        <a:rPr lang="de-DE" sz="900" dirty="0">
                          <a:latin typeface="+mn-lt"/>
                        </a:rPr>
                        <a:t>186 (20,1)</a:t>
                      </a:r>
                    </a:p>
                  </a:txBody>
                  <a:tcPr marL="72000" marR="72000" marT="0" marB="0" anchor="ctr" anchorCtr="1"/>
                </a:tc>
                <a:tc>
                  <a:txBody>
                    <a:bodyPr/>
                    <a:lstStyle/>
                    <a:p>
                      <a:pPr algn="ctr"/>
                      <a:r>
                        <a:rPr lang="de-DE" sz="900" dirty="0">
                          <a:latin typeface="+mn-lt"/>
                        </a:rPr>
                        <a:t>7 (0,8)</a:t>
                      </a:r>
                    </a:p>
                  </a:txBody>
                  <a:tcPr marL="72000" marR="72000" marT="0" marB="0" anchor="ctr" anchorCtr="1"/>
                </a:tc>
                <a:tc>
                  <a:txBody>
                    <a:bodyPr/>
                    <a:lstStyle/>
                    <a:p>
                      <a:pPr algn="ctr"/>
                      <a:r>
                        <a:rPr lang="de-DE" sz="900" dirty="0">
                          <a:latin typeface="+mn-lt"/>
                        </a:rPr>
                        <a:t>240 (26,3)</a:t>
                      </a:r>
                    </a:p>
                  </a:txBody>
                  <a:tcPr marL="72000" marR="72000" marT="0" marB="0" anchor="ctr" anchorCtr="1"/>
                </a:tc>
                <a:tc>
                  <a:txBody>
                    <a:bodyPr/>
                    <a:lstStyle/>
                    <a:p>
                      <a:r>
                        <a:rPr lang="de-DE" sz="900" dirty="0"/>
                        <a:t>14 (1,5)</a:t>
                      </a:r>
                    </a:p>
                  </a:txBody>
                  <a:tcPr marL="72000" marR="72000" marT="0" marB="0" anchor="ctr" anchorCtr="1"/>
                </a:tc>
                <a:extLst>
                  <a:ext uri="{0D108BD9-81ED-4DB2-BD59-A6C34878D82A}">
                    <a16:rowId xmlns:a16="http://schemas.microsoft.com/office/drawing/2014/main" val="3809549363"/>
                  </a:ext>
                </a:extLst>
              </a:tr>
              <a:tr h="174462">
                <a:tc>
                  <a:txBody>
                    <a:bodyPr/>
                    <a:lstStyle/>
                    <a:p>
                      <a:pPr algn="l"/>
                      <a:r>
                        <a:rPr lang="de-DE" sz="900" dirty="0">
                          <a:latin typeface="+mn-lt"/>
                        </a:rPr>
                        <a:t>Pulmonale Toxizität</a:t>
                      </a:r>
                    </a:p>
                  </a:txBody>
                  <a:tcPr marL="72000" marR="72000" marT="0" marB="0" anchor="ctr"/>
                </a:tc>
                <a:tc>
                  <a:txBody>
                    <a:bodyPr/>
                    <a:lstStyle/>
                    <a:p>
                      <a:pPr algn="ctr"/>
                      <a:r>
                        <a:rPr lang="de-DE" sz="900" dirty="0">
                          <a:latin typeface="+mn-lt"/>
                        </a:rPr>
                        <a:t>20 (2,2)</a:t>
                      </a:r>
                    </a:p>
                  </a:txBody>
                  <a:tcPr marL="72000" marR="72000" marT="0" marB="0" anchor="ctr" anchorCtr="1"/>
                </a:tc>
                <a:tc>
                  <a:txBody>
                    <a:bodyPr/>
                    <a:lstStyle/>
                    <a:p>
                      <a:pPr algn="ctr"/>
                      <a:r>
                        <a:rPr lang="de-DE" sz="900" dirty="0">
                          <a:latin typeface="+mn-lt"/>
                        </a:rPr>
                        <a:t>1 (0,1)</a:t>
                      </a:r>
                    </a:p>
                  </a:txBody>
                  <a:tcPr marL="72000" marR="72000" marT="0" marB="0" anchor="ctr" anchorCtr="1"/>
                </a:tc>
                <a:tc>
                  <a:txBody>
                    <a:bodyPr/>
                    <a:lstStyle/>
                    <a:p>
                      <a:pPr algn="ctr"/>
                      <a:r>
                        <a:rPr lang="de-DE" sz="900" dirty="0">
                          <a:latin typeface="+mn-lt"/>
                        </a:rPr>
                        <a:t>30 (3,3)</a:t>
                      </a:r>
                    </a:p>
                  </a:txBody>
                  <a:tcPr marL="72000" marR="72000" marT="0" marB="0" anchor="ctr" anchorCtr="1"/>
                </a:tc>
                <a:tc>
                  <a:txBody>
                    <a:bodyPr/>
                    <a:lstStyle/>
                    <a:p>
                      <a:pPr algn="ctr"/>
                      <a:r>
                        <a:rPr lang="de-DE" sz="900" dirty="0">
                          <a:latin typeface="+mn-lt"/>
                        </a:rPr>
                        <a:t>1 (0,1)</a:t>
                      </a:r>
                    </a:p>
                  </a:txBody>
                  <a:tcPr marL="72000" marR="72000" marT="0" marB="0" anchor="ctr" anchorCtr="1"/>
                </a:tc>
                <a:extLst>
                  <a:ext uri="{0D108BD9-81ED-4DB2-BD59-A6C34878D82A}">
                    <a16:rowId xmlns:a16="http://schemas.microsoft.com/office/drawing/2014/main" val="3009653035"/>
                  </a:ext>
                </a:extLst>
              </a:tr>
              <a:tr h="174462">
                <a:tc>
                  <a:txBody>
                    <a:bodyPr/>
                    <a:lstStyle/>
                    <a:p>
                      <a:r>
                        <a:rPr lang="de-DE" sz="900" dirty="0">
                          <a:latin typeface="+mn-lt"/>
                        </a:rPr>
                        <a:t>Diarrhoe</a:t>
                      </a:r>
                    </a:p>
                  </a:txBody>
                  <a:tcPr marL="72000" marR="72000" marT="0" marB="0" anchor="ctr"/>
                </a:tc>
                <a:tc>
                  <a:txBody>
                    <a:bodyPr/>
                    <a:lstStyle/>
                    <a:p>
                      <a:pPr algn="ctr"/>
                      <a:r>
                        <a:rPr lang="de-DE" sz="900" dirty="0">
                          <a:latin typeface="+mn-lt"/>
                        </a:rPr>
                        <a:t>612 (66,1)</a:t>
                      </a:r>
                    </a:p>
                  </a:txBody>
                  <a:tcPr marL="72000" marR="72000" marT="0" marB="0" anchor="ctr"/>
                </a:tc>
                <a:tc>
                  <a:txBody>
                    <a:bodyPr/>
                    <a:lstStyle/>
                    <a:p>
                      <a:pPr algn="ctr"/>
                      <a:r>
                        <a:rPr lang="de-DE" sz="900" kern="1200" dirty="0">
                          <a:solidFill>
                            <a:schemeClr val="dk1"/>
                          </a:solidFill>
                          <a:latin typeface="+mn-lt"/>
                          <a:ea typeface="+mn-ea"/>
                          <a:cs typeface="+mn-cs"/>
                        </a:rPr>
                        <a:t>63 (6,8)</a:t>
                      </a:r>
                    </a:p>
                  </a:txBody>
                  <a:tcPr marL="72000" marR="72000" marT="0" marB="0" anchor="ctr"/>
                </a:tc>
                <a:tc>
                  <a:txBody>
                    <a:bodyPr/>
                    <a:lstStyle/>
                    <a:p>
                      <a:pPr algn="ctr"/>
                      <a:r>
                        <a:rPr lang="de-DE" sz="900" dirty="0">
                          <a:latin typeface="+mn-lt"/>
                        </a:rPr>
                        <a:t>409 (44,8)</a:t>
                      </a:r>
                    </a:p>
                  </a:txBody>
                  <a:tcPr marL="72000" marR="72000" marT="0" marB="0" anchor="ctr"/>
                </a:tc>
                <a:tc>
                  <a:txBody>
                    <a:bodyPr/>
                    <a:lstStyle/>
                    <a:p>
                      <a:pPr algn="ctr"/>
                      <a:r>
                        <a:rPr lang="de-DE" sz="900" dirty="0">
                          <a:latin typeface="+mn-lt"/>
                        </a:rPr>
                        <a:t>33 (3,6)</a:t>
                      </a:r>
                    </a:p>
                  </a:txBody>
                  <a:tcPr marL="72000" marR="72000" marT="0" marB="0" anchor="ctr"/>
                </a:tc>
                <a:extLst>
                  <a:ext uri="{0D108BD9-81ED-4DB2-BD59-A6C34878D82A}">
                    <a16:rowId xmlns:a16="http://schemas.microsoft.com/office/drawing/2014/main" val="3499360769"/>
                  </a:ext>
                </a:extLst>
              </a:tr>
              <a:tr h="174462">
                <a:tc>
                  <a:txBody>
                    <a:bodyPr/>
                    <a:lstStyle/>
                    <a:p>
                      <a:r>
                        <a:rPr lang="de-DE" sz="900" dirty="0">
                          <a:latin typeface="+mn-lt"/>
                        </a:rPr>
                        <a:t>Überempfindlichkeit/Anaphylaxie</a:t>
                      </a:r>
                    </a:p>
                  </a:txBody>
                  <a:tcPr marL="72000" marR="72000" marT="0" marB="0" anchor="ctr"/>
                </a:tc>
                <a:tc>
                  <a:txBody>
                    <a:bodyPr/>
                    <a:lstStyle/>
                    <a:p>
                      <a:pPr algn="ctr"/>
                      <a:r>
                        <a:rPr lang="de-DE" sz="900" dirty="0">
                          <a:latin typeface="+mn-lt"/>
                        </a:rPr>
                        <a:t>37 (4,0)</a:t>
                      </a:r>
                    </a:p>
                  </a:txBody>
                  <a:tcPr marL="72000" marR="72000" marT="0" marB="0" anchor="ctr"/>
                </a:tc>
                <a:tc>
                  <a:txBody>
                    <a:bodyPr/>
                    <a:lstStyle/>
                    <a:p>
                      <a:pPr algn="ctr"/>
                      <a:r>
                        <a:rPr lang="de-DE" sz="900" dirty="0">
                          <a:latin typeface="+mn-lt"/>
                        </a:rPr>
                        <a:t>6 (0,6)</a:t>
                      </a:r>
                    </a:p>
                  </a:txBody>
                  <a:tcPr marL="72000" marR="72000" marT="0" marB="0" anchor="ctr"/>
                </a:tc>
                <a:tc>
                  <a:txBody>
                    <a:bodyPr/>
                    <a:lstStyle/>
                    <a:p>
                      <a:pPr algn="ctr"/>
                      <a:r>
                        <a:rPr lang="de-DE" sz="900" dirty="0">
                          <a:latin typeface="+mn-lt"/>
                        </a:rPr>
                        <a:t>29 (3,2)</a:t>
                      </a:r>
                    </a:p>
                  </a:txBody>
                  <a:tcPr marL="72000" marR="72000" marT="0" marB="0" anchor="ctr"/>
                </a:tc>
                <a:tc>
                  <a:txBody>
                    <a:bodyPr/>
                    <a:lstStyle/>
                    <a:p>
                      <a:pPr algn="ctr"/>
                      <a:r>
                        <a:rPr lang="de-DE" sz="900" dirty="0">
                          <a:latin typeface="+mn-lt"/>
                        </a:rPr>
                        <a:t>5 (0,5)</a:t>
                      </a:r>
                    </a:p>
                  </a:txBody>
                  <a:tcPr marL="72000" marR="72000" marT="0" marB="0" anchor="ctr"/>
                </a:tc>
                <a:extLst>
                  <a:ext uri="{0D108BD9-81ED-4DB2-BD59-A6C34878D82A}">
                    <a16:rowId xmlns:a16="http://schemas.microsoft.com/office/drawing/2014/main" val="1474125465"/>
                  </a:ext>
                </a:extLst>
              </a:tr>
              <a:tr h="174462">
                <a:tc>
                  <a:txBody>
                    <a:bodyPr/>
                    <a:lstStyle/>
                    <a:p>
                      <a:r>
                        <a:rPr lang="de-DE" sz="900" dirty="0">
                          <a:latin typeface="+mn-lt"/>
                        </a:rPr>
                        <a:t>Hautausschlag</a:t>
                      </a:r>
                    </a:p>
                  </a:txBody>
                  <a:tcPr marL="72000" marR="72000" marT="0" marB="0" anchor="ctr"/>
                </a:tc>
                <a:tc>
                  <a:txBody>
                    <a:bodyPr/>
                    <a:lstStyle/>
                    <a:p>
                      <a:pPr algn="ctr"/>
                      <a:r>
                        <a:rPr lang="de-DE" sz="900" dirty="0">
                          <a:latin typeface="+mn-lt"/>
                        </a:rPr>
                        <a:t>458 (49,5)</a:t>
                      </a:r>
                    </a:p>
                  </a:txBody>
                  <a:tcPr marL="72000" marR="72000" marT="0" marB="0" anchor="ctr"/>
                </a:tc>
                <a:tc>
                  <a:txBody>
                    <a:bodyPr/>
                    <a:lstStyle/>
                    <a:p>
                      <a:pPr algn="ctr"/>
                      <a:r>
                        <a:rPr lang="de-DE" sz="900" dirty="0">
                          <a:latin typeface="+mn-lt"/>
                        </a:rPr>
                        <a:t>16 (1,7)</a:t>
                      </a:r>
                    </a:p>
                  </a:txBody>
                  <a:tcPr marL="72000" marR="72000" marT="0" marB="0" anchor="ctr"/>
                </a:tc>
                <a:tc>
                  <a:txBody>
                    <a:bodyPr/>
                    <a:lstStyle/>
                    <a:p>
                      <a:pPr algn="ctr"/>
                      <a:r>
                        <a:rPr lang="de-DE" sz="900" dirty="0">
                          <a:latin typeface="+mn-lt"/>
                        </a:rPr>
                        <a:t>422 (46,3)</a:t>
                      </a:r>
                    </a:p>
                  </a:txBody>
                  <a:tcPr marL="72000" marR="72000" marT="0" marB="0" anchor="ctr"/>
                </a:tc>
                <a:tc>
                  <a:txBody>
                    <a:bodyPr/>
                    <a:lstStyle/>
                    <a:p>
                      <a:pPr algn="ctr"/>
                      <a:r>
                        <a:rPr lang="de-DE" sz="900" dirty="0">
                          <a:latin typeface="+mn-lt"/>
                        </a:rPr>
                        <a:t>11 (1,2)</a:t>
                      </a:r>
                    </a:p>
                  </a:txBody>
                  <a:tcPr marL="72000" marR="72000" marT="0" marB="0" anchor="ctr"/>
                </a:tc>
                <a:extLst>
                  <a:ext uri="{0D108BD9-81ED-4DB2-BD59-A6C34878D82A}">
                    <a16:rowId xmlns:a16="http://schemas.microsoft.com/office/drawing/2014/main" val="2019088587"/>
                  </a:ext>
                </a:extLst>
              </a:tr>
              <a:tr h="174462">
                <a:tc>
                  <a:txBody>
                    <a:bodyPr/>
                    <a:lstStyle/>
                    <a:p>
                      <a:r>
                        <a:rPr lang="de-DE" sz="900" dirty="0">
                          <a:latin typeface="+mn-lt"/>
                        </a:rPr>
                        <a:t>Leukopenie</a:t>
                      </a:r>
                    </a:p>
                  </a:txBody>
                  <a:tcPr marL="72000" marR="72000" marT="0" marB="0" anchor="ctr"/>
                </a:tc>
                <a:tc>
                  <a:txBody>
                    <a:bodyPr/>
                    <a:lstStyle/>
                    <a:p>
                      <a:pPr algn="ctr"/>
                      <a:r>
                        <a:rPr lang="de-DE" sz="900" dirty="0">
                          <a:latin typeface="+mn-lt"/>
                        </a:rPr>
                        <a:t>405 (43,7)</a:t>
                      </a:r>
                    </a:p>
                  </a:txBody>
                  <a:tcPr marL="72000" marR="72000" marT="0" marB="0" anchor="ctr"/>
                </a:tc>
                <a:tc>
                  <a:txBody>
                    <a:bodyPr/>
                    <a:lstStyle/>
                    <a:p>
                      <a:pPr algn="ctr"/>
                      <a:r>
                        <a:rPr lang="de-DE" sz="900" dirty="0">
                          <a:latin typeface="+mn-lt"/>
                        </a:rPr>
                        <a:t>313 (33,8)</a:t>
                      </a:r>
                    </a:p>
                  </a:txBody>
                  <a:tcPr marL="72000" marR="72000" marT="0" marB="0" anchor="ctr"/>
                </a:tc>
                <a:tc>
                  <a:txBody>
                    <a:bodyPr/>
                    <a:lstStyle/>
                    <a:p>
                      <a:pPr algn="ctr"/>
                      <a:r>
                        <a:rPr lang="de-DE" sz="900" dirty="0">
                          <a:latin typeface="+mn-lt"/>
                        </a:rPr>
                        <a:t>360 (39,5)</a:t>
                      </a:r>
                    </a:p>
                  </a:txBody>
                  <a:tcPr marL="72000" marR="72000" marT="0" marB="0" anchor="ctr"/>
                </a:tc>
                <a:tc>
                  <a:txBody>
                    <a:bodyPr/>
                    <a:lstStyle/>
                    <a:p>
                      <a:pPr algn="ctr"/>
                      <a:r>
                        <a:rPr lang="de-DE" sz="900" dirty="0">
                          <a:latin typeface="+mn-lt"/>
                        </a:rPr>
                        <a:t>241 (24,6)</a:t>
                      </a:r>
                    </a:p>
                  </a:txBody>
                  <a:tcPr marL="72000" marR="72000" marT="0" marB="0" anchor="ctr"/>
                </a:tc>
                <a:extLst>
                  <a:ext uri="{0D108BD9-81ED-4DB2-BD59-A6C34878D82A}">
                    <a16:rowId xmlns:a16="http://schemas.microsoft.com/office/drawing/2014/main" val="2414116391"/>
                  </a:ext>
                </a:extLst>
              </a:tr>
              <a:tr h="174462">
                <a:tc>
                  <a:txBody>
                    <a:bodyPr/>
                    <a:lstStyle/>
                    <a:p>
                      <a:r>
                        <a:rPr lang="de-DE" sz="900" dirty="0">
                          <a:latin typeface="+mn-lt"/>
                        </a:rPr>
                        <a:t>Mukositis</a:t>
                      </a:r>
                    </a:p>
                  </a:txBody>
                  <a:tcPr marL="72000" marR="72000" marT="0" marB="0" anchor="ctr"/>
                </a:tc>
                <a:tc>
                  <a:txBody>
                    <a:bodyPr/>
                    <a:lstStyle/>
                    <a:p>
                      <a:pPr algn="ctr"/>
                      <a:r>
                        <a:rPr lang="de-DE" sz="900" dirty="0">
                          <a:latin typeface="+mn-lt"/>
                        </a:rPr>
                        <a:t>506 (54,6)</a:t>
                      </a:r>
                    </a:p>
                  </a:txBody>
                  <a:tcPr marL="72000" marR="72000" marT="0" marB="0" anchor="ctr"/>
                </a:tc>
                <a:tc>
                  <a:txBody>
                    <a:bodyPr/>
                    <a:lstStyle/>
                    <a:p>
                      <a:pPr algn="ctr"/>
                      <a:r>
                        <a:rPr lang="de-DE" sz="900" dirty="0">
                          <a:latin typeface="+mn-lt"/>
                        </a:rPr>
                        <a:t>30 (3,2)</a:t>
                      </a:r>
                    </a:p>
                  </a:txBody>
                  <a:tcPr marL="72000" marR="72000" marT="0" marB="0" anchor="ctr"/>
                </a:tc>
                <a:tc>
                  <a:txBody>
                    <a:bodyPr/>
                    <a:lstStyle/>
                    <a:p>
                      <a:pPr algn="ctr"/>
                      <a:r>
                        <a:rPr lang="de-DE" sz="900" dirty="0">
                          <a:latin typeface="+mn-lt"/>
                        </a:rPr>
                        <a:t>421 (46,2)</a:t>
                      </a:r>
                    </a:p>
                  </a:txBody>
                  <a:tcPr marL="72000" marR="72000" marT="0" marB="0" anchor="ctr"/>
                </a:tc>
                <a:tc>
                  <a:txBody>
                    <a:bodyPr/>
                    <a:lstStyle/>
                    <a:p>
                      <a:pPr algn="ctr"/>
                      <a:r>
                        <a:rPr lang="de-DE" sz="900" dirty="0">
                          <a:latin typeface="+mn-lt"/>
                        </a:rPr>
                        <a:t>15 (1,6)</a:t>
                      </a:r>
                    </a:p>
                  </a:txBody>
                  <a:tcPr marL="72000" marR="72000" marT="0" marB="0" anchor="ctr"/>
                </a:tc>
                <a:extLst>
                  <a:ext uri="{0D108BD9-81ED-4DB2-BD59-A6C34878D82A}">
                    <a16:rowId xmlns:a16="http://schemas.microsoft.com/office/drawing/2014/main" val="1239012689"/>
                  </a:ext>
                </a:extLst>
              </a:tr>
            </a:tbl>
          </a:graphicData>
        </a:graphic>
      </p:graphicFrame>
      <p:sp>
        <p:nvSpPr>
          <p:cNvPr id="7" name="Textfeld 6">
            <a:extLst>
              <a:ext uri="{FF2B5EF4-FFF2-40B4-BE49-F238E27FC236}">
                <a16:creationId xmlns:a16="http://schemas.microsoft.com/office/drawing/2014/main" id="{BAD432B3-9D3C-4EBA-9EBA-79D211FFEBD0}"/>
              </a:ext>
            </a:extLst>
          </p:cNvPr>
          <p:cNvSpPr txBox="1"/>
          <p:nvPr/>
        </p:nvSpPr>
        <p:spPr>
          <a:xfrm>
            <a:off x="7611152" y="2520872"/>
            <a:ext cx="1085636" cy="553998"/>
          </a:xfrm>
          <a:prstGeom prst="rect">
            <a:avLst/>
          </a:prstGeom>
          <a:noFill/>
        </p:spPr>
        <p:txBody>
          <a:bodyPr wrap="square" rtlCol="0">
            <a:spAutoFit/>
          </a:bodyPr>
          <a:lstStyle/>
          <a:p>
            <a:r>
              <a:rPr lang="de-DE" sz="1000" dirty="0">
                <a:solidFill>
                  <a:srgbClr val="197812"/>
                </a:solidFill>
              </a:rPr>
              <a:t>Bekannte UEs, die mit T-DM1 assoziiert sind</a:t>
            </a:r>
          </a:p>
        </p:txBody>
      </p:sp>
      <p:sp>
        <p:nvSpPr>
          <p:cNvPr id="14" name="Textfeld 13">
            <a:extLst>
              <a:ext uri="{FF2B5EF4-FFF2-40B4-BE49-F238E27FC236}">
                <a16:creationId xmlns:a16="http://schemas.microsoft.com/office/drawing/2014/main" id="{D2DE0FE2-297C-45D3-AEAC-7C2F1091F76B}"/>
              </a:ext>
            </a:extLst>
          </p:cNvPr>
          <p:cNvSpPr txBox="1"/>
          <p:nvPr/>
        </p:nvSpPr>
        <p:spPr>
          <a:xfrm>
            <a:off x="7611152" y="3512637"/>
            <a:ext cx="1085636" cy="1015663"/>
          </a:xfrm>
          <a:prstGeom prst="rect">
            <a:avLst/>
          </a:prstGeom>
          <a:noFill/>
        </p:spPr>
        <p:txBody>
          <a:bodyPr wrap="square" rtlCol="0">
            <a:spAutoFit/>
          </a:bodyPr>
          <a:lstStyle/>
          <a:p>
            <a:r>
              <a:rPr lang="de-DE" sz="1000" dirty="0">
                <a:solidFill>
                  <a:schemeClr val="accent3"/>
                </a:solidFill>
              </a:rPr>
              <a:t>Bekannte UEs, die mit </a:t>
            </a:r>
            <a:r>
              <a:rPr lang="de-DE" sz="1000" dirty="0" err="1">
                <a:solidFill>
                  <a:schemeClr val="accent3"/>
                </a:solidFill>
              </a:rPr>
              <a:t>Taxanen</a:t>
            </a:r>
            <a:r>
              <a:rPr lang="de-DE" sz="1000" dirty="0">
                <a:solidFill>
                  <a:schemeClr val="accent3"/>
                </a:solidFill>
              </a:rPr>
              <a:t>, </a:t>
            </a:r>
            <a:r>
              <a:rPr lang="de-DE" sz="1000" dirty="0" err="1">
                <a:solidFill>
                  <a:schemeClr val="accent3"/>
                </a:solidFill>
              </a:rPr>
              <a:t>Trastuzumab</a:t>
            </a:r>
            <a:r>
              <a:rPr lang="de-DE" sz="1000" dirty="0">
                <a:solidFill>
                  <a:schemeClr val="accent3"/>
                </a:solidFill>
              </a:rPr>
              <a:t>,</a:t>
            </a:r>
          </a:p>
          <a:p>
            <a:r>
              <a:rPr lang="de-DE" sz="1000" dirty="0" err="1">
                <a:solidFill>
                  <a:schemeClr val="accent3"/>
                </a:solidFill>
              </a:rPr>
              <a:t>Pertzumab</a:t>
            </a:r>
            <a:r>
              <a:rPr lang="de-DE" sz="1000" dirty="0">
                <a:solidFill>
                  <a:schemeClr val="accent3"/>
                </a:solidFill>
              </a:rPr>
              <a:t> assoziiert sind</a:t>
            </a:r>
          </a:p>
        </p:txBody>
      </p:sp>
      <p:sp>
        <p:nvSpPr>
          <p:cNvPr id="15" name="Geschweifte Klammer rechts 14">
            <a:extLst>
              <a:ext uri="{FF2B5EF4-FFF2-40B4-BE49-F238E27FC236}">
                <a16:creationId xmlns:a16="http://schemas.microsoft.com/office/drawing/2014/main" id="{9090F4BA-777A-430A-B31C-D69FACC7EDA2}"/>
              </a:ext>
            </a:extLst>
          </p:cNvPr>
          <p:cNvSpPr/>
          <p:nvPr/>
        </p:nvSpPr>
        <p:spPr>
          <a:xfrm>
            <a:off x="7611152" y="2180984"/>
            <a:ext cx="55740" cy="1395159"/>
          </a:xfrm>
          <a:prstGeom prst="rightBrace">
            <a:avLst/>
          </a:prstGeom>
          <a:ln w="19050">
            <a:solidFill>
              <a:srgbClr val="19781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16" name="Geschweifte Klammer rechts 15">
            <a:extLst>
              <a:ext uri="{FF2B5EF4-FFF2-40B4-BE49-F238E27FC236}">
                <a16:creationId xmlns:a16="http://schemas.microsoft.com/office/drawing/2014/main" id="{20D1A8B1-6076-4536-9A07-DA022CF31712}"/>
              </a:ext>
            </a:extLst>
          </p:cNvPr>
          <p:cNvSpPr/>
          <p:nvPr/>
        </p:nvSpPr>
        <p:spPr>
          <a:xfrm>
            <a:off x="7616106" y="3591460"/>
            <a:ext cx="45719" cy="864681"/>
          </a:xfrm>
          <a:prstGeom prst="rightBrace">
            <a:avLst/>
          </a:prstGeom>
          <a:ln w="19050">
            <a:solidFill>
              <a:schemeClr val="accent3"/>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3" name="Rechteck 2">
            <a:extLst>
              <a:ext uri="{FF2B5EF4-FFF2-40B4-BE49-F238E27FC236}">
                <a16:creationId xmlns:a16="http://schemas.microsoft.com/office/drawing/2014/main" id="{49466713-A5BD-49D3-A5C4-0F8526B4DB0F}"/>
              </a:ext>
            </a:extLst>
          </p:cNvPr>
          <p:cNvSpPr/>
          <p:nvPr/>
        </p:nvSpPr>
        <p:spPr>
          <a:xfrm>
            <a:off x="457343" y="2180984"/>
            <a:ext cx="7068872" cy="1395160"/>
          </a:xfrm>
          <a:prstGeom prst="rect">
            <a:avLst/>
          </a:prstGeom>
          <a:solidFill>
            <a:srgbClr val="197812">
              <a:alpha val="7843"/>
            </a:srgbClr>
          </a:solidFill>
          <a:ln w="38100">
            <a:solidFill>
              <a:srgbClr val="19781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587653F3-33E8-45C2-82A8-218456F66BBB}"/>
              </a:ext>
            </a:extLst>
          </p:cNvPr>
          <p:cNvSpPr/>
          <p:nvPr/>
        </p:nvSpPr>
        <p:spPr>
          <a:xfrm>
            <a:off x="457343" y="3590716"/>
            <a:ext cx="7067511" cy="850303"/>
          </a:xfrm>
          <a:prstGeom prst="rect">
            <a:avLst/>
          </a:prstGeom>
          <a:solidFill>
            <a:schemeClr val="accent3">
              <a:alpha val="7843"/>
            </a:schemeClr>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3965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KAITLIN</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Harbeck </a:t>
            </a:r>
            <a:r>
              <a:rPr lang="en-US" kern="0" dirty="0"/>
              <a:t>et al. | 2020 ASCO Annual Meeting | J Clin Oncol 38: 2020 (suppl; </a:t>
            </a:r>
            <a:r>
              <a:rPr lang="en-US" kern="0" dirty="0" err="1"/>
              <a:t>abstr</a:t>
            </a:r>
            <a:r>
              <a:rPr lang="en-US" kern="0" dirty="0"/>
              <a:t> 500)</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Fazit</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36</a:t>
            </a:fld>
            <a:endParaRPr lang="en-GB" dirty="0"/>
          </a:p>
        </p:txBody>
      </p:sp>
      <p:sp>
        <p:nvSpPr>
          <p:cNvPr id="9" name="Inhaltsplatzhalter 2">
            <a:extLst>
              <a:ext uri="{FF2B5EF4-FFF2-40B4-BE49-F238E27FC236}">
                <a16:creationId xmlns:a16="http://schemas.microsoft.com/office/drawing/2014/main" id="{451747F7-C050-46E3-845F-5BC1CC5BE730}"/>
              </a:ext>
            </a:extLst>
          </p:cNvPr>
          <p:cNvSpPr>
            <a:spLocks noGrp="1"/>
          </p:cNvSpPr>
          <p:nvPr>
            <p:ph idx="1"/>
          </p:nvPr>
        </p:nvSpPr>
        <p:spPr>
          <a:xfrm>
            <a:off x="435530" y="1324023"/>
            <a:ext cx="8271341" cy="1472250"/>
          </a:xfrm>
        </p:spPr>
        <p:txBody>
          <a:bodyPr/>
          <a:lstStyle/>
          <a:p>
            <a:r>
              <a:rPr lang="en-US" sz="1200" dirty="0"/>
              <a:t>KAITLIN </a:t>
            </a:r>
            <a:r>
              <a:rPr lang="en-US" sz="1200" dirty="0" err="1"/>
              <a:t>erreicht</a:t>
            </a:r>
            <a:r>
              <a:rPr lang="en-US" sz="1200" dirty="0"/>
              <a:t> </a:t>
            </a:r>
            <a:r>
              <a:rPr lang="en-US" sz="1200" dirty="0" err="1"/>
              <a:t>nicht</a:t>
            </a:r>
            <a:r>
              <a:rPr lang="en-US" sz="1200" dirty="0"/>
              <a:t> den </a:t>
            </a:r>
            <a:r>
              <a:rPr lang="en-US" sz="1200" dirty="0" err="1"/>
              <a:t>primären</a:t>
            </a:r>
            <a:r>
              <a:rPr lang="en-US" sz="1200" dirty="0"/>
              <a:t> </a:t>
            </a:r>
            <a:r>
              <a:rPr lang="en-US" sz="1200" dirty="0" err="1"/>
              <a:t>Endpunkt</a:t>
            </a:r>
            <a:r>
              <a:rPr lang="en-US" sz="1200" dirty="0"/>
              <a:t>.</a:t>
            </a:r>
          </a:p>
          <a:p>
            <a:pPr marL="358775" indent="-176213">
              <a:buFont typeface="Symbol" panose="05050102010706020507" pitchFamily="18" charset="2"/>
              <a:buChar char="-"/>
            </a:pPr>
            <a:r>
              <a:rPr lang="en-US" sz="1200" dirty="0"/>
              <a:t>AC-KP </a:t>
            </a:r>
            <a:r>
              <a:rPr lang="en-US" sz="1200" dirty="0" err="1"/>
              <a:t>zeigte</a:t>
            </a:r>
            <a:r>
              <a:rPr lang="en-US" sz="1200" dirty="0"/>
              <a:t> </a:t>
            </a:r>
            <a:r>
              <a:rPr lang="en-US" sz="1200" dirty="0" err="1"/>
              <a:t>keine</a:t>
            </a:r>
            <a:r>
              <a:rPr lang="en-US" sz="1200" dirty="0"/>
              <a:t> </a:t>
            </a:r>
            <a:r>
              <a:rPr lang="en-US" sz="1200" dirty="0" err="1"/>
              <a:t>statistisch</a:t>
            </a:r>
            <a:r>
              <a:rPr lang="en-US" sz="1200" dirty="0"/>
              <a:t> </a:t>
            </a:r>
            <a:r>
              <a:rPr lang="en-US" sz="1200" dirty="0" err="1"/>
              <a:t>signifikante</a:t>
            </a:r>
            <a:r>
              <a:rPr lang="en-US" sz="1200" dirty="0"/>
              <a:t> </a:t>
            </a:r>
            <a:r>
              <a:rPr lang="en-US" sz="1200" dirty="0" err="1"/>
              <a:t>oder</a:t>
            </a:r>
            <a:r>
              <a:rPr lang="en-US" sz="1200" dirty="0"/>
              <a:t> </a:t>
            </a:r>
            <a:r>
              <a:rPr lang="en-US" sz="1200" dirty="0" err="1"/>
              <a:t>klinisch</a:t>
            </a:r>
            <a:r>
              <a:rPr lang="en-US" sz="1200" dirty="0"/>
              <a:t> </a:t>
            </a:r>
            <a:r>
              <a:rPr lang="en-US" sz="1200" dirty="0" err="1"/>
              <a:t>bedeutsame</a:t>
            </a:r>
            <a:r>
              <a:rPr lang="en-US" sz="1200" dirty="0"/>
              <a:t> </a:t>
            </a:r>
            <a:r>
              <a:rPr lang="en-US" sz="1200" dirty="0" err="1"/>
              <a:t>Verbesserung</a:t>
            </a:r>
            <a:r>
              <a:rPr lang="en-US" sz="1200" dirty="0"/>
              <a:t> des IDFS </a:t>
            </a:r>
            <a:r>
              <a:rPr lang="en-US" sz="1200" dirty="0" err="1"/>
              <a:t>verglichen</a:t>
            </a:r>
            <a:r>
              <a:rPr lang="en-US" sz="1200" dirty="0"/>
              <a:t> </a:t>
            </a:r>
            <a:r>
              <a:rPr lang="en-US" sz="1200" dirty="0" err="1"/>
              <a:t>mit</a:t>
            </a:r>
            <a:r>
              <a:rPr lang="en-US" sz="1200" dirty="0"/>
              <a:t> AC-THP in der nodal-positive </a:t>
            </a:r>
            <a:r>
              <a:rPr lang="en-US" sz="1200" dirty="0" err="1"/>
              <a:t>oder</a:t>
            </a:r>
            <a:r>
              <a:rPr lang="en-US" sz="1200" dirty="0"/>
              <a:t> ITT-Population.</a:t>
            </a:r>
          </a:p>
          <a:p>
            <a:pPr marL="358775" indent="-176213">
              <a:buFont typeface="Symbol" panose="05050102010706020507" pitchFamily="18" charset="2"/>
              <a:buChar char="-"/>
            </a:pPr>
            <a:r>
              <a:rPr lang="en-US" sz="1200" dirty="0" err="1"/>
              <a:t>Allerdings</a:t>
            </a:r>
            <a:r>
              <a:rPr lang="en-US" sz="1200" dirty="0"/>
              <a:t> </a:t>
            </a:r>
            <a:r>
              <a:rPr lang="en-US" sz="1200" dirty="0" err="1"/>
              <a:t>waren</a:t>
            </a:r>
            <a:r>
              <a:rPr lang="en-US" sz="1200" dirty="0"/>
              <a:t> die 3-Jahres IDFS-</a:t>
            </a:r>
            <a:r>
              <a:rPr lang="en-US" sz="1200" dirty="0" err="1"/>
              <a:t>Raten</a:t>
            </a:r>
            <a:r>
              <a:rPr lang="en-US" sz="1200" dirty="0"/>
              <a:t> von 94% (AC-THP) und 93% (AC-KP) in der </a:t>
            </a:r>
            <a:r>
              <a:rPr lang="en-US" sz="1200" dirty="0" err="1"/>
              <a:t>Hochrisiko</a:t>
            </a:r>
            <a:r>
              <a:rPr lang="en-US" sz="1200" dirty="0"/>
              <a:t>-Population </a:t>
            </a:r>
            <a:r>
              <a:rPr lang="en-US" sz="1200" dirty="0" err="1"/>
              <a:t>beachtlich</a:t>
            </a:r>
            <a:r>
              <a:rPr lang="en-US" sz="1200" dirty="0"/>
              <a:t>.</a:t>
            </a:r>
          </a:p>
          <a:p>
            <a:r>
              <a:rPr lang="en-US" sz="1200" dirty="0"/>
              <a:t>Die IDFS-</a:t>
            </a:r>
            <a:r>
              <a:rPr lang="en-US" sz="1200" dirty="0" err="1"/>
              <a:t>Ergebnisse</a:t>
            </a:r>
            <a:r>
              <a:rPr lang="en-US" sz="1200" dirty="0"/>
              <a:t> </a:t>
            </a:r>
            <a:r>
              <a:rPr lang="en-US" sz="1200" dirty="0" err="1"/>
              <a:t>waren</a:t>
            </a:r>
            <a:r>
              <a:rPr lang="en-US" sz="1200" dirty="0"/>
              <a:t> in </a:t>
            </a:r>
            <a:r>
              <a:rPr lang="en-US" sz="1200" dirty="0" err="1"/>
              <a:t>allen</a:t>
            </a:r>
            <a:r>
              <a:rPr lang="en-US" sz="1200" dirty="0"/>
              <a:t> </a:t>
            </a:r>
            <a:r>
              <a:rPr lang="en-US" sz="1200" dirty="0" err="1"/>
              <a:t>wesentlichen</a:t>
            </a:r>
            <a:r>
              <a:rPr lang="en-US" sz="1200" dirty="0"/>
              <a:t> </a:t>
            </a:r>
            <a:r>
              <a:rPr lang="en-US" sz="1200" dirty="0" err="1"/>
              <a:t>Subgruppen</a:t>
            </a:r>
            <a:r>
              <a:rPr lang="en-US" sz="1200" dirty="0"/>
              <a:t> </a:t>
            </a:r>
            <a:r>
              <a:rPr lang="en-US" sz="1200" dirty="0" err="1"/>
              <a:t>übereinstimmend</a:t>
            </a:r>
            <a:r>
              <a:rPr lang="en-US" sz="1200" dirty="0"/>
              <a:t>.</a:t>
            </a:r>
          </a:p>
          <a:p>
            <a:r>
              <a:rPr lang="en-US" sz="1200" dirty="0"/>
              <a:t>Die </a:t>
            </a:r>
            <a:r>
              <a:rPr lang="en-US" sz="1200" dirty="0" err="1"/>
              <a:t>Sicherheitsprofile</a:t>
            </a:r>
            <a:r>
              <a:rPr lang="en-US" sz="1200" dirty="0"/>
              <a:t> von AC-KP und AC-THP </a:t>
            </a:r>
            <a:r>
              <a:rPr lang="en-US" sz="1200" dirty="0" err="1"/>
              <a:t>waren</a:t>
            </a:r>
            <a:r>
              <a:rPr lang="en-US" sz="1200" dirty="0"/>
              <a:t> </a:t>
            </a:r>
            <a:r>
              <a:rPr lang="en-US" sz="1200" dirty="0" err="1"/>
              <a:t>generell</a:t>
            </a:r>
            <a:r>
              <a:rPr lang="en-US" sz="1200" dirty="0"/>
              <a:t> </a:t>
            </a:r>
            <a:r>
              <a:rPr lang="en-US" sz="1200" dirty="0" err="1"/>
              <a:t>übereinstimmend</a:t>
            </a:r>
            <a:r>
              <a:rPr lang="en-US" sz="1200" dirty="0"/>
              <a:t> </a:t>
            </a:r>
            <a:r>
              <a:rPr lang="en-US" sz="1200" dirty="0" err="1"/>
              <a:t>mit</a:t>
            </a:r>
            <a:r>
              <a:rPr lang="en-US" sz="1200" dirty="0"/>
              <a:t> </a:t>
            </a:r>
            <a:r>
              <a:rPr lang="en-US" sz="1200" dirty="0" err="1"/>
              <a:t>vorherigen</a:t>
            </a:r>
            <a:r>
              <a:rPr lang="en-US" sz="1200" dirty="0"/>
              <a:t> </a:t>
            </a:r>
            <a:r>
              <a:rPr lang="en-US" sz="1200" dirty="0" err="1"/>
              <a:t>Erfahrungen</a:t>
            </a:r>
            <a:r>
              <a:rPr lang="en-US" sz="1200" dirty="0"/>
              <a:t>.</a:t>
            </a:r>
          </a:p>
          <a:p>
            <a:pPr marL="358775" indent="-176213">
              <a:buFont typeface="Symbol" panose="05050102010706020507" pitchFamily="18" charset="2"/>
              <a:buChar char="-"/>
            </a:pPr>
            <a:r>
              <a:rPr lang="en-US" sz="1200" dirty="0"/>
              <a:t>Ein </a:t>
            </a:r>
            <a:r>
              <a:rPr lang="en-US" sz="1200" dirty="0" err="1"/>
              <a:t>höherer</a:t>
            </a:r>
            <a:r>
              <a:rPr lang="en-US" sz="1200" dirty="0"/>
              <a:t> </a:t>
            </a:r>
            <a:r>
              <a:rPr lang="en-US" sz="1200" dirty="0" err="1"/>
              <a:t>Anteil</a:t>
            </a:r>
            <a:r>
              <a:rPr lang="en-US" sz="1200" dirty="0"/>
              <a:t> an </a:t>
            </a:r>
            <a:r>
              <a:rPr lang="en-US" sz="1200" dirty="0" err="1"/>
              <a:t>Patienten</a:t>
            </a:r>
            <a:r>
              <a:rPr lang="en-US" sz="1200" dirty="0"/>
              <a:t> </a:t>
            </a:r>
            <a:r>
              <a:rPr lang="en-US" sz="1200" dirty="0" err="1"/>
              <a:t>im</a:t>
            </a:r>
            <a:r>
              <a:rPr lang="en-US" sz="1200" dirty="0"/>
              <a:t> AK-KP Arm </a:t>
            </a:r>
            <a:r>
              <a:rPr lang="en-US" sz="1200" dirty="0" err="1"/>
              <a:t>als</a:t>
            </a:r>
            <a:r>
              <a:rPr lang="en-US" sz="1200" dirty="0"/>
              <a:t> </a:t>
            </a:r>
            <a:r>
              <a:rPr lang="en-US" sz="1200" dirty="0" err="1"/>
              <a:t>im</a:t>
            </a:r>
            <a:r>
              <a:rPr lang="en-US" sz="1200" dirty="0"/>
              <a:t> AC-THP-Arm </a:t>
            </a:r>
            <a:r>
              <a:rPr lang="en-US" sz="1200" dirty="0" err="1"/>
              <a:t>brach</a:t>
            </a:r>
            <a:r>
              <a:rPr lang="en-US" sz="1200" dirty="0"/>
              <a:t> T-DM1 </a:t>
            </a:r>
            <a:r>
              <a:rPr lang="en-US" sz="1200" dirty="0" err="1"/>
              <a:t>oder</a:t>
            </a:r>
            <a:r>
              <a:rPr lang="en-US" sz="1200" dirty="0"/>
              <a:t> Trastuzumab </a:t>
            </a:r>
            <a:r>
              <a:rPr lang="en-US" sz="1200" dirty="0" err="1"/>
              <a:t>aufgrund</a:t>
            </a:r>
            <a:r>
              <a:rPr lang="en-US" sz="1200" dirty="0"/>
              <a:t> von UEs ab (27% vs. 4%).</a:t>
            </a:r>
          </a:p>
          <a:p>
            <a:r>
              <a:rPr lang="en-US" sz="1200" dirty="0"/>
              <a:t>Es </a:t>
            </a:r>
            <a:r>
              <a:rPr lang="en-US" sz="1200" dirty="0" err="1"/>
              <a:t>zeigte</a:t>
            </a:r>
            <a:r>
              <a:rPr lang="en-US" sz="1200" dirty="0"/>
              <a:t> </a:t>
            </a:r>
            <a:r>
              <a:rPr lang="en-US" sz="1200" dirty="0" err="1"/>
              <a:t>sich</a:t>
            </a:r>
            <a:r>
              <a:rPr lang="en-US" sz="1200" dirty="0"/>
              <a:t> </a:t>
            </a:r>
            <a:r>
              <a:rPr lang="en-US" sz="1200" dirty="0" err="1"/>
              <a:t>ein</a:t>
            </a:r>
            <a:r>
              <a:rPr lang="en-US" sz="1200" dirty="0"/>
              <a:t> </a:t>
            </a:r>
            <a:r>
              <a:rPr lang="en-US" sz="1200" dirty="0" err="1"/>
              <a:t>niedrigeres</a:t>
            </a:r>
            <a:r>
              <a:rPr lang="en-US" sz="1200" dirty="0"/>
              <a:t> </a:t>
            </a:r>
            <a:r>
              <a:rPr lang="en-US" sz="1200" dirty="0" err="1"/>
              <a:t>Risiko</a:t>
            </a:r>
            <a:r>
              <a:rPr lang="en-US" sz="1200" dirty="0"/>
              <a:t> der </a:t>
            </a:r>
            <a:r>
              <a:rPr lang="en-US" sz="1200" dirty="0" err="1"/>
              <a:t>Verschlechterung</a:t>
            </a:r>
            <a:r>
              <a:rPr lang="en-US" sz="1200" dirty="0"/>
              <a:t> der QoL </a:t>
            </a:r>
            <a:r>
              <a:rPr lang="en-US" sz="1200" dirty="0" err="1"/>
              <a:t>im</a:t>
            </a:r>
            <a:r>
              <a:rPr lang="en-US" sz="1200" dirty="0"/>
              <a:t> AC-KP Arm, was auf die </a:t>
            </a:r>
            <a:r>
              <a:rPr lang="en-US" sz="1200" dirty="0" err="1"/>
              <a:t>Taxan-Behandlung</a:t>
            </a:r>
            <a:r>
              <a:rPr lang="en-US" sz="1200" dirty="0"/>
              <a:t> </a:t>
            </a:r>
            <a:r>
              <a:rPr lang="en-US" sz="1200" dirty="0" err="1"/>
              <a:t>im</a:t>
            </a:r>
            <a:r>
              <a:rPr lang="en-US" sz="1200" dirty="0"/>
              <a:t> AC-THP-Arm </a:t>
            </a:r>
            <a:r>
              <a:rPr lang="en-US" sz="1200" dirty="0" err="1"/>
              <a:t>zurückzuführen</a:t>
            </a:r>
            <a:r>
              <a:rPr lang="en-US" sz="1200" dirty="0"/>
              <a:t> </a:t>
            </a:r>
            <a:r>
              <a:rPr lang="en-US" sz="1200" dirty="0" err="1"/>
              <a:t>scheint</a:t>
            </a:r>
            <a:r>
              <a:rPr lang="en-US" sz="1200" dirty="0"/>
              <a:t>.</a:t>
            </a:r>
          </a:p>
          <a:p>
            <a:r>
              <a:rPr lang="en-US" sz="1200" dirty="0" err="1"/>
              <a:t>Adjuvante</a:t>
            </a:r>
            <a:r>
              <a:rPr lang="en-US" sz="1200" dirty="0"/>
              <a:t> </a:t>
            </a:r>
            <a:r>
              <a:rPr lang="en-US" sz="1200" dirty="0" err="1"/>
              <a:t>Chemotherapie</a:t>
            </a:r>
            <a:r>
              <a:rPr lang="en-US" sz="1200" dirty="0"/>
              <a:t> + </a:t>
            </a:r>
            <a:r>
              <a:rPr lang="en-US" sz="1200" dirty="0" err="1"/>
              <a:t>Trastzumab</a:t>
            </a:r>
            <a:r>
              <a:rPr lang="en-US" sz="1200" dirty="0"/>
              <a:t> + </a:t>
            </a:r>
            <a:r>
              <a:rPr lang="en-US" sz="1200" dirty="0" err="1"/>
              <a:t>Petruzumab</a:t>
            </a:r>
            <a:r>
              <a:rPr lang="en-US" sz="1200" dirty="0"/>
              <a:t> </a:t>
            </a:r>
            <a:r>
              <a:rPr lang="en-US" sz="1200" dirty="0" err="1"/>
              <a:t>bleibt</a:t>
            </a:r>
            <a:r>
              <a:rPr lang="en-US" sz="1200" dirty="0"/>
              <a:t> der </a:t>
            </a:r>
            <a:r>
              <a:rPr lang="en-US" sz="1200" dirty="0" err="1"/>
              <a:t>Behandlungsstandard</a:t>
            </a:r>
            <a:r>
              <a:rPr lang="en-US" sz="1200" dirty="0"/>
              <a:t> </a:t>
            </a:r>
            <a:r>
              <a:rPr lang="en-US" sz="1200" dirty="0" err="1"/>
              <a:t>für</a:t>
            </a:r>
            <a:r>
              <a:rPr lang="en-US" sz="1200" dirty="0"/>
              <a:t> </a:t>
            </a:r>
            <a:r>
              <a:rPr lang="en-US" sz="1200" dirty="0" err="1"/>
              <a:t>Patienten</a:t>
            </a:r>
            <a:r>
              <a:rPr lang="en-US" sz="1200" dirty="0"/>
              <a:t> </a:t>
            </a:r>
            <a:r>
              <a:rPr lang="en-US" sz="1200" dirty="0" err="1"/>
              <a:t>mit</a:t>
            </a:r>
            <a:r>
              <a:rPr lang="en-US" sz="1200" dirty="0"/>
              <a:t> Hochrisiko-HER2-positive EBC.</a:t>
            </a:r>
          </a:p>
          <a:p>
            <a:pPr>
              <a:buFont typeface="Symbol" panose="05050102010706020507" pitchFamily="18" charset="2"/>
              <a:buChar char="-"/>
            </a:pPr>
            <a:endParaRPr lang="de-DE" dirty="0"/>
          </a:p>
        </p:txBody>
      </p:sp>
    </p:spTree>
    <p:extLst>
      <p:ext uri="{BB962C8B-B14F-4D97-AF65-F5344CB8AC3E}">
        <p14:creationId xmlns:p14="http://schemas.microsoft.com/office/powerpoint/2010/main" val="1780270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E35AE-8703-44D3-A403-97C62927023E}"/>
              </a:ext>
            </a:extLst>
          </p:cNvPr>
          <p:cNvSpPr>
            <a:spLocks noGrp="1"/>
          </p:cNvSpPr>
          <p:nvPr>
            <p:ph type="title"/>
          </p:nvPr>
        </p:nvSpPr>
        <p:spPr/>
        <p:txBody>
          <a:bodyPr/>
          <a:lstStyle/>
          <a:p>
            <a:r>
              <a:rPr lang="en-US" dirty="0"/>
              <a:t>NSABP B-43</a:t>
            </a:r>
          </a:p>
        </p:txBody>
      </p:sp>
      <p:sp>
        <p:nvSpPr>
          <p:cNvPr id="5" name="Textplatzhalter 2">
            <a:extLst>
              <a:ext uri="{FF2B5EF4-FFF2-40B4-BE49-F238E27FC236}">
                <a16:creationId xmlns:a16="http://schemas.microsoft.com/office/drawing/2014/main" id="{1EC69B06-DA21-45CD-BC02-6CBC5D3DB6E0}"/>
              </a:ext>
            </a:extLst>
          </p:cNvPr>
          <p:cNvSpPr>
            <a:spLocks noGrp="1"/>
          </p:cNvSpPr>
          <p:nvPr>
            <p:ph type="subTitle" idx="10"/>
          </p:nvPr>
        </p:nvSpPr>
        <p:spPr>
          <a:xfrm>
            <a:off x="468315" y="950913"/>
            <a:ext cx="8280400" cy="2109682"/>
          </a:xfrm>
        </p:spPr>
        <p:txBody>
          <a:bodyPr/>
          <a:lstStyle/>
          <a:p>
            <a:r>
              <a:rPr lang="de-DE" dirty="0" err="1"/>
              <a:t>Results</a:t>
            </a:r>
            <a:r>
              <a:rPr lang="de-DE" dirty="0"/>
              <a:t> </a:t>
            </a:r>
            <a:r>
              <a:rPr lang="de-DE" dirty="0" err="1"/>
              <a:t>from</a:t>
            </a:r>
            <a:r>
              <a:rPr lang="de-DE" dirty="0"/>
              <a:t> NRG </a:t>
            </a:r>
            <a:r>
              <a:rPr lang="de-DE" dirty="0" err="1"/>
              <a:t>Oncology</a:t>
            </a:r>
            <a:r>
              <a:rPr lang="de-DE" dirty="0"/>
              <a:t>/NSABP B-43: A Phase III </a:t>
            </a:r>
            <a:r>
              <a:rPr lang="de-DE" dirty="0" err="1"/>
              <a:t>clinical</a:t>
            </a:r>
            <a:r>
              <a:rPr lang="de-DE" dirty="0"/>
              <a:t> </a:t>
            </a:r>
            <a:r>
              <a:rPr lang="de-DE" dirty="0" err="1"/>
              <a:t>trial</a:t>
            </a:r>
            <a:r>
              <a:rPr lang="de-DE" dirty="0"/>
              <a:t> </a:t>
            </a:r>
            <a:r>
              <a:rPr lang="de-DE" dirty="0" err="1"/>
              <a:t>comparing</a:t>
            </a:r>
            <a:r>
              <a:rPr lang="de-DE" dirty="0"/>
              <a:t> </a:t>
            </a:r>
            <a:r>
              <a:rPr lang="de-DE" dirty="0" err="1"/>
              <a:t>trastuzumab</a:t>
            </a:r>
            <a:r>
              <a:rPr lang="de-DE" dirty="0"/>
              <a:t> </a:t>
            </a:r>
            <a:r>
              <a:rPr lang="de-DE" dirty="0" err="1"/>
              <a:t>given</a:t>
            </a:r>
            <a:r>
              <a:rPr lang="de-DE" dirty="0"/>
              <a:t> </a:t>
            </a:r>
            <a:r>
              <a:rPr lang="de-DE" dirty="0" err="1"/>
              <a:t>concurrently</a:t>
            </a:r>
            <a:r>
              <a:rPr lang="de-DE" dirty="0"/>
              <a:t> </a:t>
            </a:r>
            <a:r>
              <a:rPr lang="de-DE" dirty="0" err="1"/>
              <a:t>with</a:t>
            </a:r>
            <a:r>
              <a:rPr lang="de-DE" dirty="0"/>
              <a:t> </a:t>
            </a:r>
            <a:r>
              <a:rPr lang="de-DE" dirty="0" err="1"/>
              <a:t>radiation</a:t>
            </a:r>
            <a:r>
              <a:rPr lang="de-DE" dirty="0"/>
              <a:t> </a:t>
            </a:r>
            <a:r>
              <a:rPr lang="de-DE" dirty="0" err="1"/>
              <a:t>therapy</a:t>
            </a:r>
            <a:r>
              <a:rPr lang="de-DE" dirty="0"/>
              <a:t> and </a:t>
            </a:r>
            <a:r>
              <a:rPr lang="de-DE" dirty="0" err="1"/>
              <a:t>radiation</a:t>
            </a:r>
            <a:r>
              <a:rPr lang="de-DE" dirty="0"/>
              <a:t> </a:t>
            </a:r>
            <a:r>
              <a:rPr lang="de-DE" dirty="0" err="1"/>
              <a:t>therapy</a:t>
            </a:r>
            <a:r>
              <a:rPr lang="de-DE" dirty="0"/>
              <a:t> </a:t>
            </a:r>
            <a:r>
              <a:rPr lang="de-DE" dirty="0" err="1"/>
              <a:t>alone</a:t>
            </a:r>
            <a:r>
              <a:rPr lang="de-DE" dirty="0"/>
              <a:t> </a:t>
            </a:r>
            <a:r>
              <a:rPr lang="de-DE" dirty="0" err="1"/>
              <a:t>for</a:t>
            </a:r>
            <a:r>
              <a:rPr lang="de-DE" dirty="0"/>
              <a:t> </a:t>
            </a:r>
            <a:r>
              <a:rPr lang="de-DE" dirty="0" err="1"/>
              <a:t>women</a:t>
            </a:r>
            <a:r>
              <a:rPr lang="de-DE" dirty="0"/>
              <a:t> </a:t>
            </a:r>
            <a:r>
              <a:rPr lang="de-DE" dirty="0" err="1"/>
              <a:t>with</a:t>
            </a:r>
            <a:r>
              <a:rPr lang="de-DE" dirty="0"/>
              <a:t> HER2-positive </a:t>
            </a:r>
            <a:r>
              <a:rPr lang="de-DE" dirty="0" err="1"/>
              <a:t>ductal</a:t>
            </a:r>
            <a:r>
              <a:rPr lang="de-DE" dirty="0"/>
              <a:t> </a:t>
            </a:r>
            <a:r>
              <a:rPr lang="de-DE" dirty="0" err="1"/>
              <a:t>carcinoma</a:t>
            </a:r>
            <a:r>
              <a:rPr lang="de-DE" dirty="0"/>
              <a:t> in situ </a:t>
            </a:r>
            <a:r>
              <a:rPr lang="de-DE" dirty="0" err="1"/>
              <a:t>resected</a:t>
            </a:r>
            <a:r>
              <a:rPr lang="de-DE" dirty="0"/>
              <a:t> </a:t>
            </a:r>
            <a:r>
              <a:rPr lang="de-DE" dirty="0" err="1"/>
              <a:t>by</a:t>
            </a:r>
            <a:r>
              <a:rPr lang="de-DE" dirty="0"/>
              <a:t> </a:t>
            </a:r>
            <a:r>
              <a:rPr lang="de-DE" dirty="0" err="1"/>
              <a:t>lumpectomy</a:t>
            </a:r>
            <a:r>
              <a:rPr lang="de-DE" dirty="0"/>
              <a:t>.</a:t>
            </a:r>
          </a:p>
        </p:txBody>
      </p:sp>
      <p:sp>
        <p:nvSpPr>
          <p:cNvPr id="4" name="Textplatzhalter 3">
            <a:extLst>
              <a:ext uri="{FF2B5EF4-FFF2-40B4-BE49-F238E27FC236}">
                <a16:creationId xmlns:a16="http://schemas.microsoft.com/office/drawing/2014/main" id="{1A9EB042-363A-42DD-B2A2-F163E7ECAD16}"/>
              </a:ext>
            </a:extLst>
          </p:cNvPr>
          <p:cNvSpPr>
            <a:spLocks noGrp="1"/>
          </p:cNvSpPr>
          <p:nvPr>
            <p:ph type="body" sz="quarter" idx="11"/>
          </p:nvPr>
        </p:nvSpPr>
        <p:spPr>
          <a:xfrm>
            <a:off x="237600" y="4631313"/>
            <a:ext cx="6028729" cy="291077"/>
          </a:xfrm>
        </p:spPr>
        <p:txBody>
          <a:bodyPr/>
          <a:lstStyle/>
          <a:p>
            <a:r>
              <a:rPr lang="de-DE" dirty="0" err="1"/>
              <a:t>Cobleigh</a:t>
            </a:r>
            <a:r>
              <a:rPr lang="de-DE" dirty="0"/>
              <a:t> </a:t>
            </a:r>
            <a:r>
              <a:rPr lang="en-US" kern="0" dirty="0">
                <a:solidFill>
                  <a:schemeClr val="bg1"/>
                </a:solidFill>
              </a:rPr>
              <a:t>et al. | 2020 ASCO Annual Meeting | J Clin Oncol 38: 2020 (suppl; </a:t>
            </a:r>
            <a:r>
              <a:rPr lang="en-US" kern="0" dirty="0" err="1">
                <a:solidFill>
                  <a:schemeClr val="bg1"/>
                </a:solidFill>
              </a:rPr>
              <a:t>abstr</a:t>
            </a:r>
            <a:r>
              <a:rPr lang="en-US" kern="0" dirty="0">
                <a:solidFill>
                  <a:schemeClr val="bg1"/>
                </a:solidFill>
              </a:rPr>
              <a:t> 508)</a:t>
            </a:r>
          </a:p>
        </p:txBody>
      </p:sp>
    </p:spTree>
    <p:extLst>
      <p:ext uri="{BB962C8B-B14F-4D97-AF65-F5344CB8AC3E}">
        <p14:creationId xmlns:p14="http://schemas.microsoft.com/office/powerpoint/2010/main" val="3994992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NSABP B-43</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Cobleigh</a:t>
            </a:r>
            <a:r>
              <a:rPr lang="de-DE" dirty="0"/>
              <a:t> </a:t>
            </a:r>
            <a:r>
              <a:rPr lang="en-US" kern="0" dirty="0"/>
              <a:t>et al. | 2020 ASCO Annual Meeting | J Clin Oncol 38: 2020 (suppl; </a:t>
            </a:r>
            <a:r>
              <a:rPr lang="en-US" kern="0" dirty="0" err="1"/>
              <a:t>abstr</a:t>
            </a:r>
            <a:r>
              <a:rPr lang="en-US" kern="0" dirty="0"/>
              <a:t> 508)</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271732" cy="353808"/>
          </a:xfrm>
        </p:spPr>
        <p:txBody>
          <a:bodyPr/>
          <a:lstStyle/>
          <a:p>
            <a:r>
              <a:rPr lang="de-DE" dirty="0">
                <a:solidFill>
                  <a:srgbClr val="003865"/>
                </a:solidFill>
              </a:rPr>
              <a:t>Studiendesign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38</a:t>
            </a:fld>
            <a:endParaRPr lang="en-GB" dirty="0"/>
          </a:p>
        </p:txBody>
      </p:sp>
      <p:cxnSp>
        <p:nvCxnSpPr>
          <p:cNvPr id="19" name="Gewinkelte Verbindung 22">
            <a:extLst>
              <a:ext uri="{FF2B5EF4-FFF2-40B4-BE49-F238E27FC236}">
                <a16:creationId xmlns:a16="http://schemas.microsoft.com/office/drawing/2014/main" id="{44C270F9-808B-4F81-B58C-0E4F4C317E8E}"/>
              </a:ext>
            </a:extLst>
          </p:cNvPr>
          <p:cNvCxnSpPr>
            <a:cxnSpLocks/>
            <a:stCxn id="21" idx="2"/>
            <a:endCxn id="25" idx="1"/>
          </p:cNvCxnSpPr>
          <p:nvPr/>
        </p:nvCxnSpPr>
        <p:spPr>
          <a:xfrm rot="16200000" flipH="1">
            <a:off x="4899306" y="2510976"/>
            <a:ext cx="281512" cy="617109"/>
          </a:xfrm>
          <a:prstGeom prst="bentConnector2">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0" name="Gewinkelte Verbindung 27">
            <a:extLst>
              <a:ext uri="{FF2B5EF4-FFF2-40B4-BE49-F238E27FC236}">
                <a16:creationId xmlns:a16="http://schemas.microsoft.com/office/drawing/2014/main" id="{8053F715-EE8F-4BC3-B37B-A4E76B2D914D}"/>
              </a:ext>
            </a:extLst>
          </p:cNvPr>
          <p:cNvCxnSpPr>
            <a:cxnSpLocks/>
            <a:stCxn id="21" idx="0"/>
            <a:endCxn id="24" idx="1"/>
          </p:cNvCxnSpPr>
          <p:nvPr/>
        </p:nvCxnSpPr>
        <p:spPr>
          <a:xfrm rot="5400000" flipH="1" flipV="1">
            <a:off x="4882479" y="1923827"/>
            <a:ext cx="315168" cy="617110"/>
          </a:xfrm>
          <a:prstGeom prst="bentConnector2">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1" name="Rechteck 20">
            <a:extLst>
              <a:ext uri="{FF2B5EF4-FFF2-40B4-BE49-F238E27FC236}">
                <a16:creationId xmlns:a16="http://schemas.microsoft.com/office/drawing/2014/main" id="{C0495D38-9DDE-40B9-BBD6-F4A90F0747CD}"/>
              </a:ext>
            </a:extLst>
          </p:cNvPr>
          <p:cNvSpPr/>
          <p:nvPr/>
        </p:nvSpPr>
        <p:spPr>
          <a:xfrm>
            <a:off x="4441435" y="2389966"/>
            <a:ext cx="580145" cy="288809"/>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spcBef>
                <a:spcPts val="600"/>
              </a:spcBef>
            </a:pPr>
            <a:r>
              <a:rPr lang="de-DE" sz="1100" b="1" dirty="0">
                <a:solidFill>
                  <a:schemeClr val="bg1"/>
                </a:solidFill>
              </a:rPr>
              <a:t>R</a:t>
            </a:r>
          </a:p>
        </p:txBody>
      </p:sp>
      <p:sp>
        <p:nvSpPr>
          <p:cNvPr id="22" name="Rechteck 21">
            <a:extLst>
              <a:ext uri="{FF2B5EF4-FFF2-40B4-BE49-F238E27FC236}">
                <a16:creationId xmlns:a16="http://schemas.microsoft.com/office/drawing/2014/main" id="{CEDD45BA-DEFA-4026-A9AE-3121135AE9D3}"/>
              </a:ext>
            </a:extLst>
          </p:cNvPr>
          <p:cNvSpPr/>
          <p:nvPr/>
        </p:nvSpPr>
        <p:spPr>
          <a:xfrm>
            <a:off x="435837" y="1384299"/>
            <a:ext cx="3337184" cy="2938199"/>
          </a:xfrm>
          <a:prstGeom prst="rect">
            <a:avLst/>
          </a:prstGeom>
          <a:solidFill>
            <a:srgbClr val="E7E8EA"/>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lvl="0">
              <a:spcBef>
                <a:spcPts val="600"/>
              </a:spcBef>
              <a:buClr>
                <a:srgbClr val="197812"/>
              </a:buClr>
              <a:defRPr/>
            </a:pPr>
            <a:r>
              <a:rPr lang="de-DE" sz="1000" b="1" dirty="0">
                <a:solidFill>
                  <a:schemeClr val="tx1"/>
                </a:solidFill>
              </a:rPr>
              <a:t>Haupteinschlusskriterien</a:t>
            </a:r>
            <a:endParaRPr lang="de-DE" sz="1000" kern="0" dirty="0">
              <a:solidFill>
                <a:schemeClr val="tx1"/>
              </a:solidFill>
              <a:cs typeface="Arial" panose="020B0604020202020204" pitchFamily="34" charset="0"/>
            </a:endParaRPr>
          </a:p>
          <a:p>
            <a:pPr marL="171446" lvl="0" indent="-171446">
              <a:spcBef>
                <a:spcPts val="600"/>
              </a:spcBef>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Frauen </a:t>
            </a:r>
            <a:r>
              <a:rPr lang="de-DE" sz="1000" kern="0" dirty="0">
                <a:solidFill>
                  <a:schemeClr val="tx1"/>
                </a:solidFill>
                <a:cs typeface="Calibri" panose="020F0502020204030204" pitchFamily="34" charset="0"/>
              </a:rPr>
              <a:t>≥18 Jahre</a:t>
            </a:r>
          </a:p>
          <a:p>
            <a:pPr marL="171446" lvl="0" indent="-171446">
              <a:spcBef>
                <a:spcPts val="600"/>
              </a:spcBef>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ECOG PS 0 oder 1</a:t>
            </a:r>
          </a:p>
          <a:p>
            <a:pPr marL="171446" lvl="0" indent="-171446">
              <a:spcBef>
                <a:spcPts val="600"/>
              </a:spcBef>
              <a:buClr>
                <a:srgbClr val="197812"/>
              </a:buClr>
              <a:buFont typeface="Arial" panose="020B0604020202020204" pitchFamily="34" charset="0"/>
              <a:buChar char="•"/>
              <a:defRPr/>
            </a:pPr>
            <a:r>
              <a:rPr lang="de-DE" sz="1000" dirty="0"/>
              <a:t>Duktales Karzinom in situ (DCIS) – gemischte DCIS und LCIS (lobuläres Karzinom in situ) sind geeignet</a:t>
            </a:r>
            <a:endParaRPr lang="de-DE" sz="1000" kern="0" dirty="0">
              <a:solidFill>
                <a:schemeClr val="tx1"/>
              </a:solidFill>
              <a:cs typeface="Arial" panose="020B0604020202020204" pitchFamily="34" charset="0"/>
            </a:endParaRPr>
          </a:p>
          <a:p>
            <a:pPr marL="171446" lvl="0" indent="-171446">
              <a:spcBef>
                <a:spcPts val="600"/>
              </a:spcBef>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HER2-positives DCIS (bestimmt mittels zentraler Testung) </a:t>
            </a:r>
          </a:p>
          <a:p>
            <a:pPr marL="171446" lvl="0" indent="-171446">
              <a:spcBef>
                <a:spcPts val="600"/>
              </a:spcBef>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ER- und/oder </a:t>
            </a:r>
            <a:r>
              <a:rPr lang="de-DE" sz="1000" kern="0" dirty="0" err="1">
                <a:solidFill>
                  <a:schemeClr val="tx1"/>
                </a:solidFill>
                <a:cs typeface="Arial" panose="020B0604020202020204" pitchFamily="34" charset="0"/>
              </a:rPr>
              <a:t>PgR</a:t>
            </a:r>
            <a:r>
              <a:rPr lang="de-DE" sz="1000" kern="0" dirty="0">
                <a:solidFill>
                  <a:schemeClr val="tx1"/>
                </a:solidFill>
                <a:cs typeface="Arial" panose="020B0604020202020204" pitchFamily="34" charset="0"/>
              </a:rPr>
              <a:t>-Status (bestimmt vor Randomisierung)</a:t>
            </a:r>
          </a:p>
          <a:p>
            <a:pPr marL="171446" lvl="0" indent="-171446">
              <a:spcBef>
                <a:spcPts val="600"/>
              </a:spcBef>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DCIS nach Resektion mittels </a:t>
            </a:r>
            <a:r>
              <a:rPr lang="de-DE" sz="1000" kern="0" dirty="0" err="1">
                <a:solidFill>
                  <a:schemeClr val="tx1"/>
                </a:solidFill>
                <a:cs typeface="Arial" panose="020B0604020202020204" pitchFamily="34" charset="0"/>
              </a:rPr>
              <a:t>Lumpektomie</a:t>
            </a:r>
            <a:r>
              <a:rPr lang="de-DE" sz="1000" kern="0" dirty="0">
                <a:solidFill>
                  <a:schemeClr val="tx1"/>
                </a:solidFill>
                <a:cs typeface="Arial" panose="020B0604020202020204" pitchFamily="34" charset="0"/>
              </a:rPr>
              <a:t> mit freien Resektionsrändern (</a:t>
            </a:r>
            <a:r>
              <a:rPr lang="de-DE" sz="1000" kern="0" dirty="0" err="1">
                <a:solidFill>
                  <a:schemeClr val="tx1"/>
                </a:solidFill>
                <a:cs typeface="Arial" panose="020B0604020202020204" pitchFamily="34" charset="0"/>
              </a:rPr>
              <a:t>no</a:t>
            </a:r>
            <a:r>
              <a:rPr lang="de-DE" sz="1000" kern="0" dirty="0">
                <a:solidFill>
                  <a:schemeClr val="tx1"/>
                </a:solidFill>
                <a:cs typeface="Arial" panose="020B0604020202020204" pitchFamily="34" charset="0"/>
              </a:rPr>
              <a:t> </a:t>
            </a:r>
            <a:r>
              <a:rPr lang="de-DE" sz="1000" kern="0" dirty="0" err="1">
                <a:solidFill>
                  <a:schemeClr val="tx1"/>
                </a:solidFill>
                <a:cs typeface="Arial" panose="020B0604020202020204" pitchFamily="34" charset="0"/>
              </a:rPr>
              <a:t>ink</a:t>
            </a:r>
            <a:r>
              <a:rPr lang="de-DE" sz="1000" kern="0" dirty="0">
                <a:solidFill>
                  <a:schemeClr val="tx1"/>
                </a:solidFill>
                <a:cs typeface="Arial" panose="020B0604020202020204" pitchFamily="34" charset="0"/>
              </a:rPr>
              <a:t> on </a:t>
            </a:r>
            <a:r>
              <a:rPr lang="de-DE" sz="1000" kern="0" dirty="0" err="1">
                <a:solidFill>
                  <a:schemeClr val="tx1"/>
                </a:solidFill>
                <a:cs typeface="Arial" panose="020B0604020202020204" pitchFamily="34" charset="0"/>
              </a:rPr>
              <a:t>tumor</a:t>
            </a:r>
            <a:r>
              <a:rPr lang="de-DE" sz="1000" kern="0" dirty="0">
                <a:solidFill>
                  <a:schemeClr val="tx1"/>
                </a:solidFill>
                <a:cs typeface="Arial" panose="020B0604020202020204" pitchFamily="34" charset="0"/>
              </a:rPr>
              <a:t>) </a:t>
            </a:r>
          </a:p>
          <a:p>
            <a:pPr marL="171446" lvl="0" indent="-171446">
              <a:spcBef>
                <a:spcPts val="600"/>
              </a:spcBef>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Keine schwere Herzerkrankung oder nicht kontrollierte Hypertonie in der Vorgeschichte </a:t>
            </a:r>
          </a:p>
          <a:p>
            <a:pPr marL="171446" lvl="0" indent="-171446">
              <a:spcBef>
                <a:spcPts val="600"/>
              </a:spcBef>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Kein multizentrisches DCIS</a:t>
            </a:r>
            <a:endParaRPr lang="en-US" sz="1000" kern="0" dirty="0">
              <a:solidFill>
                <a:prstClr val="black"/>
              </a:solidFill>
              <a:cs typeface="Arial" panose="020B0604020202020204" pitchFamily="34" charset="0"/>
            </a:endParaRPr>
          </a:p>
        </p:txBody>
      </p:sp>
      <p:sp>
        <p:nvSpPr>
          <p:cNvPr id="24" name="Rechteck 23">
            <a:extLst>
              <a:ext uri="{FF2B5EF4-FFF2-40B4-BE49-F238E27FC236}">
                <a16:creationId xmlns:a16="http://schemas.microsoft.com/office/drawing/2014/main" id="{A7A18951-8597-479E-8F11-0B7E880C305C}"/>
              </a:ext>
            </a:extLst>
          </p:cNvPr>
          <p:cNvSpPr/>
          <p:nvPr/>
        </p:nvSpPr>
        <p:spPr>
          <a:xfrm>
            <a:off x="5348618" y="1831140"/>
            <a:ext cx="3073645" cy="487316"/>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spcAft>
                <a:spcPts val="600"/>
              </a:spcAft>
              <a:defRPr/>
            </a:pPr>
            <a:r>
              <a:rPr lang="en-US" sz="1000" b="1" kern="0" dirty="0">
                <a:solidFill>
                  <a:prstClr val="white"/>
                </a:solidFill>
                <a:cs typeface="Arial" panose="020B0604020202020204" pitchFamily="34" charset="0"/>
              </a:rPr>
              <a:t>Gruppe 1</a:t>
            </a:r>
            <a:endParaRPr lang="en-US" sz="1000" kern="0" dirty="0">
              <a:solidFill>
                <a:prstClr val="white"/>
              </a:solidFill>
              <a:cs typeface="Arial" panose="020B0604020202020204" pitchFamily="34" charset="0"/>
            </a:endParaRPr>
          </a:p>
          <a:p>
            <a:pPr lvl="0" algn="ctr" defTabSz="914400">
              <a:defRPr/>
            </a:pPr>
            <a:r>
              <a:rPr lang="en-US" sz="1000" kern="0" dirty="0" err="1">
                <a:solidFill>
                  <a:prstClr val="white"/>
                </a:solidFill>
                <a:cs typeface="Arial" panose="020B0604020202020204" pitchFamily="34" charset="0"/>
              </a:rPr>
              <a:t>Bestrahlung</a:t>
            </a:r>
            <a:r>
              <a:rPr lang="en-US" sz="1000" kern="0" dirty="0">
                <a:solidFill>
                  <a:prstClr val="white"/>
                </a:solidFill>
                <a:cs typeface="Arial" panose="020B0604020202020204" pitchFamily="34" charset="0"/>
              </a:rPr>
              <a:t> (RT)*</a:t>
            </a:r>
          </a:p>
        </p:txBody>
      </p:sp>
      <p:sp>
        <p:nvSpPr>
          <p:cNvPr id="25" name="Rechteck 24">
            <a:extLst>
              <a:ext uri="{FF2B5EF4-FFF2-40B4-BE49-F238E27FC236}">
                <a16:creationId xmlns:a16="http://schemas.microsoft.com/office/drawing/2014/main" id="{1E19A73E-465E-4E65-AA70-294F059F6F93}"/>
              </a:ext>
            </a:extLst>
          </p:cNvPr>
          <p:cNvSpPr/>
          <p:nvPr/>
        </p:nvSpPr>
        <p:spPr>
          <a:xfrm>
            <a:off x="5348617" y="2447907"/>
            <a:ext cx="3073645" cy="1024759"/>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spcAft>
                <a:spcPts val="600"/>
              </a:spcAft>
              <a:defRPr/>
            </a:pPr>
            <a:r>
              <a:rPr lang="en-US" sz="1000" b="1" kern="0" dirty="0">
                <a:solidFill>
                  <a:prstClr val="white"/>
                </a:solidFill>
                <a:cs typeface="Arial" panose="020B0604020202020204" pitchFamily="34" charset="0"/>
              </a:rPr>
              <a:t>Gruppe 2 </a:t>
            </a:r>
          </a:p>
          <a:p>
            <a:pPr algn="ctr" defTabSz="914400">
              <a:spcAft>
                <a:spcPts val="600"/>
              </a:spcAft>
              <a:defRPr/>
            </a:pPr>
            <a:r>
              <a:rPr lang="en-US" sz="1000" kern="0" dirty="0" err="1">
                <a:solidFill>
                  <a:prstClr val="white"/>
                </a:solidFill>
                <a:cs typeface="Arial" panose="020B0604020202020204" pitchFamily="34" charset="0"/>
              </a:rPr>
              <a:t>Bestrahlung</a:t>
            </a:r>
            <a:r>
              <a:rPr lang="en-US" sz="1000" kern="0" dirty="0">
                <a:solidFill>
                  <a:prstClr val="white"/>
                </a:solidFill>
                <a:cs typeface="Arial" panose="020B0604020202020204" pitchFamily="34" charset="0"/>
              </a:rPr>
              <a:t> (RT)*</a:t>
            </a:r>
          </a:p>
          <a:p>
            <a:pPr lvl="0" algn="ctr" defTabSz="914400">
              <a:defRPr/>
            </a:pPr>
            <a:r>
              <a:rPr lang="en-US" sz="1000" kern="0" dirty="0">
                <a:solidFill>
                  <a:prstClr val="white"/>
                </a:solidFill>
                <a:cs typeface="Arial" panose="020B0604020202020204" pitchFamily="34" charset="0"/>
              </a:rPr>
              <a:t>+ Trastuzumab 2 </a:t>
            </a:r>
            <a:r>
              <a:rPr lang="en-US" sz="1000" kern="0" dirty="0" err="1">
                <a:solidFill>
                  <a:prstClr val="white"/>
                </a:solidFill>
                <a:cs typeface="Arial" panose="020B0604020202020204" pitchFamily="34" charset="0"/>
              </a:rPr>
              <a:t>Dosen</a:t>
            </a:r>
            <a:endParaRPr lang="en-US" sz="1000" kern="0" dirty="0">
              <a:solidFill>
                <a:prstClr val="white"/>
              </a:solidFill>
              <a:cs typeface="Arial" panose="020B0604020202020204" pitchFamily="34" charset="0"/>
            </a:endParaRPr>
          </a:p>
          <a:p>
            <a:pPr lvl="0" algn="ctr" defTabSz="914400">
              <a:defRPr/>
            </a:pPr>
            <a:r>
              <a:rPr lang="en-US" sz="1000" kern="0" dirty="0" err="1">
                <a:solidFill>
                  <a:prstClr val="white"/>
                </a:solidFill>
                <a:cs typeface="Arial" panose="020B0604020202020204" pitchFamily="34" charset="0"/>
              </a:rPr>
              <a:t>Dosis</a:t>
            </a:r>
            <a:r>
              <a:rPr lang="en-US" sz="1000" kern="0" dirty="0">
                <a:solidFill>
                  <a:prstClr val="white"/>
                </a:solidFill>
                <a:cs typeface="Arial" panose="020B0604020202020204" pitchFamily="34" charset="0"/>
              </a:rPr>
              <a:t> 1: 8 mg/kg </a:t>
            </a:r>
            <a:r>
              <a:rPr lang="en-US" sz="1000" kern="0" dirty="0" err="1">
                <a:solidFill>
                  <a:prstClr val="white"/>
                </a:solidFill>
                <a:cs typeface="Arial" panose="020B0604020202020204" pitchFamily="34" charset="0"/>
              </a:rPr>
              <a:t>i.v.</a:t>
            </a:r>
            <a:r>
              <a:rPr lang="en-US" sz="1000" kern="0" dirty="0">
                <a:solidFill>
                  <a:prstClr val="white"/>
                </a:solidFill>
                <a:cs typeface="Arial" panose="020B0604020202020204" pitchFamily="34" charset="0"/>
              </a:rPr>
              <a:t> (Tag 7 bis Tag 9 </a:t>
            </a:r>
            <a:r>
              <a:rPr lang="en-US" sz="1000" kern="0" dirty="0" err="1">
                <a:solidFill>
                  <a:prstClr val="white"/>
                </a:solidFill>
                <a:cs typeface="Arial" panose="020B0604020202020204" pitchFamily="34" charset="0"/>
              </a:rPr>
              <a:t>oder</a:t>
            </a:r>
            <a:r>
              <a:rPr lang="en-US" sz="1000" kern="0" dirty="0">
                <a:solidFill>
                  <a:prstClr val="white"/>
                </a:solidFill>
                <a:cs typeface="Arial" panose="020B0604020202020204" pitchFamily="34" charset="0"/>
              </a:rPr>
              <a:t> 12)</a:t>
            </a:r>
          </a:p>
          <a:p>
            <a:pPr lvl="0" algn="ctr" defTabSz="914400">
              <a:defRPr/>
            </a:pPr>
            <a:r>
              <a:rPr lang="en-US" sz="1000" kern="0" dirty="0" err="1">
                <a:solidFill>
                  <a:prstClr val="white"/>
                </a:solidFill>
                <a:cs typeface="Arial" panose="020B0604020202020204" pitchFamily="34" charset="0"/>
              </a:rPr>
              <a:t>Dosis</a:t>
            </a:r>
            <a:r>
              <a:rPr lang="en-US" sz="1000" kern="0" dirty="0">
                <a:solidFill>
                  <a:prstClr val="white"/>
                </a:solidFill>
                <a:cs typeface="Arial" panose="020B0604020202020204" pitchFamily="34" charset="0"/>
              </a:rPr>
              <a:t> 2: 6 mg/kg </a:t>
            </a:r>
            <a:r>
              <a:rPr lang="en-US" sz="1000" kern="0" dirty="0" err="1">
                <a:solidFill>
                  <a:prstClr val="white"/>
                </a:solidFill>
                <a:cs typeface="Arial" panose="020B0604020202020204" pitchFamily="34" charset="0"/>
              </a:rPr>
              <a:t>i.v.</a:t>
            </a:r>
            <a:r>
              <a:rPr lang="en-US" sz="1000" kern="0" dirty="0">
                <a:solidFill>
                  <a:prstClr val="white"/>
                </a:solidFill>
                <a:cs typeface="Arial" panose="020B0604020202020204" pitchFamily="34" charset="0"/>
              </a:rPr>
              <a:t> (3 </a:t>
            </a:r>
            <a:r>
              <a:rPr lang="en-US" sz="1000" kern="0" dirty="0" err="1">
                <a:solidFill>
                  <a:prstClr val="white"/>
                </a:solidFill>
                <a:cs typeface="Arial" panose="020B0604020202020204" pitchFamily="34" charset="0"/>
              </a:rPr>
              <a:t>Wochen</a:t>
            </a:r>
            <a:r>
              <a:rPr lang="en-US" sz="1000" kern="0" dirty="0">
                <a:solidFill>
                  <a:prstClr val="white"/>
                </a:solidFill>
                <a:cs typeface="Arial" panose="020B0604020202020204" pitchFamily="34" charset="0"/>
              </a:rPr>
              <a:t> </a:t>
            </a:r>
            <a:r>
              <a:rPr lang="en-US" sz="1000" kern="0" dirty="0" err="1">
                <a:solidFill>
                  <a:prstClr val="white"/>
                </a:solidFill>
                <a:cs typeface="Arial" panose="020B0604020202020204" pitchFamily="34" charset="0"/>
              </a:rPr>
              <a:t>nach</a:t>
            </a:r>
            <a:r>
              <a:rPr lang="en-US" sz="1000" kern="0" dirty="0">
                <a:solidFill>
                  <a:prstClr val="white"/>
                </a:solidFill>
                <a:cs typeface="Arial" panose="020B0604020202020204" pitchFamily="34" charset="0"/>
              </a:rPr>
              <a:t> </a:t>
            </a:r>
            <a:r>
              <a:rPr lang="en-US" sz="1000" kern="0" dirty="0" err="1">
                <a:solidFill>
                  <a:prstClr val="white"/>
                </a:solidFill>
                <a:cs typeface="Arial" panose="020B0604020202020204" pitchFamily="34" charset="0"/>
              </a:rPr>
              <a:t>Dosis</a:t>
            </a:r>
            <a:r>
              <a:rPr lang="en-US" sz="1000" kern="0" dirty="0">
                <a:solidFill>
                  <a:prstClr val="white"/>
                </a:solidFill>
                <a:cs typeface="Arial" panose="020B0604020202020204" pitchFamily="34" charset="0"/>
              </a:rPr>
              <a:t> 1)</a:t>
            </a:r>
          </a:p>
        </p:txBody>
      </p:sp>
      <p:cxnSp>
        <p:nvCxnSpPr>
          <p:cNvPr id="39" name="Gerader Verbinder 38">
            <a:extLst>
              <a:ext uri="{FF2B5EF4-FFF2-40B4-BE49-F238E27FC236}">
                <a16:creationId xmlns:a16="http://schemas.microsoft.com/office/drawing/2014/main" id="{8FD89DC0-837F-4F7F-AD2B-85153F69A74C}"/>
              </a:ext>
            </a:extLst>
          </p:cNvPr>
          <p:cNvCxnSpPr>
            <a:cxnSpLocks/>
            <a:endCxn id="21" idx="1"/>
          </p:cNvCxnSpPr>
          <p:nvPr/>
        </p:nvCxnSpPr>
        <p:spPr>
          <a:xfrm>
            <a:off x="3773021" y="2534371"/>
            <a:ext cx="668414" cy="0"/>
          </a:xfrm>
          <a:prstGeom prst="line">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9FF4A85A-B20E-4FE0-BDEA-75992D6E0C82}"/>
              </a:ext>
            </a:extLst>
          </p:cNvPr>
          <p:cNvSpPr txBox="1"/>
          <p:nvPr/>
        </p:nvSpPr>
        <p:spPr>
          <a:xfrm>
            <a:off x="3877275" y="3656651"/>
            <a:ext cx="2401900"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sz="900" b="1" dirty="0">
                <a:latin typeface="Arial" panose="020B0604020202020204" pitchFamily="34" charset="0"/>
                <a:cs typeface="Arial" panose="020B0604020202020204" pitchFamily="34" charset="0"/>
              </a:rPr>
              <a:t>Stratifikationsfaktoren:</a:t>
            </a:r>
          </a:p>
          <a:p>
            <a:pPr marL="180000" indent="-108000">
              <a:buClr>
                <a:srgbClr val="197812"/>
              </a:buClr>
              <a:buFont typeface="Arial" panose="020B0604020202020204" pitchFamily="34" charset="0"/>
              <a:buChar char="•"/>
            </a:pPr>
            <a:r>
              <a:rPr lang="de-DE" sz="900" kern="0" dirty="0" err="1">
                <a:solidFill>
                  <a:prstClr val="black"/>
                </a:solidFill>
                <a:cs typeface="Arial" panose="020B0604020202020204" pitchFamily="34" charset="0"/>
              </a:rPr>
              <a:t>Menopausaler</a:t>
            </a:r>
            <a:r>
              <a:rPr lang="de-DE" sz="900" kern="0" dirty="0">
                <a:solidFill>
                  <a:prstClr val="black"/>
                </a:solidFill>
                <a:cs typeface="Arial" panose="020B0604020202020204" pitchFamily="34" charset="0"/>
              </a:rPr>
              <a:t> Status (</a:t>
            </a:r>
            <a:r>
              <a:rPr lang="de-DE" sz="900" kern="0" dirty="0" err="1">
                <a:solidFill>
                  <a:prstClr val="black"/>
                </a:solidFill>
                <a:cs typeface="Arial" panose="020B0604020202020204" pitchFamily="34" charset="0"/>
              </a:rPr>
              <a:t>prä</a:t>
            </a:r>
            <a:r>
              <a:rPr lang="de-DE" sz="900" kern="0" dirty="0">
                <a:solidFill>
                  <a:prstClr val="black"/>
                </a:solidFill>
                <a:cs typeface="Arial" panose="020B0604020202020204" pitchFamily="34" charset="0"/>
              </a:rPr>
              <a:t>/</a:t>
            </a:r>
            <a:r>
              <a:rPr lang="de-DE" sz="900" kern="0" dirty="0" err="1">
                <a:solidFill>
                  <a:prstClr val="black"/>
                </a:solidFill>
                <a:cs typeface="Arial" panose="020B0604020202020204" pitchFamily="34" charset="0"/>
              </a:rPr>
              <a:t>post</a:t>
            </a:r>
            <a:r>
              <a:rPr lang="de-DE" sz="900" kern="0" dirty="0">
                <a:solidFill>
                  <a:prstClr val="black"/>
                </a:solidFill>
                <a:cs typeface="Arial" panose="020B0604020202020204" pitchFamily="34" charset="0"/>
              </a:rPr>
              <a:t>)</a:t>
            </a:r>
          </a:p>
          <a:p>
            <a:pPr marL="180000" indent="-108000">
              <a:buClr>
                <a:srgbClr val="197812"/>
              </a:buClr>
              <a:buFont typeface="Arial" panose="020B0604020202020204" pitchFamily="34" charset="0"/>
              <a:buChar char="•"/>
            </a:pPr>
            <a:r>
              <a:rPr lang="de-DE" sz="900" kern="0" dirty="0">
                <a:solidFill>
                  <a:prstClr val="black"/>
                </a:solidFill>
                <a:cs typeface="Arial" panose="020B0604020202020204" pitchFamily="34" charset="0"/>
              </a:rPr>
              <a:t>Geplante Hormontherapie (ja/nein)</a:t>
            </a:r>
          </a:p>
          <a:p>
            <a:pPr marL="180000" indent="-108000">
              <a:buClr>
                <a:srgbClr val="197812"/>
              </a:buClr>
              <a:buFont typeface="Arial" panose="020B0604020202020204" pitchFamily="34" charset="0"/>
              <a:buChar char="•"/>
            </a:pPr>
            <a:r>
              <a:rPr lang="de-DE" sz="900" kern="0" dirty="0" err="1">
                <a:solidFill>
                  <a:prstClr val="black"/>
                </a:solidFill>
                <a:cs typeface="Arial" panose="020B0604020202020204" pitchFamily="34" charset="0"/>
              </a:rPr>
              <a:t>Kerngrading</a:t>
            </a:r>
            <a:r>
              <a:rPr lang="de-DE" sz="900" kern="0" dirty="0">
                <a:solidFill>
                  <a:prstClr val="black"/>
                </a:solidFill>
                <a:cs typeface="Arial" panose="020B0604020202020204" pitchFamily="34" charset="0"/>
              </a:rPr>
              <a:t> (high/intermediate/</a:t>
            </a:r>
            <a:r>
              <a:rPr lang="de-DE" sz="900" kern="0" dirty="0" err="1">
                <a:solidFill>
                  <a:prstClr val="black"/>
                </a:solidFill>
                <a:cs typeface="Arial" panose="020B0604020202020204" pitchFamily="34" charset="0"/>
              </a:rPr>
              <a:t>low</a:t>
            </a:r>
            <a:r>
              <a:rPr lang="de-DE" sz="900" kern="0" dirty="0">
                <a:solidFill>
                  <a:prstClr val="black"/>
                </a:solidFill>
                <a:cs typeface="Arial" panose="020B0604020202020204" pitchFamily="34" charset="0"/>
              </a:rPr>
              <a:t>)</a:t>
            </a:r>
            <a:endParaRPr lang="de-DE" sz="900" dirty="0">
              <a:latin typeface="Arial" panose="020B0604020202020204" pitchFamily="34" charset="0"/>
              <a:cs typeface="Arial" panose="020B0604020202020204" pitchFamily="34" charset="0"/>
            </a:endParaRPr>
          </a:p>
        </p:txBody>
      </p:sp>
      <p:sp>
        <p:nvSpPr>
          <p:cNvPr id="37" name="Rechteck 36">
            <a:extLst>
              <a:ext uri="{FF2B5EF4-FFF2-40B4-BE49-F238E27FC236}">
                <a16:creationId xmlns:a16="http://schemas.microsoft.com/office/drawing/2014/main" id="{A340CD82-3352-489E-9FE2-7BC715C98E7F}"/>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solidFill>
                  <a:prstClr val="black"/>
                </a:solidFill>
              </a:rPr>
              <a:t>*Ausschließlich Bestrahlung der gesamten Brust, Fraktionierung: 25+ oder hypofraktioniert mit 16-17 Bestrahlungen, Boost nach Ermessen des Arztes </a:t>
            </a:r>
          </a:p>
        </p:txBody>
      </p:sp>
    </p:spTree>
    <p:extLst>
      <p:ext uri="{BB962C8B-B14F-4D97-AF65-F5344CB8AC3E}">
        <p14:creationId xmlns:p14="http://schemas.microsoft.com/office/powerpoint/2010/main" val="1974578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NSABP B-43</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Cobleigh</a:t>
            </a:r>
            <a:r>
              <a:rPr lang="de-DE" dirty="0"/>
              <a:t> </a:t>
            </a:r>
            <a:r>
              <a:rPr lang="en-US" kern="0" dirty="0"/>
              <a:t>et al. | 2020 ASCO Annual Meeting | J Clin Oncol 38: 2020 (suppl; </a:t>
            </a:r>
            <a:r>
              <a:rPr lang="en-US" kern="0" dirty="0" err="1"/>
              <a:t>abstr</a:t>
            </a:r>
            <a:r>
              <a:rPr lang="en-US" kern="0" dirty="0"/>
              <a:t> 508)</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271732" cy="353808"/>
          </a:xfrm>
        </p:spPr>
        <p:txBody>
          <a:bodyPr/>
          <a:lstStyle/>
          <a:p>
            <a:r>
              <a:rPr lang="de-DE" dirty="0">
                <a:solidFill>
                  <a:srgbClr val="003865"/>
                </a:solidFill>
              </a:rPr>
              <a:t>Endpunkte</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39</a:t>
            </a:fld>
            <a:endParaRPr lang="en-GB" dirty="0"/>
          </a:p>
        </p:txBody>
      </p:sp>
      <p:sp>
        <p:nvSpPr>
          <p:cNvPr id="15" name="Inhaltsplatzhalter 2">
            <a:extLst>
              <a:ext uri="{FF2B5EF4-FFF2-40B4-BE49-F238E27FC236}">
                <a16:creationId xmlns:a16="http://schemas.microsoft.com/office/drawing/2014/main" id="{EB19EE06-D759-46E7-8459-F7B3993C791F}"/>
              </a:ext>
            </a:extLst>
          </p:cNvPr>
          <p:cNvSpPr>
            <a:spLocks noGrp="1"/>
          </p:cNvSpPr>
          <p:nvPr>
            <p:ph idx="1"/>
          </p:nvPr>
        </p:nvSpPr>
        <p:spPr>
          <a:xfrm>
            <a:off x="435530" y="1324022"/>
            <a:ext cx="8271341" cy="3089425"/>
          </a:xfrm>
        </p:spPr>
        <p:txBody>
          <a:bodyPr/>
          <a:lstStyle/>
          <a:p>
            <a:pPr marL="0" indent="0">
              <a:buNone/>
            </a:pPr>
            <a:r>
              <a:rPr lang="de-DE" b="1" dirty="0"/>
              <a:t>Primärer Endpunkt</a:t>
            </a:r>
          </a:p>
          <a:p>
            <a:r>
              <a:rPr lang="de-DE" dirty="0"/>
              <a:t>Ipsilaterales Brusttumorrezidiv (IBTR, invasiv oder DCIS)</a:t>
            </a:r>
          </a:p>
          <a:p>
            <a:pPr marL="0" indent="0">
              <a:buNone/>
            </a:pPr>
            <a:endParaRPr lang="de-DE" dirty="0"/>
          </a:p>
          <a:p>
            <a:pPr marL="0" indent="0">
              <a:buNone/>
            </a:pPr>
            <a:r>
              <a:rPr lang="de-DE" b="1" dirty="0">
                <a:cs typeface="Open Sans"/>
              </a:rPr>
              <a:t>Sekundäre Endpunkte</a:t>
            </a:r>
          </a:p>
          <a:p>
            <a:r>
              <a:rPr lang="de-DE" dirty="0"/>
              <a:t>Krankheitsfreies Überleben (DFS)</a:t>
            </a:r>
          </a:p>
          <a:p>
            <a:pPr marL="358775" lvl="1" indent="-176213">
              <a:buFont typeface="Symbol" panose="05050102010706020507" pitchFamily="18" charset="2"/>
              <a:buChar char="-"/>
            </a:pPr>
            <a:r>
              <a:rPr lang="de-DE" dirty="0">
                <a:cs typeface="Open Sans"/>
              </a:rPr>
              <a:t>Invasives oder nicht-invasives lokales, regionales oder Fernrezidiv, kontralaterales BC, zweites primäres Karzinom (nicht-Brust) und Tod durch jeglichen Grund als erstes Ereignis</a:t>
            </a:r>
          </a:p>
          <a:p>
            <a:r>
              <a:rPr lang="de-DE" dirty="0" err="1"/>
              <a:t>Rezidivfreies</a:t>
            </a:r>
            <a:r>
              <a:rPr lang="de-DE" dirty="0"/>
              <a:t> Intervall (RFI)</a:t>
            </a:r>
          </a:p>
          <a:p>
            <a:pPr marL="358775" lvl="1" indent="-176213">
              <a:buFont typeface="Symbol" panose="05050102010706020507" pitchFamily="18" charset="2"/>
              <a:buChar char="-"/>
            </a:pPr>
            <a:r>
              <a:rPr lang="de-DE" dirty="0">
                <a:cs typeface="Open Sans"/>
              </a:rPr>
              <a:t>Invasives oder nicht-invasives BC-Rezidiv als erstes Ereignis</a:t>
            </a:r>
          </a:p>
          <a:p>
            <a:r>
              <a:rPr lang="de-DE" dirty="0"/>
              <a:t>Gesamtüberleben (OS)</a:t>
            </a:r>
          </a:p>
          <a:p>
            <a:pPr marL="358775" lvl="1" indent="-176213">
              <a:buFont typeface="Symbol" panose="05050102010706020507" pitchFamily="18" charset="2"/>
              <a:buChar char="-"/>
            </a:pPr>
            <a:r>
              <a:rPr lang="de-DE" dirty="0">
                <a:cs typeface="Open Sans"/>
              </a:rPr>
              <a:t>Sämtliche Todesfälle</a:t>
            </a:r>
            <a:endParaRPr lang="en-US" dirty="0">
              <a:cs typeface="Open Sans"/>
            </a:endParaRPr>
          </a:p>
        </p:txBody>
      </p:sp>
    </p:spTree>
    <p:extLst>
      <p:ext uri="{BB962C8B-B14F-4D97-AF65-F5344CB8AC3E}">
        <p14:creationId xmlns:p14="http://schemas.microsoft.com/office/powerpoint/2010/main" val="682638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EBA4EE1-3DC5-4414-ACD2-590A3DF83D09}"/>
              </a:ext>
            </a:extLst>
          </p:cNvPr>
          <p:cNvSpPr>
            <a:spLocks noGrp="1"/>
          </p:cNvSpPr>
          <p:nvPr>
            <p:ph type="title" idx="4294967295"/>
          </p:nvPr>
        </p:nvSpPr>
        <p:spPr>
          <a:xfrm>
            <a:off x="457200" y="273372"/>
            <a:ext cx="8229600" cy="476136"/>
          </a:xfrm>
        </p:spPr>
        <p:txBody>
          <a:bodyPr>
            <a:normAutofit/>
          </a:bodyPr>
          <a:lstStyle/>
          <a:p>
            <a:r>
              <a:rPr lang="de-DE" sz="2400" dirty="0"/>
              <a:t>Agenda	</a:t>
            </a:r>
          </a:p>
        </p:txBody>
      </p:sp>
      <p:sp>
        <p:nvSpPr>
          <p:cNvPr id="14" name="Foliennummernplatzhalter 5">
            <a:extLst>
              <a:ext uri="{FF2B5EF4-FFF2-40B4-BE49-F238E27FC236}">
                <a16:creationId xmlns:a16="http://schemas.microsoft.com/office/drawing/2014/main" id="{B44D6C71-F035-4B44-A5F1-EF8650E1DB57}"/>
              </a:ext>
            </a:extLst>
          </p:cNvPr>
          <p:cNvSpPr txBox="1">
            <a:spLocks/>
          </p:cNvSpPr>
          <p:nvPr/>
        </p:nvSpPr>
        <p:spPr>
          <a:xfrm>
            <a:off x="61199" y="4911724"/>
            <a:ext cx="395999" cy="18535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C4F54F3-C349-4609-AFEE-01462D5C7942}" type="slidenum">
              <a:rPr lang="en-GB" sz="800" smtClean="0"/>
              <a:pPr/>
              <a:t>4</a:t>
            </a:fld>
            <a:endParaRPr lang="en-GB" sz="800" dirty="0"/>
          </a:p>
        </p:txBody>
      </p:sp>
      <p:sp>
        <p:nvSpPr>
          <p:cNvPr id="5" name="Action Button: Home 10">
            <a:hlinkClick r:id="rId3" action="ppaction://hlinksldjump" highlightClick="1"/>
            <a:extLst>
              <a:ext uri="{FF2B5EF4-FFF2-40B4-BE49-F238E27FC236}">
                <a16:creationId xmlns:a16="http://schemas.microsoft.com/office/drawing/2014/main" id="{C3CBB31E-D7DE-4E27-8163-FFA12AFAE982}"/>
              </a:ext>
            </a:extLst>
          </p:cNvPr>
          <p:cNvSpPr/>
          <p:nvPr/>
        </p:nvSpPr>
        <p:spPr bwMode="auto">
          <a:xfrm>
            <a:off x="8848103" y="39756"/>
            <a:ext cx="252896" cy="251981"/>
          </a:xfrm>
          <a:prstGeom prst="actionButtonHome">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dirty="0">
              <a:ln>
                <a:noFill/>
              </a:ln>
              <a:solidFill>
                <a:schemeClr val="bg1"/>
              </a:solidFill>
              <a:effectLst/>
              <a:latin typeface="Arial" charset="0"/>
            </a:endParaRPr>
          </a:p>
        </p:txBody>
      </p:sp>
      <p:graphicFrame>
        <p:nvGraphicFramePr>
          <p:cNvPr id="6" name="Inhaltsplatzhalter 6">
            <a:extLst>
              <a:ext uri="{FF2B5EF4-FFF2-40B4-BE49-F238E27FC236}">
                <a16:creationId xmlns:a16="http://schemas.microsoft.com/office/drawing/2014/main" id="{515C9C67-B037-407F-B574-8D9DD7B81CBB}"/>
              </a:ext>
            </a:extLst>
          </p:cNvPr>
          <p:cNvGraphicFramePr>
            <a:graphicFrameLocks/>
          </p:cNvGraphicFramePr>
          <p:nvPr>
            <p:extLst>
              <p:ext uri="{D42A27DB-BD31-4B8C-83A1-F6EECF244321}">
                <p14:modId xmlns:p14="http://schemas.microsoft.com/office/powerpoint/2010/main" val="1052693006"/>
              </p:ext>
            </p:extLst>
          </p:nvPr>
        </p:nvGraphicFramePr>
        <p:xfrm>
          <a:off x="475200" y="1216722"/>
          <a:ext cx="8273511" cy="2432087"/>
        </p:xfrm>
        <a:graphic>
          <a:graphicData uri="http://schemas.openxmlformats.org/drawingml/2006/table">
            <a:tbl>
              <a:tblPr/>
              <a:tblGrid>
                <a:gridCol w="3340719">
                  <a:extLst>
                    <a:ext uri="{9D8B030D-6E8A-4147-A177-3AD203B41FA5}">
                      <a16:colId xmlns:a16="http://schemas.microsoft.com/office/drawing/2014/main" val="20000"/>
                    </a:ext>
                  </a:extLst>
                </a:gridCol>
                <a:gridCol w="567262">
                  <a:extLst>
                    <a:ext uri="{9D8B030D-6E8A-4147-A177-3AD203B41FA5}">
                      <a16:colId xmlns:a16="http://schemas.microsoft.com/office/drawing/2014/main" val="20001"/>
                    </a:ext>
                  </a:extLst>
                </a:gridCol>
                <a:gridCol w="172385">
                  <a:extLst>
                    <a:ext uri="{9D8B030D-6E8A-4147-A177-3AD203B41FA5}">
                      <a16:colId xmlns:a16="http://schemas.microsoft.com/office/drawing/2014/main" val="20002"/>
                    </a:ext>
                  </a:extLst>
                </a:gridCol>
                <a:gridCol w="3637855">
                  <a:extLst>
                    <a:ext uri="{9D8B030D-6E8A-4147-A177-3AD203B41FA5}">
                      <a16:colId xmlns:a16="http://schemas.microsoft.com/office/drawing/2014/main" val="20003"/>
                    </a:ext>
                  </a:extLst>
                </a:gridCol>
                <a:gridCol w="555290">
                  <a:extLst>
                    <a:ext uri="{9D8B030D-6E8A-4147-A177-3AD203B41FA5}">
                      <a16:colId xmlns:a16="http://schemas.microsoft.com/office/drawing/2014/main" val="20004"/>
                    </a:ext>
                  </a:extLst>
                </a:gridCol>
              </a:tblGrid>
              <a:tr h="347441">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a:endParaRPr lang="en-GB" sz="1200" b="1" noProof="0" dirty="0">
                        <a:solidFill>
                          <a:schemeClr val="accent2"/>
                        </a:solidFill>
                        <a:latin typeface="+mn-lt"/>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ctr"/>
                      <a:r>
                        <a:rPr lang="en-GB" sz="1200" b="1" noProof="0" dirty="0">
                          <a:solidFill>
                            <a:schemeClr val="bg1"/>
                          </a:solidFill>
                          <a:latin typeface="+mn-lt"/>
                        </a:rPr>
                        <a:t>Folie</a:t>
                      </a: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03865">
                        <a:lumMod val="90000"/>
                        <a:lumOff val="10000"/>
                      </a:srgb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a:endParaRPr lang="en-GB" sz="1200" b="1" noProof="0" dirty="0">
                        <a:solidFill>
                          <a:schemeClr val="accent2"/>
                        </a:solidFill>
                        <a:latin typeface="+mn-lt"/>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algn="l"/>
                      <a:endParaRPr lang="en-GB" sz="1200" b="1" noProof="0" dirty="0">
                        <a:solidFill>
                          <a:schemeClr val="accent2"/>
                        </a:solidFill>
                        <a:latin typeface="+mn-lt"/>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GB" sz="1200" b="1" noProof="0" dirty="0">
                          <a:solidFill>
                            <a:schemeClr val="bg1"/>
                          </a:solidFill>
                          <a:latin typeface="+mn-lt"/>
                        </a:rPr>
                        <a:t>Folie</a:t>
                      </a: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003865">
                        <a:lumMod val="90000"/>
                        <a:lumOff val="10000"/>
                      </a:srgbClr>
                    </a:solidFill>
                  </a:tcPr>
                </a:tc>
                <a:extLst>
                  <a:ext uri="{0D108BD9-81ED-4DB2-BD59-A6C34878D82A}">
                    <a16:rowId xmlns:a16="http://schemas.microsoft.com/office/drawing/2014/main" val="10000"/>
                  </a:ext>
                </a:extLst>
              </a:tr>
              <a:tr h="34744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200" b="1" u="sng" kern="1200" dirty="0">
                          <a:solidFill>
                            <a:schemeClr val="tx2"/>
                          </a:solidFill>
                          <a:latin typeface="+mn-lt"/>
                          <a:ea typeface="+mn-ea"/>
                          <a:cs typeface="+mn-cs"/>
                          <a:hlinkClick r:id="rId4" action="ppaction://hlinksldjump">
                            <a:extLst>
                              <a:ext uri="{A12FA001-AC4F-418D-AE19-62706E023703}">
                                <ahyp:hlinkClr xmlns:ahyp="http://schemas.microsoft.com/office/drawing/2018/hyperlinkcolor" val="tx"/>
                              </a:ext>
                            </a:extLst>
                          </a:hlinkClick>
                        </a:rPr>
                        <a:t>Frühes Mammakarzinom</a:t>
                      </a:r>
                      <a:endParaRPr lang="de-DE" sz="1200" b="1" u="sng" kern="1200" dirty="0">
                        <a:solidFill>
                          <a:schemeClr val="tx2"/>
                        </a:solidFill>
                        <a:latin typeface="+mn-lt"/>
                        <a:ea typeface="+mn-ea"/>
                        <a:cs typeface="+mn-cs"/>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tc>
                  <a:txBody>
                    <a:bodyPr/>
                    <a:lstStyle/>
                    <a:p>
                      <a:pPr algn="ctr"/>
                      <a:r>
                        <a:rPr lang="de-DE" sz="1200" b="0" dirty="0">
                          <a:solidFill>
                            <a:schemeClr val="tx1"/>
                          </a:solidFill>
                        </a:rPr>
                        <a:t>5</a:t>
                      </a: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tc>
                  <a:txBody>
                    <a:bodyPr/>
                    <a:lstStyle/>
                    <a:p>
                      <a:pPr algn="l"/>
                      <a:endParaRPr lang="en-GB" sz="1200" b="1" noProof="0" dirty="0">
                        <a:solidFill>
                          <a:schemeClr val="accent2"/>
                        </a:solidFill>
                        <a:latin typeface="+mn-lt"/>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200" b="1" u="sng" kern="1200" dirty="0">
                          <a:solidFill>
                            <a:schemeClr val="tx2"/>
                          </a:solidFill>
                          <a:latin typeface="Arial"/>
                          <a:ea typeface="+mn-ea"/>
                          <a:cs typeface="+mn-cs"/>
                          <a:hlinkClick r:id="rId5" action="ppaction://hlinksldjump">
                            <a:extLst>
                              <a:ext uri="{A12FA001-AC4F-418D-AE19-62706E023703}">
                                <ahyp:hlinkClr xmlns:ahyp="http://schemas.microsoft.com/office/drawing/2018/hyperlinkcolor" val="tx"/>
                              </a:ext>
                            </a:extLst>
                          </a:hlinkClick>
                        </a:rPr>
                        <a:t>Fortgeschrittenes Mammakarzinom</a:t>
                      </a:r>
                      <a:endParaRPr lang="de-DE" sz="1200" b="1" u="sng" kern="1200" dirty="0">
                        <a:solidFill>
                          <a:schemeClr val="tx2"/>
                        </a:solidFill>
                        <a:latin typeface="Arial"/>
                        <a:ea typeface="+mn-ea"/>
                        <a:cs typeface="+mn-cs"/>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tc>
                  <a:txBody>
                    <a:bodyPr/>
                    <a:lstStyle/>
                    <a:p>
                      <a:pPr algn="ctr"/>
                      <a:r>
                        <a:rPr lang="de-DE" sz="1200" b="0" dirty="0">
                          <a:solidFill>
                            <a:schemeClr val="tx1"/>
                          </a:solidFill>
                        </a:rPr>
                        <a:t>47</a:t>
                      </a: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extLst>
                  <a:ext uri="{0D108BD9-81ED-4DB2-BD59-A6C34878D82A}">
                    <a16:rowId xmlns:a16="http://schemas.microsoft.com/office/drawing/2014/main" val="3833345597"/>
                  </a:ext>
                </a:extLst>
              </a:tr>
              <a:tr h="34744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0" u="sng" strike="noStrike" kern="1200" cap="none" spc="0" normalizeH="0" baseline="0" dirty="0">
                          <a:ln>
                            <a:noFill/>
                          </a:ln>
                          <a:solidFill>
                            <a:schemeClr val="tx2"/>
                          </a:solidFill>
                          <a:effectLst/>
                          <a:uLnTx/>
                          <a:uFillTx/>
                          <a:latin typeface="+mn-lt"/>
                          <a:ea typeface="+mn-ea"/>
                          <a:cs typeface="+mn-cs"/>
                          <a:hlinkClick r:id="rId6" action="ppaction://hlinksldjump">
                            <a:extLst>
                              <a:ext uri="{A12FA001-AC4F-418D-AE19-62706E023703}">
                                <ahyp:hlinkClr xmlns:ahyp="http://schemas.microsoft.com/office/drawing/2018/hyperlinkcolor" val="tx"/>
                              </a:ext>
                            </a:extLst>
                          </a:hlinkClick>
                        </a:rPr>
                        <a:t>KATHERINE</a:t>
                      </a:r>
                      <a:endParaRPr lang="de-DE" sz="1200" u="sng" kern="1200" dirty="0">
                        <a:solidFill>
                          <a:schemeClr val="tx2"/>
                        </a:solidFill>
                        <a:latin typeface="+mn-lt"/>
                        <a:ea typeface="+mn-ea"/>
                        <a:cs typeface="+mn-cs"/>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tc>
                  <a:txBody>
                    <a:bodyPr/>
                    <a:lstStyle/>
                    <a:p>
                      <a:pPr algn="ctr"/>
                      <a:r>
                        <a:rPr lang="de-DE" sz="1200" b="0" dirty="0">
                          <a:solidFill>
                            <a:schemeClr val="tx1"/>
                          </a:solidFill>
                        </a:rPr>
                        <a:t>6</a:t>
                      </a: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tc>
                  <a:txBody>
                    <a:bodyPr/>
                    <a:lstStyle/>
                    <a:p>
                      <a:pPr algn="l"/>
                      <a:endParaRPr lang="en-GB" sz="1200" b="1" noProof="0" dirty="0">
                        <a:solidFill>
                          <a:schemeClr val="accent2"/>
                        </a:solidFill>
                        <a:latin typeface="+mn-lt"/>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u="sng" kern="1200" dirty="0">
                          <a:solidFill>
                            <a:schemeClr val="tx2"/>
                          </a:solidFill>
                          <a:latin typeface="+mn-lt"/>
                          <a:ea typeface="+mn-ea"/>
                          <a:cs typeface="+mn-cs"/>
                          <a:hlinkClick r:id="rId7" action="ppaction://hlinksldjump">
                            <a:extLst>
                              <a:ext uri="{A12FA001-AC4F-418D-AE19-62706E023703}">
                                <ahyp:hlinkClr xmlns:ahyp="http://schemas.microsoft.com/office/drawing/2018/hyperlinkcolor" val="tx"/>
                              </a:ext>
                            </a:extLst>
                          </a:hlinkClick>
                        </a:rPr>
                        <a:t>PHOEBE</a:t>
                      </a:r>
                      <a:endParaRPr lang="en-GB" sz="1200" u="sng" kern="1200" dirty="0">
                        <a:solidFill>
                          <a:schemeClr val="tx2"/>
                        </a:solidFill>
                        <a:latin typeface="+mn-lt"/>
                        <a:ea typeface="+mn-ea"/>
                        <a:cs typeface="+mn-cs"/>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tc>
                  <a:txBody>
                    <a:bodyPr/>
                    <a:lstStyle/>
                    <a:p>
                      <a:pPr algn="ctr"/>
                      <a:r>
                        <a:rPr lang="de-DE" sz="1200" b="0" dirty="0">
                          <a:solidFill>
                            <a:schemeClr val="tx1"/>
                          </a:solidFill>
                        </a:rPr>
                        <a:t>48</a:t>
                      </a: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extLst>
                  <a:ext uri="{0D108BD9-81ED-4DB2-BD59-A6C34878D82A}">
                    <a16:rowId xmlns:a16="http://schemas.microsoft.com/office/drawing/2014/main" val="210870094"/>
                  </a:ext>
                </a:extLst>
              </a:tr>
              <a:tr h="34744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200" u="sng" kern="1200" dirty="0">
                          <a:solidFill>
                            <a:schemeClr val="tx2"/>
                          </a:solidFill>
                          <a:latin typeface="+mn-lt"/>
                          <a:ea typeface="+mn-ea"/>
                          <a:cs typeface="+mn-cs"/>
                          <a:hlinkClick r:id="rId8" action="ppaction://hlinksldjump">
                            <a:extLst>
                              <a:ext uri="{A12FA001-AC4F-418D-AE19-62706E023703}">
                                <ahyp:hlinkClr xmlns:ahyp="http://schemas.microsoft.com/office/drawing/2018/hyperlinkcolor" val="tx"/>
                              </a:ext>
                            </a:extLst>
                          </a:hlinkClick>
                        </a:rPr>
                        <a:t>TRAIN 2</a:t>
                      </a:r>
                      <a:endParaRPr lang="en-GB" sz="1200" u="sng" kern="1200" dirty="0">
                        <a:solidFill>
                          <a:schemeClr val="tx2"/>
                        </a:solidFill>
                        <a:latin typeface="+mn-lt"/>
                        <a:ea typeface="+mn-ea"/>
                        <a:cs typeface="+mn-cs"/>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tc>
                  <a:txBody>
                    <a:bodyPr/>
                    <a:lstStyle/>
                    <a:p>
                      <a:pPr algn="ctr"/>
                      <a:r>
                        <a:rPr lang="de-DE" sz="1200" b="0" dirty="0">
                          <a:solidFill>
                            <a:schemeClr val="tx1"/>
                          </a:solidFill>
                        </a:rPr>
                        <a:t>16</a:t>
                      </a: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tc>
                  <a:txBody>
                    <a:bodyPr/>
                    <a:lstStyle/>
                    <a:p>
                      <a:pPr algn="l"/>
                      <a:endParaRPr lang="en-GB" sz="1200" b="1" noProof="0" dirty="0">
                        <a:solidFill>
                          <a:schemeClr val="tx2"/>
                        </a:solidFill>
                        <a:latin typeface="+mn-lt"/>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u="sng" kern="1200" dirty="0">
                          <a:solidFill>
                            <a:schemeClr val="tx2"/>
                          </a:solidFill>
                          <a:latin typeface="+mn-lt"/>
                          <a:ea typeface="+mn-ea"/>
                          <a:cs typeface="+mn-cs"/>
                          <a:hlinkClick r:id="rId9" action="ppaction://hlinksldjump">
                            <a:extLst>
                              <a:ext uri="{A12FA001-AC4F-418D-AE19-62706E023703}">
                                <ahyp:hlinkClr xmlns:ahyp="http://schemas.microsoft.com/office/drawing/2018/hyperlinkcolor" val="tx"/>
                              </a:ext>
                            </a:extLst>
                          </a:hlinkClick>
                        </a:rPr>
                        <a:t>HER2Climb</a:t>
                      </a:r>
                      <a:endParaRPr lang="en-GB" sz="1200" u="sng" kern="1200" dirty="0">
                        <a:solidFill>
                          <a:schemeClr val="tx2"/>
                        </a:solidFill>
                        <a:latin typeface="+mn-lt"/>
                        <a:ea typeface="+mn-ea"/>
                        <a:cs typeface="+mn-cs"/>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tc>
                  <a:txBody>
                    <a:bodyPr/>
                    <a:lstStyle/>
                    <a:p>
                      <a:pPr algn="ctr"/>
                      <a:r>
                        <a:rPr lang="de-DE" sz="1200" b="0" dirty="0">
                          <a:solidFill>
                            <a:schemeClr val="tx1"/>
                          </a:solidFill>
                        </a:rPr>
                        <a:t>58</a:t>
                      </a: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extLst>
                  <a:ext uri="{0D108BD9-81ED-4DB2-BD59-A6C34878D82A}">
                    <a16:rowId xmlns:a16="http://schemas.microsoft.com/office/drawing/2014/main" val="1667152681"/>
                  </a:ext>
                </a:extLst>
              </a:tr>
              <a:tr h="34744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200" b="0" u="sng" kern="1200" dirty="0">
                          <a:solidFill>
                            <a:schemeClr val="tx2"/>
                          </a:solidFill>
                          <a:latin typeface="+mn-lt"/>
                          <a:ea typeface="+mn-ea"/>
                          <a:cs typeface="+mn-cs"/>
                          <a:hlinkClick r:id="rId10" action="ppaction://hlinksldjump">
                            <a:extLst>
                              <a:ext uri="{A12FA001-AC4F-418D-AE19-62706E023703}">
                                <ahyp:hlinkClr xmlns:ahyp="http://schemas.microsoft.com/office/drawing/2018/hyperlinkcolor" val="tx"/>
                              </a:ext>
                            </a:extLst>
                          </a:hlinkClick>
                        </a:rPr>
                        <a:t>KAITLIN</a:t>
                      </a:r>
                      <a:endParaRPr lang="de-DE" sz="1200" u="sng" kern="1200" noProof="0" dirty="0">
                        <a:solidFill>
                          <a:schemeClr val="tx2"/>
                        </a:solidFill>
                        <a:latin typeface="+mn-lt"/>
                        <a:ea typeface="+mn-ea"/>
                        <a:cs typeface="+mn-cs"/>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tc>
                  <a:txBody>
                    <a:bodyPr/>
                    <a:lstStyle/>
                    <a:p>
                      <a:pPr algn="ctr"/>
                      <a:r>
                        <a:rPr lang="de-DE" sz="1200" b="0" dirty="0">
                          <a:solidFill>
                            <a:schemeClr val="tx1"/>
                          </a:solidFill>
                        </a:rPr>
                        <a:t>28</a:t>
                      </a: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tc>
                  <a:txBody>
                    <a:bodyPr/>
                    <a:lstStyle/>
                    <a:p>
                      <a:pPr algn="l"/>
                      <a:endParaRPr lang="en-GB" sz="1200" b="1" noProof="0" dirty="0">
                        <a:solidFill>
                          <a:schemeClr val="accent2"/>
                        </a:solidFill>
                        <a:latin typeface="+mn-lt"/>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de-DE" sz="1200" b="0" i="0" u="sng" strike="noStrike" kern="1200" cap="none" spc="0" normalizeH="0" baseline="0" noProof="0" dirty="0">
                          <a:ln>
                            <a:noFill/>
                          </a:ln>
                          <a:solidFill>
                            <a:srgbClr val="004D74"/>
                          </a:solidFill>
                          <a:effectLst/>
                          <a:uLnTx/>
                          <a:uFillTx/>
                          <a:latin typeface="+mn-lt"/>
                          <a:ea typeface="+mn-ea"/>
                          <a:cs typeface="+mn-cs"/>
                          <a:hlinkClick r:id="rId11" action="ppaction://hlinksldjump">
                            <a:extLst>
                              <a:ext uri="{A12FA001-AC4F-418D-AE19-62706E023703}">
                                <ahyp:hlinkClr xmlns:ahyp="http://schemas.microsoft.com/office/drawing/2018/hyperlinkcolor" val="tx"/>
                              </a:ext>
                            </a:extLst>
                          </a:hlinkClick>
                        </a:rPr>
                        <a:t>DESTINY-Breast01</a:t>
                      </a:r>
                      <a:endParaRPr kumimoji="0" lang="en-GB" sz="1200" b="0" i="0" u="sng" strike="noStrike" kern="1200" cap="none" spc="0" normalizeH="0" baseline="0" noProof="0" dirty="0">
                        <a:ln>
                          <a:noFill/>
                        </a:ln>
                        <a:solidFill>
                          <a:srgbClr val="004D74"/>
                        </a:solidFill>
                        <a:effectLst/>
                        <a:uLnTx/>
                        <a:uFillTx/>
                        <a:latin typeface="+mn-lt"/>
                        <a:ea typeface="+mn-ea"/>
                        <a:cs typeface="+mn-cs"/>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tc>
                  <a:txBody>
                    <a:bodyPr/>
                    <a:lstStyle/>
                    <a:p>
                      <a:pPr algn="ctr"/>
                      <a:r>
                        <a:rPr lang="de-DE" sz="1200" b="0" dirty="0">
                          <a:solidFill>
                            <a:schemeClr val="tx1"/>
                          </a:solidFill>
                        </a:rPr>
                        <a:t>68</a:t>
                      </a: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extLst>
                  <a:ext uri="{0D108BD9-81ED-4DB2-BD59-A6C34878D82A}">
                    <a16:rowId xmlns:a16="http://schemas.microsoft.com/office/drawing/2014/main" val="1001369777"/>
                  </a:ext>
                </a:extLst>
              </a:tr>
              <a:tr h="34744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200" b="0" u="sng" kern="1200" dirty="0">
                          <a:solidFill>
                            <a:schemeClr val="tx2"/>
                          </a:solidFill>
                          <a:latin typeface="+mn-lt"/>
                          <a:ea typeface="+mn-ea"/>
                          <a:cs typeface="+mn-cs"/>
                          <a:hlinkClick r:id="rId12" action="ppaction://hlinksldjump">
                            <a:extLst>
                              <a:ext uri="{A12FA001-AC4F-418D-AE19-62706E023703}">
                                <ahyp:hlinkClr xmlns:ahyp="http://schemas.microsoft.com/office/drawing/2018/hyperlinkcolor" val="tx"/>
                              </a:ext>
                            </a:extLst>
                          </a:hlinkClick>
                        </a:rPr>
                        <a:t>NSABP B-43</a:t>
                      </a:r>
                      <a:endParaRPr lang="de-DE" sz="1200" b="1" u="sng" dirty="0">
                        <a:solidFill>
                          <a:schemeClr val="tx2"/>
                        </a:solidFill>
                        <a:latin typeface="+mn-lt"/>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tc>
                  <a:txBody>
                    <a:bodyPr/>
                    <a:lstStyle/>
                    <a:p>
                      <a:pPr algn="ctr"/>
                      <a:r>
                        <a:rPr lang="de-DE" sz="1200" b="0" dirty="0">
                          <a:solidFill>
                            <a:schemeClr val="tx1"/>
                          </a:solidFill>
                        </a:rPr>
                        <a:t>37</a:t>
                      </a: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tc>
                  <a:txBody>
                    <a:bodyPr/>
                    <a:lstStyle/>
                    <a:p>
                      <a:pPr algn="l"/>
                      <a:endParaRPr lang="en-GB" sz="1200" b="1" noProof="0" dirty="0">
                        <a:solidFill>
                          <a:schemeClr val="accent2"/>
                        </a:solidFill>
                        <a:latin typeface="+mn-lt"/>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u="sng" kern="1200" dirty="0">
                        <a:solidFill>
                          <a:schemeClr val="tx2"/>
                        </a:solidFill>
                        <a:latin typeface="+mn-lt"/>
                        <a:ea typeface="+mn-ea"/>
                        <a:cs typeface="+mn-cs"/>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tc>
                  <a:txBody>
                    <a:bodyPr/>
                    <a:lstStyle/>
                    <a:p>
                      <a:pPr algn="ctr"/>
                      <a:endParaRPr lang="de-DE" sz="1200" b="0" dirty="0">
                        <a:solidFill>
                          <a:schemeClr val="tx1"/>
                        </a:solidFill>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BCED3"/>
                    </a:solidFill>
                  </a:tcPr>
                </a:tc>
                <a:extLst>
                  <a:ext uri="{0D108BD9-81ED-4DB2-BD59-A6C34878D82A}">
                    <a16:rowId xmlns:a16="http://schemas.microsoft.com/office/drawing/2014/main" val="2553107846"/>
                  </a:ext>
                </a:extLst>
              </a:tr>
              <a:tr h="34744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200" b="1" u="sng" dirty="0">
                        <a:solidFill>
                          <a:schemeClr val="tx2"/>
                        </a:solidFill>
                        <a:latin typeface="+mn-lt"/>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tc>
                  <a:txBody>
                    <a:bodyPr/>
                    <a:lstStyle/>
                    <a:p>
                      <a:pPr algn="ctr"/>
                      <a:endParaRPr lang="de-DE" sz="1200" b="0" dirty="0">
                        <a:solidFill>
                          <a:schemeClr val="tx1"/>
                        </a:solidFill>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tc>
                  <a:txBody>
                    <a:bodyPr/>
                    <a:lstStyle/>
                    <a:p>
                      <a:pPr algn="l"/>
                      <a:endParaRPr lang="en-GB" sz="1200" b="1" noProof="0" dirty="0">
                        <a:solidFill>
                          <a:schemeClr val="accent2"/>
                        </a:solidFill>
                        <a:latin typeface="+mn-lt"/>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bg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u="sng" kern="1200" dirty="0">
                        <a:solidFill>
                          <a:schemeClr val="tx2"/>
                        </a:solidFill>
                        <a:latin typeface="+mn-lt"/>
                        <a:ea typeface="+mn-ea"/>
                        <a:cs typeface="+mn-cs"/>
                      </a:endParaRPr>
                    </a:p>
                  </a:txBody>
                  <a:tcPr marL="56086" marR="56086"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tc>
                  <a:txBody>
                    <a:bodyPr/>
                    <a:lstStyle/>
                    <a:p>
                      <a:pPr algn="ctr"/>
                      <a:endParaRPr lang="de-DE" sz="1200" b="0" dirty="0">
                        <a:solidFill>
                          <a:schemeClr val="tx1"/>
                        </a:solidFill>
                      </a:endParaRPr>
                    </a:p>
                  </a:txBody>
                  <a:tcPr marL="56086" marR="56086" marT="34290" marB="3429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7E9EC"/>
                    </a:solidFill>
                  </a:tcPr>
                </a:tc>
                <a:extLst>
                  <a:ext uri="{0D108BD9-81ED-4DB2-BD59-A6C34878D82A}">
                    <a16:rowId xmlns:a16="http://schemas.microsoft.com/office/drawing/2014/main" val="1406165579"/>
                  </a:ext>
                </a:extLst>
              </a:tr>
            </a:tbl>
          </a:graphicData>
        </a:graphic>
      </p:graphicFrame>
    </p:spTree>
    <p:extLst>
      <p:ext uri="{BB962C8B-B14F-4D97-AF65-F5344CB8AC3E}">
        <p14:creationId xmlns:p14="http://schemas.microsoft.com/office/powerpoint/2010/main" val="3967919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NSABP B-43</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Cobleigh</a:t>
            </a:r>
            <a:r>
              <a:rPr lang="de-DE" dirty="0"/>
              <a:t> </a:t>
            </a:r>
            <a:r>
              <a:rPr lang="en-US" kern="0" dirty="0"/>
              <a:t>et al. | 2020 ASCO Annual Meeting | J Clin Oncol 38: 2020 (suppl; </a:t>
            </a:r>
            <a:r>
              <a:rPr lang="en-US" kern="0" dirty="0" err="1"/>
              <a:t>abstr</a:t>
            </a:r>
            <a:r>
              <a:rPr lang="en-US" kern="0" dirty="0"/>
              <a:t> 508)</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271732" cy="353808"/>
          </a:xfrm>
        </p:spPr>
        <p:txBody>
          <a:bodyPr/>
          <a:lstStyle/>
          <a:p>
            <a:r>
              <a:rPr lang="de-DE" dirty="0">
                <a:solidFill>
                  <a:srgbClr val="003865"/>
                </a:solidFill>
              </a:rPr>
              <a:t>Unerwünschte Ereignisse (UEs)</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40</a:t>
            </a:fld>
            <a:endParaRPr lang="en-GB" dirty="0"/>
          </a:p>
        </p:txBody>
      </p:sp>
      <p:sp>
        <p:nvSpPr>
          <p:cNvPr id="15" name="Inhaltsplatzhalter 2">
            <a:extLst>
              <a:ext uri="{FF2B5EF4-FFF2-40B4-BE49-F238E27FC236}">
                <a16:creationId xmlns:a16="http://schemas.microsoft.com/office/drawing/2014/main" id="{EB19EE06-D759-46E7-8459-F7B3993C791F}"/>
              </a:ext>
            </a:extLst>
          </p:cNvPr>
          <p:cNvSpPr>
            <a:spLocks noGrp="1"/>
          </p:cNvSpPr>
          <p:nvPr>
            <p:ph idx="1"/>
          </p:nvPr>
        </p:nvSpPr>
        <p:spPr>
          <a:xfrm>
            <a:off x="435530" y="1324022"/>
            <a:ext cx="8271341" cy="3089425"/>
          </a:xfrm>
        </p:spPr>
        <p:txBody>
          <a:bodyPr/>
          <a:lstStyle/>
          <a:p>
            <a:pPr marL="0" indent="0">
              <a:buNone/>
            </a:pPr>
            <a:r>
              <a:rPr lang="de-DE" b="1" dirty="0"/>
              <a:t>Akute Toxizität war eher gering in beiden Armen</a:t>
            </a:r>
          </a:p>
          <a:p>
            <a:r>
              <a:rPr lang="de-DE" dirty="0">
                <a:cs typeface="Open Sans"/>
              </a:rPr>
              <a:t>Es trat kein akuter toxischer Todesfall auf.</a:t>
            </a:r>
          </a:p>
          <a:p>
            <a:r>
              <a:rPr lang="de-DE" dirty="0"/>
              <a:t>Bei zwei Patienten (beide im RT+T-Arm) traten Grad 4 UEs auf, beide wurden als nicht-therapiebedingt erachtet.</a:t>
            </a:r>
          </a:p>
          <a:p>
            <a:r>
              <a:rPr lang="de-DE" dirty="0">
                <a:cs typeface="Open Sans"/>
              </a:rPr>
              <a:t>Bei 39 Patienten (3,9%</a:t>
            </a:r>
            <a:r>
              <a:rPr lang="de-DE" dirty="0"/>
              <a:t>) im RT-Arm und 49 Patienten (4,9%) im RT+T-Arm traten Grad 3 UEs auf. Zwei Patienten in jeder Gruppe hatten kardiale UEs vom Grad 3.</a:t>
            </a:r>
          </a:p>
          <a:p>
            <a:endParaRPr lang="de-DE" dirty="0"/>
          </a:p>
          <a:p>
            <a:pPr marL="0" indent="0">
              <a:buNone/>
            </a:pPr>
            <a:r>
              <a:rPr lang="de-DE" b="1" dirty="0">
                <a:cs typeface="Open Sans"/>
              </a:rPr>
              <a:t>Langzeit-UEs</a:t>
            </a:r>
          </a:p>
          <a:p>
            <a:r>
              <a:rPr lang="de-DE" dirty="0"/>
              <a:t>Ein Patient im RT-Arm entwickelte ein invasives HER2-positives IBTR, erhielt adjuvante AC-TH und erlag später einer akuten myeloischen Leukämie. </a:t>
            </a:r>
            <a:endParaRPr lang="de-DE" dirty="0">
              <a:cs typeface="Open Sans"/>
            </a:endParaRPr>
          </a:p>
          <a:p>
            <a:endParaRPr lang="en-US" dirty="0">
              <a:cs typeface="Open Sans"/>
            </a:endParaRPr>
          </a:p>
        </p:txBody>
      </p:sp>
    </p:spTree>
    <p:extLst>
      <p:ext uri="{BB962C8B-B14F-4D97-AF65-F5344CB8AC3E}">
        <p14:creationId xmlns:p14="http://schemas.microsoft.com/office/powerpoint/2010/main" val="1186987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NSABP B-43</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Cobleigh</a:t>
            </a:r>
            <a:r>
              <a:rPr lang="de-DE" dirty="0"/>
              <a:t> </a:t>
            </a:r>
            <a:r>
              <a:rPr lang="en-US" kern="0" dirty="0"/>
              <a:t>et al. | 2020 ASCO Annual Meeting | J Clin Oncol 38: 2020 (suppl; </a:t>
            </a:r>
            <a:r>
              <a:rPr lang="en-US" kern="0" dirty="0" err="1"/>
              <a:t>abstr</a:t>
            </a:r>
            <a:r>
              <a:rPr lang="en-US" kern="0" dirty="0"/>
              <a:t> 508)</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271732" cy="353808"/>
          </a:xfrm>
        </p:spPr>
        <p:txBody>
          <a:bodyPr/>
          <a:lstStyle/>
          <a:p>
            <a:r>
              <a:rPr lang="de-DE" dirty="0">
                <a:solidFill>
                  <a:srgbClr val="003865"/>
                </a:solidFill>
              </a:rPr>
              <a:t>Patienten-Charakteristika</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41</a:t>
            </a:fld>
            <a:endParaRPr lang="en-GB" dirty="0"/>
          </a:p>
        </p:txBody>
      </p:sp>
      <p:sp>
        <p:nvSpPr>
          <p:cNvPr id="15" name="Inhaltsplatzhalter 2">
            <a:extLst>
              <a:ext uri="{FF2B5EF4-FFF2-40B4-BE49-F238E27FC236}">
                <a16:creationId xmlns:a16="http://schemas.microsoft.com/office/drawing/2014/main" id="{EB19EE06-D759-46E7-8459-F7B3993C791F}"/>
              </a:ext>
            </a:extLst>
          </p:cNvPr>
          <p:cNvSpPr>
            <a:spLocks noGrp="1"/>
          </p:cNvSpPr>
          <p:nvPr>
            <p:ph idx="1"/>
          </p:nvPr>
        </p:nvSpPr>
        <p:spPr>
          <a:xfrm>
            <a:off x="435530" y="3913633"/>
            <a:ext cx="8271341" cy="658368"/>
          </a:xfrm>
        </p:spPr>
        <p:txBody>
          <a:bodyPr/>
          <a:lstStyle/>
          <a:p>
            <a:r>
              <a:rPr lang="de-DE" dirty="0"/>
              <a:t>Keine signifikanten Unterschiede in der Verteilung von Alter oder geplanter Hormontherapie zwischen den Behandlungsarmen</a:t>
            </a:r>
            <a:endParaRPr lang="de-DE" dirty="0">
              <a:cs typeface="Open Sans"/>
            </a:endParaRPr>
          </a:p>
          <a:p>
            <a:endParaRPr lang="en-US" dirty="0">
              <a:cs typeface="Open Sans"/>
            </a:endParaRPr>
          </a:p>
        </p:txBody>
      </p:sp>
      <p:graphicFrame>
        <p:nvGraphicFramePr>
          <p:cNvPr id="8" name="Diagramm 7">
            <a:extLst>
              <a:ext uri="{FF2B5EF4-FFF2-40B4-BE49-F238E27FC236}">
                <a16:creationId xmlns:a16="http://schemas.microsoft.com/office/drawing/2014/main" id="{55D6CDAA-AE20-4D1E-BF07-49E8AE3529DF}"/>
              </a:ext>
            </a:extLst>
          </p:cNvPr>
          <p:cNvGraphicFramePr/>
          <p:nvPr/>
        </p:nvGraphicFramePr>
        <p:xfrm>
          <a:off x="925792" y="1484902"/>
          <a:ext cx="3377984" cy="2327086"/>
        </p:xfrm>
        <a:graphic>
          <a:graphicData uri="http://schemas.openxmlformats.org/drawingml/2006/chart">
            <c:chart xmlns:c="http://schemas.openxmlformats.org/drawingml/2006/chart" xmlns:r="http://schemas.openxmlformats.org/officeDocument/2006/relationships" r:id="rId3"/>
          </a:graphicData>
        </a:graphic>
      </p:graphicFrame>
      <p:sp>
        <p:nvSpPr>
          <p:cNvPr id="10" name="Untertitel 4">
            <a:extLst>
              <a:ext uri="{FF2B5EF4-FFF2-40B4-BE49-F238E27FC236}">
                <a16:creationId xmlns:a16="http://schemas.microsoft.com/office/drawing/2014/main" id="{72606C8E-C5B9-4252-BB48-ACD23843B3A7}"/>
              </a:ext>
            </a:extLst>
          </p:cNvPr>
          <p:cNvSpPr txBox="1">
            <a:spLocks/>
          </p:cNvSpPr>
          <p:nvPr/>
        </p:nvSpPr>
        <p:spPr>
          <a:xfrm>
            <a:off x="1540548" y="1278519"/>
            <a:ext cx="2367927" cy="217818"/>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400" dirty="0">
                <a:solidFill>
                  <a:schemeClr val="tx1"/>
                </a:solidFill>
              </a:rPr>
              <a:t>Alter (Jahre)</a:t>
            </a:r>
          </a:p>
        </p:txBody>
      </p:sp>
      <p:graphicFrame>
        <p:nvGraphicFramePr>
          <p:cNvPr id="11" name="Diagramm 10">
            <a:extLst>
              <a:ext uri="{FF2B5EF4-FFF2-40B4-BE49-F238E27FC236}">
                <a16:creationId xmlns:a16="http://schemas.microsoft.com/office/drawing/2014/main" id="{228E4066-22E5-4AA4-812E-10FE6FAEEFA4}"/>
              </a:ext>
            </a:extLst>
          </p:cNvPr>
          <p:cNvGraphicFramePr/>
          <p:nvPr/>
        </p:nvGraphicFramePr>
        <p:xfrm>
          <a:off x="4674832" y="1490998"/>
          <a:ext cx="3377984" cy="2327086"/>
        </p:xfrm>
        <a:graphic>
          <a:graphicData uri="http://schemas.openxmlformats.org/drawingml/2006/chart">
            <c:chart xmlns:c="http://schemas.openxmlformats.org/drawingml/2006/chart" xmlns:r="http://schemas.openxmlformats.org/officeDocument/2006/relationships" r:id="rId4"/>
          </a:graphicData>
        </a:graphic>
      </p:graphicFrame>
      <p:sp>
        <p:nvSpPr>
          <p:cNvPr id="12" name="Untertitel 4">
            <a:extLst>
              <a:ext uri="{FF2B5EF4-FFF2-40B4-BE49-F238E27FC236}">
                <a16:creationId xmlns:a16="http://schemas.microsoft.com/office/drawing/2014/main" id="{F7EE1E87-4088-4661-95CF-454C61791D3C}"/>
              </a:ext>
            </a:extLst>
          </p:cNvPr>
          <p:cNvSpPr txBox="1">
            <a:spLocks/>
          </p:cNvSpPr>
          <p:nvPr/>
        </p:nvSpPr>
        <p:spPr>
          <a:xfrm>
            <a:off x="5155476" y="1284615"/>
            <a:ext cx="2367927" cy="217818"/>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400" dirty="0">
                <a:solidFill>
                  <a:schemeClr val="tx1"/>
                </a:solidFill>
              </a:rPr>
              <a:t>Geplante Hormontherapie</a:t>
            </a:r>
          </a:p>
        </p:txBody>
      </p:sp>
    </p:spTree>
    <p:extLst>
      <p:ext uri="{BB962C8B-B14F-4D97-AF65-F5344CB8AC3E}">
        <p14:creationId xmlns:p14="http://schemas.microsoft.com/office/powerpoint/2010/main" val="4237434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NSABP B-43</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Cobleigh</a:t>
            </a:r>
            <a:r>
              <a:rPr lang="de-DE" dirty="0"/>
              <a:t> </a:t>
            </a:r>
            <a:r>
              <a:rPr lang="en-US" kern="0" dirty="0"/>
              <a:t>et al. | 2020 ASCO Annual Meeting | J Clin Oncol 38: 2020 (suppl; </a:t>
            </a:r>
            <a:r>
              <a:rPr lang="en-US" kern="0" dirty="0" err="1"/>
              <a:t>abstr</a:t>
            </a:r>
            <a:r>
              <a:rPr lang="en-US" kern="0" dirty="0"/>
              <a:t> 508)</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271732" cy="353808"/>
          </a:xfrm>
        </p:spPr>
        <p:txBody>
          <a:bodyPr/>
          <a:lstStyle/>
          <a:p>
            <a:r>
              <a:rPr lang="de-DE" dirty="0">
                <a:solidFill>
                  <a:srgbClr val="003865"/>
                </a:solidFill>
              </a:rPr>
              <a:t>IBTR</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42</a:t>
            </a:fld>
            <a:endParaRPr lang="en-GB" dirty="0"/>
          </a:p>
        </p:txBody>
      </p:sp>
      <p:graphicFrame>
        <p:nvGraphicFramePr>
          <p:cNvPr id="8" name="Diagramm 7">
            <a:extLst>
              <a:ext uri="{FF2B5EF4-FFF2-40B4-BE49-F238E27FC236}">
                <a16:creationId xmlns:a16="http://schemas.microsoft.com/office/drawing/2014/main" id="{55D6CDAA-AE20-4D1E-BF07-49E8AE3529DF}"/>
              </a:ext>
            </a:extLst>
          </p:cNvPr>
          <p:cNvGraphicFramePr/>
          <p:nvPr/>
        </p:nvGraphicFramePr>
        <p:xfrm>
          <a:off x="925792" y="1632730"/>
          <a:ext cx="3377984" cy="23270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Diagramm 10">
            <a:extLst>
              <a:ext uri="{FF2B5EF4-FFF2-40B4-BE49-F238E27FC236}">
                <a16:creationId xmlns:a16="http://schemas.microsoft.com/office/drawing/2014/main" id="{228E4066-22E5-4AA4-812E-10FE6FAEEFA4}"/>
              </a:ext>
            </a:extLst>
          </p:cNvPr>
          <p:cNvGraphicFramePr/>
          <p:nvPr/>
        </p:nvGraphicFramePr>
        <p:xfrm>
          <a:off x="4674832" y="1638826"/>
          <a:ext cx="3377984" cy="2327086"/>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hteck 12">
            <a:extLst>
              <a:ext uri="{FF2B5EF4-FFF2-40B4-BE49-F238E27FC236}">
                <a16:creationId xmlns:a16="http://schemas.microsoft.com/office/drawing/2014/main" id="{4A5168C5-9855-4085-B3F3-172D03363298}"/>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solidFill>
                  <a:prstClr val="black"/>
                </a:solidFill>
              </a:rPr>
              <a:t>*Anzahl der IBTRs; IBTR: </a:t>
            </a:r>
            <a:r>
              <a:rPr lang="de-DE" sz="800" dirty="0"/>
              <a:t>ipsilaterales Brusttumorrezidiv </a:t>
            </a:r>
            <a:endParaRPr lang="de-DE" sz="800" dirty="0">
              <a:solidFill>
                <a:prstClr val="black"/>
              </a:solidFill>
            </a:endParaRPr>
          </a:p>
        </p:txBody>
      </p:sp>
      <p:sp>
        <p:nvSpPr>
          <p:cNvPr id="14" name="Untertitel 4">
            <a:extLst>
              <a:ext uri="{FF2B5EF4-FFF2-40B4-BE49-F238E27FC236}">
                <a16:creationId xmlns:a16="http://schemas.microsoft.com/office/drawing/2014/main" id="{FB494ADB-D757-4DEF-9AB9-49CC7919AA56}"/>
              </a:ext>
            </a:extLst>
          </p:cNvPr>
          <p:cNvSpPr txBox="1">
            <a:spLocks/>
          </p:cNvSpPr>
          <p:nvPr/>
        </p:nvSpPr>
        <p:spPr>
          <a:xfrm>
            <a:off x="1089445" y="1270899"/>
            <a:ext cx="5701500" cy="207192"/>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400" dirty="0">
                <a:solidFill>
                  <a:schemeClr val="tx1"/>
                </a:solidFill>
              </a:rPr>
              <a:t>Anzahl der IBTRs und durchschnittliche jährliche Rate</a:t>
            </a:r>
          </a:p>
        </p:txBody>
      </p:sp>
      <p:graphicFrame>
        <p:nvGraphicFramePr>
          <p:cNvPr id="17" name="Diagramm 16">
            <a:extLst>
              <a:ext uri="{FF2B5EF4-FFF2-40B4-BE49-F238E27FC236}">
                <a16:creationId xmlns:a16="http://schemas.microsoft.com/office/drawing/2014/main" id="{88566182-9562-4B58-A898-6DFEBA7B63F8}"/>
              </a:ext>
            </a:extLst>
          </p:cNvPr>
          <p:cNvGraphicFramePr/>
          <p:nvPr/>
        </p:nvGraphicFramePr>
        <p:xfrm>
          <a:off x="1524000" y="1839922"/>
          <a:ext cx="5596128" cy="2338879"/>
        </p:xfrm>
        <a:graphic>
          <a:graphicData uri="http://schemas.openxmlformats.org/drawingml/2006/chart">
            <c:chart xmlns:c="http://schemas.openxmlformats.org/drawingml/2006/chart" xmlns:r="http://schemas.openxmlformats.org/officeDocument/2006/relationships" r:id="rId5"/>
          </a:graphicData>
        </a:graphic>
      </p:graphicFrame>
      <p:sp>
        <p:nvSpPr>
          <p:cNvPr id="20" name="Untertitel 4">
            <a:extLst>
              <a:ext uri="{FF2B5EF4-FFF2-40B4-BE49-F238E27FC236}">
                <a16:creationId xmlns:a16="http://schemas.microsoft.com/office/drawing/2014/main" id="{923F8F18-AEF2-4D8B-8058-575484DB30C2}"/>
              </a:ext>
            </a:extLst>
          </p:cNvPr>
          <p:cNvSpPr txBox="1">
            <a:spLocks/>
          </p:cNvSpPr>
          <p:nvPr/>
        </p:nvSpPr>
        <p:spPr>
          <a:xfrm rot="16200000">
            <a:off x="202048" y="2760129"/>
            <a:ext cx="1831946" cy="220451"/>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200" b="0" dirty="0">
                <a:solidFill>
                  <a:schemeClr val="tx1"/>
                </a:solidFill>
              </a:rPr>
              <a:t>Durchschnittliche jährliche Rate pro 100</a:t>
            </a:r>
          </a:p>
        </p:txBody>
      </p:sp>
      <p:sp>
        <p:nvSpPr>
          <p:cNvPr id="22" name="Textfeld 21">
            <a:extLst>
              <a:ext uri="{FF2B5EF4-FFF2-40B4-BE49-F238E27FC236}">
                <a16:creationId xmlns:a16="http://schemas.microsoft.com/office/drawing/2014/main" id="{31128711-01A0-443B-95E2-FC425933A43E}"/>
              </a:ext>
            </a:extLst>
          </p:cNvPr>
          <p:cNvSpPr txBox="1"/>
          <p:nvPr/>
        </p:nvSpPr>
        <p:spPr>
          <a:xfrm>
            <a:off x="3045268" y="3364265"/>
            <a:ext cx="413896" cy="276999"/>
          </a:xfrm>
          <a:prstGeom prst="rect">
            <a:avLst/>
          </a:prstGeom>
          <a:noFill/>
        </p:spPr>
        <p:txBody>
          <a:bodyPr wrap="none" rtlCol="0">
            <a:spAutoFit/>
          </a:bodyPr>
          <a:lstStyle/>
          <a:p>
            <a:r>
              <a:rPr lang="de-DE" sz="1200" b="1" dirty="0">
                <a:solidFill>
                  <a:schemeClr val="bg1"/>
                </a:solidFill>
              </a:rPr>
              <a:t>63*</a:t>
            </a:r>
          </a:p>
        </p:txBody>
      </p:sp>
      <p:sp>
        <p:nvSpPr>
          <p:cNvPr id="23" name="Textfeld 22">
            <a:extLst>
              <a:ext uri="{FF2B5EF4-FFF2-40B4-BE49-F238E27FC236}">
                <a16:creationId xmlns:a16="http://schemas.microsoft.com/office/drawing/2014/main" id="{1505CF3A-B67D-4829-A41E-6DB5D9F75A97}"/>
              </a:ext>
            </a:extLst>
          </p:cNvPr>
          <p:cNvSpPr txBox="1"/>
          <p:nvPr/>
        </p:nvSpPr>
        <p:spPr>
          <a:xfrm>
            <a:off x="5571576" y="3363302"/>
            <a:ext cx="413896" cy="276999"/>
          </a:xfrm>
          <a:prstGeom prst="rect">
            <a:avLst/>
          </a:prstGeom>
          <a:noFill/>
        </p:spPr>
        <p:txBody>
          <a:bodyPr wrap="none" rtlCol="0">
            <a:spAutoFit/>
          </a:bodyPr>
          <a:lstStyle/>
          <a:p>
            <a:r>
              <a:rPr lang="de-DE" sz="1200" b="1" dirty="0">
                <a:solidFill>
                  <a:schemeClr val="bg1"/>
                </a:solidFill>
              </a:rPr>
              <a:t>51*</a:t>
            </a:r>
          </a:p>
        </p:txBody>
      </p:sp>
      <p:graphicFrame>
        <p:nvGraphicFramePr>
          <p:cNvPr id="24" name="Tabelle 23">
            <a:extLst>
              <a:ext uri="{FF2B5EF4-FFF2-40B4-BE49-F238E27FC236}">
                <a16:creationId xmlns:a16="http://schemas.microsoft.com/office/drawing/2014/main" id="{2CCDC447-EEF3-4457-84CC-D1A345B1EAAD}"/>
              </a:ext>
            </a:extLst>
          </p:cNvPr>
          <p:cNvGraphicFramePr>
            <a:graphicFrameLocks noGrp="1"/>
          </p:cNvGraphicFramePr>
          <p:nvPr/>
        </p:nvGraphicFramePr>
        <p:xfrm>
          <a:off x="4498530" y="1713230"/>
          <a:ext cx="2863533" cy="777240"/>
        </p:xfrm>
        <a:graphic>
          <a:graphicData uri="http://schemas.openxmlformats.org/drawingml/2006/table">
            <a:tbl>
              <a:tblPr firstRow="1" bandRow="1">
                <a:tableStyleId>{5C22544A-7EE6-4342-B048-85BDC9FD1C3A}</a:tableStyleId>
              </a:tblPr>
              <a:tblGrid>
                <a:gridCol w="1000443">
                  <a:extLst>
                    <a:ext uri="{9D8B030D-6E8A-4147-A177-3AD203B41FA5}">
                      <a16:colId xmlns:a16="http://schemas.microsoft.com/office/drawing/2014/main" val="4158640721"/>
                    </a:ext>
                  </a:extLst>
                </a:gridCol>
                <a:gridCol w="440055">
                  <a:extLst>
                    <a:ext uri="{9D8B030D-6E8A-4147-A177-3AD203B41FA5}">
                      <a16:colId xmlns:a16="http://schemas.microsoft.com/office/drawing/2014/main" val="770878395"/>
                    </a:ext>
                  </a:extLst>
                </a:gridCol>
                <a:gridCol w="573405">
                  <a:extLst>
                    <a:ext uri="{9D8B030D-6E8A-4147-A177-3AD203B41FA5}">
                      <a16:colId xmlns:a16="http://schemas.microsoft.com/office/drawing/2014/main" val="2628707515"/>
                    </a:ext>
                  </a:extLst>
                </a:gridCol>
                <a:gridCol w="849630">
                  <a:extLst>
                    <a:ext uri="{9D8B030D-6E8A-4147-A177-3AD203B41FA5}">
                      <a16:colId xmlns:a16="http://schemas.microsoft.com/office/drawing/2014/main" val="4106449611"/>
                    </a:ext>
                  </a:extLst>
                </a:gridCol>
              </a:tblGrid>
              <a:tr h="342900">
                <a:tc>
                  <a:txBody>
                    <a:bodyPr/>
                    <a:lstStyle/>
                    <a:p>
                      <a:endParaRPr lang="de-DE" sz="800" dirty="0"/>
                    </a:p>
                  </a:txBody>
                  <a:tcPr anchor="ctr">
                    <a:lnB w="28575" cap="flat" cmpd="sng" algn="ctr">
                      <a:solidFill>
                        <a:schemeClr val="bg1"/>
                      </a:solidFill>
                      <a:prstDash val="solid"/>
                      <a:round/>
                      <a:headEnd type="none" w="med" len="med"/>
                      <a:tailEnd type="none" w="med" len="med"/>
                    </a:lnB>
                  </a:tcPr>
                </a:tc>
                <a:tc>
                  <a:txBody>
                    <a:bodyPr/>
                    <a:lstStyle/>
                    <a:p>
                      <a:pPr algn="ctr"/>
                      <a:r>
                        <a:rPr lang="de-DE" sz="800" dirty="0"/>
                        <a:t>N</a:t>
                      </a:r>
                    </a:p>
                  </a:txBody>
                  <a:tcPr anchor="ctr">
                    <a:lnB w="28575" cap="flat" cmpd="sng" algn="ctr">
                      <a:solidFill>
                        <a:schemeClr val="bg1"/>
                      </a:solidFill>
                      <a:prstDash val="solid"/>
                      <a:round/>
                      <a:headEnd type="none" w="med" len="med"/>
                      <a:tailEnd type="none" w="med" len="med"/>
                    </a:lnB>
                  </a:tcPr>
                </a:tc>
                <a:tc>
                  <a:txBody>
                    <a:bodyPr/>
                    <a:lstStyle/>
                    <a:p>
                      <a:pPr algn="ctr"/>
                      <a:r>
                        <a:rPr lang="de-DE" sz="800" dirty="0"/>
                        <a:t>Anzahl </a:t>
                      </a:r>
                    </a:p>
                    <a:p>
                      <a:pPr algn="ctr"/>
                      <a:r>
                        <a:rPr lang="de-DE" sz="800" dirty="0"/>
                        <a:t>IBTRs</a:t>
                      </a:r>
                    </a:p>
                  </a:txBody>
                  <a:tcPr anchor="ctr">
                    <a:lnB w="28575"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800" dirty="0"/>
                        <a:t>HR (95% KI)</a:t>
                      </a:r>
                    </a:p>
                  </a:txBody>
                  <a:tcPr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217170">
                <a:tc>
                  <a:txBody>
                    <a:bodyPr/>
                    <a:lstStyle/>
                    <a:p>
                      <a:r>
                        <a:rPr lang="de-DE" sz="800" dirty="0">
                          <a:solidFill>
                            <a:schemeClr val="bg1"/>
                          </a:solidFill>
                        </a:rPr>
                        <a:t>RT</a:t>
                      </a:r>
                    </a:p>
                  </a:txBody>
                  <a:tcPr anchor="ctr">
                    <a:lnT w="28575" cap="flat" cmpd="sng" algn="ctr">
                      <a:solidFill>
                        <a:schemeClr val="bg1"/>
                      </a:solidFill>
                      <a:prstDash val="solid"/>
                      <a:round/>
                      <a:headEnd type="none" w="med" len="med"/>
                      <a:tailEnd type="none" w="med" len="med"/>
                    </a:lnT>
                    <a:solidFill>
                      <a:srgbClr val="404040"/>
                    </a:solidFill>
                  </a:tcPr>
                </a:tc>
                <a:tc>
                  <a:txBody>
                    <a:bodyPr/>
                    <a:lstStyle/>
                    <a:p>
                      <a:pPr algn="ctr"/>
                      <a:r>
                        <a:rPr lang="de-DE" sz="800" dirty="0"/>
                        <a:t>1005</a:t>
                      </a:r>
                    </a:p>
                  </a:txBody>
                  <a:tcPr anchor="ctr">
                    <a:lnT w="28575" cap="flat" cmpd="sng" algn="ctr">
                      <a:solidFill>
                        <a:schemeClr val="bg1"/>
                      </a:solidFill>
                      <a:prstDash val="solid"/>
                      <a:round/>
                      <a:headEnd type="none" w="med" len="med"/>
                      <a:tailEnd type="none" w="med" len="med"/>
                    </a:lnT>
                  </a:tcPr>
                </a:tc>
                <a:tc>
                  <a:txBody>
                    <a:bodyPr/>
                    <a:lstStyle/>
                    <a:p>
                      <a:pPr algn="ctr"/>
                      <a:r>
                        <a:rPr lang="de-DE" sz="800" dirty="0"/>
                        <a:t>63</a:t>
                      </a:r>
                    </a:p>
                  </a:txBody>
                  <a:tcPr anchor="ctr">
                    <a:lnT w="28575" cap="flat" cmpd="sng" algn="ctr">
                      <a:solidFill>
                        <a:schemeClr val="bg1"/>
                      </a:solidFill>
                      <a:prstDash val="solid"/>
                      <a:round/>
                      <a:headEnd type="none" w="med" len="med"/>
                      <a:tailEnd type="none" w="med" len="med"/>
                    </a:lnT>
                  </a:tcPr>
                </a:tc>
                <a:tc rowSpan="2">
                  <a:txBody>
                    <a:bodyPr/>
                    <a:lstStyle/>
                    <a:p>
                      <a:pPr algn="ctr"/>
                      <a:r>
                        <a:rPr lang="de-DE" sz="800" dirty="0"/>
                        <a:t>0,805</a:t>
                      </a:r>
                    </a:p>
                    <a:p>
                      <a:pPr algn="ctr"/>
                      <a:r>
                        <a:rPr lang="de-DE" sz="800" dirty="0"/>
                        <a:t>(0,557; 1,165)</a:t>
                      </a:r>
                    </a:p>
                  </a:txBody>
                  <a:tcPr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217170">
                <a:tc>
                  <a:txBody>
                    <a:bodyPr/>
                    <a:lstStyle/>
                    <a:p>
                      <a:r>
                        <a:rPr lang="de-DE" sz="800" dirty="0" err="1">
                          <a:solidFill>
                            <a:schemeClr val="bg1"/>
                          </a:solidFill>
                        </a:rPr>
                        <a:t>RT+Trastuzumab</a:t>
                      </a:r>
                      <a:endParaRPr lang="de-DE" sz="800" dirty="0">
                        <a:solidFill>
                          <a:schemeClr val="bg1"/>
                        </a:solidFill>
                      </a:endParaRPr>
                    </a:p>
                  </a:txBody>
                  <a:tcPr anchor="ctr">
                    <a:solidFill>
                      <a:srgbClr val="C00000"/>
                    </a:solidFill>
                  </a:tcPr>
                </a:tc>
                <a:tc>
                  <a:txBody>
                    <a:bodyPr/>
                    <a:lstStyle/>
                    <a:p>
                      <a:pPr algn="ctr"/>
                      <a:r>
                        <a:rPr lang="de-DE" sz="800" dirty="0"/>
                        <a:t>993</a:t>
                      </a:r>
                    </a:p>
                  </a:txBody>
                  <a:tcPr anchor="ctr"/>
                </a:tc>
                <a:tc>
                  <a:txBody>
                    <a:bodyPr/>
                    <a:lstStyle/>
                    <a:p>
                      <a:pPr algn="ctr"/>
                      <a:r>
                        <a:rPr lang="de-DE" sz="800" dirty="0"/>
                        <a:t>51</a:t>
                      </a:r>
                    </a:p>
                  </a:txBody>
                  <a:tcPr anchor="ctr"/>
                </a:tc>
                <a:tc vMerge="1">
                  <a:txBody>
                    <a:bodyPr/>
                    <a:lstStyle/>
                    <a:p>
                      <a:pPr algn="ctr"/>
                      <a:endParaRPr lang="de-DE" sz="800" dirty="0"/>
                    </a:p>
                  </a:txBody>
                  <a:tcPr anchor="ctr"/>
                </a:tc>
                <a:extLst>
                  <a:ext uri="{0D108BD9-81ED-4DB2-BD59-A6C34878D82A}">
                    <a16:rowId xmlns:a16="http://schemas.microsoft.com/office/drawing/2014/main" val="142148081"/>
                  </a:ext>
                </a:extLst>
              </a:tr>
            </a:tbl>
          </a:graphicData>
        </a:graphic>
      </p:graphicFrame>
    </p:spTree>
    <p:extLst>
      <p:ext uri="{BB962C8B-B14F-4D97-AF65-F5344CB8AC3E}">
        <p14:creationId xmlns:p14="http://schemas.microsoft.com/office/powerpoint/2010/main" val="2342052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NSABP B-43</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Cobleigh</a:t>
            </a:r>
            <a:r>
              <a:rPr lang="de-DE" dirty="0"/>
              <a:t> </a:t>
            </a:r>
            <a:r>
              <a:rPr lang="en-US" kern="0" dirty="0"/>
              <a:t>et al. | 2020 ASCO Annual Meeting | J Clin Oncol 38: 2020 (suppl; </a:t>
            </a:r>
            <a:r>
              <a:rPr lang="en-US" kern="0" dirty="0" err="1"/>
              <a:t>abstr</a:t>
            </a:r>
            <a:r>
              <a:rPr lang="en-US" kern="0" dirty="0"/>
              <a:t> 508)</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271732" cy="353808"/>
          </a:xfrm>
        </p:spPr>
        <p:txBody>
          <a:bodyPr/>
          <a:lstStyle/>
          <a:p>
            <a:r>
              <a:rPr lang="de-DE" dirty="0">
                <a:solidFill>
                  <a:srgbClr val="003865"/>
                </a:solidFill>
              </a:rPr>
              <a:t>IBTR</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43</a:t>
            </a:fld>
            <a:endParaRPr lang="en-GB" dirty="0"/>
          </a:p>
        </p:txBody>
      </p:sp>
      <p:sp>
        <p:nvSpPr>
          <p:cNvPr id="13" name="Rechteck 12">
            <a:extLst>
              <a:ext uri="{FF2B5EF4-FFF2-40B4-BE49-F238E27FC236}">
                <a16:creationId xmlns:a16="http://schemas.microsoft.com/office/drawing/2014/main" id="{4A5168C5-9855-4085-B3F3-172D03363298}"/>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solidFill>
                  <a:prstClr val="black"/>
                </a:solidFill>
              </a:rPr>
              <a:t>IBTR: </a:t>
            </a:r>
            <a:r>
              <a:rPr lang="de-DE" sz="800" dirty="0"/>
              <a:t>ipsilaterales Brusttumorrezidiv </a:t>
            </a:r>
            <a:endParaRPr lang="de-DE" sz="800" dirty="0">
              <a:solidFill>
                <a:prstClr val="black"/>
              </a:solidFill>
            </a:endParaRPr>
          </a:p>
        </p:txBody>
      </p:sp>
      <p:sp>
        <p:nvSpPr>
          <p:cNvPr id="14" name="Untertitel 4">
            <a:extLst>
              <a:ext uri="{FF2B5EF4-FFF2-40B4-BE49-F238E27FC236}">
                <a16:creationId xmlns:a16="http://schemas.microsoft.com/office/drawing/2014/main" id="{FB494ADB-D757-4DEF-9AB9-49CC7919AA56}"/>
              </a:ext>
            </a:extLst>
          </p:cNvPr>
          <p:cNvSpPr txBox="1">
            <a:spLocks/>
          </p:cNvSpPr>
          <p:nvPr/>
        </p:nvSpPr>
        <p:spPr>
          <a:xfrm>
            <a:off x="721145" y="1263279"/>
            <a:ext cx="5701500" cy="207192"/>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400" dirty="0">
                <a:solidFill>
                  <a:schemeClr val="tx1"/>
                </a:solidFill>
              </a:rPr>
              <a:t>Kumulative IBTR-Inzidenz</a:t>
            </a:r>
          </a:p>
        </p:txBody>
      </p:sp>
      <p:sp>
        <p:nvSpPr>
          <p:cNvPr id="20" name="Untertitel 4">
            <a:extLst>
              <a:ext uri="{FF2B5EF4-FFF2-40B4-BE49-F238E27FC236}">
                <a16:creationId xmlns:a16="http://schemas.microsoft.com/office/drawing/2014/main" id="{923F8F18-AEF2-4D8B-8058-575484DB30C2}"/>
              </a:ext>
            </a:extLst>
          </p:cNvPr>
          <p:cNvSpPr txBox="1">
            <a:spLocks/>
          </p:cNvSpPr>
          <p:nvPr/>
        </p:nvSpPr>
        <p:spPr>
          <a:xfrm rot="16200000">
            <a:off x="113336" y="2760129"/>
            <a:ext cx="1831946" cy="220451"/>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200" b="0" dirty="0">
                <a:solidFill>
                  <a:schemeClr val="tx1"/>
                </a:solidFill>
              </a:rPr>
              <a:t>Kumulative Inzidenz (%)</a:t>
            </a:r>
          </a:p>
        </p:txBody>
      </p:sp>
      <p:sp>
        <p:nvSpPr>
          <p:cNvPr id="22" name="Textfeld 21">
            <a:extLst>
              <a:ext uri="{FF2B5EF4-FFF2-40B4-BE49-F238E27FC236}">
                <a16:creationId xmlns:a16="http://schemas.microsoft.com/office/drawing/2014/main" id="{31128711-01A0-443B-95E2-FC425933A43E}"/>
              </a:ext>
            </a:extLst>
          </p:cNvPr>
          <p:cNvSpPr txBox="1"/>
          <p:nvPr/>
        </p:nvSpPr>
        <p:spPr>
          <a:xfrm>
            <a:off x="3045268" y="3364265"/>
            <a:ext cx="413896" cy="276999"/>
          </a:xfrm>
          <a:prstGeom prst="rect">
            <a:avLst/>
          </a:prstGeom>
          <a:noFill/>
        </p:spPr>
        <p:txBody>
          <a:bodyPr wrap="none" rtlCol="0">
            <a:spAutoFit/>
          </a:bodyPr>
          <a:lstStyle/>
          <a:p>
            <a:r>
              <a:rPr lang="de-DE" sz="1200" b="1" dirty="0">
                <a:solidFill>
                  <a:schemeClr val="bg1"/>
                </a:solidFill>
              </a:rPr>
              <a:t>63*</a:t>
            </a:r>
          </a:p>
        </p:txBody>
      </p:sp>
      <p:sp>
        <p:nvSpPr>
          <p:cNvPr id="23" name="Textfeld 22">
            <a:extLst>
              <a:ext uri="{FF2B5EF4-FFF2-40B4-BE49-F238E27FC236}">
                <a16:creationId xmlns:a16="http://schemas.microsoft.com/office/drawing/2014/main" id="{1505CF3A-B67D-4829-A41E-6DB5D9F75A97}"/>
              </a:ext>
            </a:extLst>
          </p:cNvPr>
          <p:cNvSpPr txBox="1"/>
          <p:nvPr/>
        </p:nvSpPr>
        <p:spPr>
          <a:xfrm>
            <a:off x="5571576" y="3363302"/>
            <a:ext cx="413896" cy="276999"/>
          </a:xfrm>
          <a:prstGeom prst="rect">
            <a:avLst/>
          </a:prstGeom>
          <a:noFill/>
        </p:spPr>
        <p:txBody>
          <a:bodyPr wrap="none" rtlCol="0">
            <a:spAutoFit/>
          </a:bodyPr>
          <a:lstStyle/>
          <a:p>
            <a:r>
              <a:rPr lang="de-DE" sz="1200" b="1" dirty="0">
                <a:solidFill>
                  <a:schemeClr val="bg1"/>
                </a:solidFill>
              </a:rPr>
              <a:t>51*</a:t>
            </a:r>
          </a:p>
        </p:txBody>
      </p:sp>
      <p:grpSp>
        <p:nvGrpSpPr>
          <p:cNvPr id="19" name="Gruppieren 18">
            <a:extLst>
              <a:ext uri="{FF2B5EF4-FFF2-40B4-BE49-F238E27FC236}">
                <a16:creationId xmlns:a16="http://schemas.microsoft.com/office/drawing/2014/main" id="{E9D249D2-05D8-47FA-85B0-6ADBE2D4374D}"/>
              </a:ext>
            </a:extLst>
          </p:cNvPr>
          <p:cNvGrpSpPr/>
          <p:nvPr/>
        </p:nvGrpSpPr>
        <p:grpSpPr>
          <a:xfrm>
            <a:off x="1244890" y="1384300"/>
            <a:ext cx="4697826" cy="3248777"/>
            <a:chOff x="1244890" y="1384300"/>
            <a:chExt cx="4697826" cy="3248777"/>
          </a:xfrm>
        </p:grpSpPr>
        <p:grpSp>
          <p:nvGrpSpPr>
            <p:cNvPr id="7" name="Gruppieren 6">
              <a:extLst>
                <a:ext uri="{FF2B5EF4-FFF2-40B4-BE49-F238E27FC236}">
                  <a16:creationId xmlns:a16="http://schemas.microsoft.com/office/drawing/2014/main" id="{74FF6B1F-BD15-4F83-B40D-3C0DACF83104}"/>
                </a:ext>
              </a:extLst>
            </p:cNvPr>
            <p:cNvGrpSpPr/>
            <p:nvPr/>
          </p:nvGrpSpPr>
          <p:grpSpPr>
            <a:xfrm>
              <a:off x="1244890" y="1585685"/>
              <a:ext cx="4655070" cy="3047392"/>
              <a:chOff x="1244890" y="1585685"/>
              <a:chExt cx="4655070" cy="3047392"/>
            </a:xfrm>
          </p:grpSpPr>
          <p:pic>
            <p:nvPicPr>
              <p:cNvPr id="15" name="Picture 2">
                <a:extLst>
                  <a:ext uri="{FF2B5EF4-FFF2-40B4-BE49-F238E27FC236}">
                    <a16:creationId xmlns:a16="http://schemas.microsoft.com/office/drawing/2014/main" id="{CC5E2316-E01A-4282-83A1-B599384C2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55" t="15610" r="14577" b="5981"/>
              <a:stretch/>
            </p:blipFill>
            <p:spPr bwMode="auto">
              <a:xfrm>
                <a:off x="1244890" y="1585685"/>
                <a:ext cx="4655070" cy="3047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hteck 2">
                <a:extLst>
                  <a:ext uri="{FF2B5EF4-FFF2-40B4-BE49-F238E27FC236}">
                    <a16:creationId xmlns:a16="http://schemas.microsoft.com/office/drawing/2014/main" id="{56A50C89-AA5A-4882-8EEB-526BC110F3F1}"/>
                  </a:ext>
                </a:extLst>
              </p:cNvPr>
              <p:cNvSpPr/>
              <p:nvPr/>
            </p:nvSpPr>
            <p:spPr>
              <a:xfrm>
                <a:off x="1714500" y="1704496"/>
                <a:ext cx="4033838" cy="3949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10" name="Textfeld 9">
              <a:extLst>
                <a:ext uri="{FF2B5EF4-FFF2-40B4-BE49-F238E27FC236}">
                  <a16:creationId xmlns:a16="http://schemas.microsoft.com/office/drawing/2014/main" id="{B6D7067A-EA44-4196-AB2C-AD34797926BF}"/>
                </a:ext>
              </a:extLst>
            </p:cNvPr>
            <p:cNvSpPr txBox="1"/>
            <p:nvPr/>
          </p:nvSpPr>
          <p:spPr>
            <a:xfrm>
              <a:off x="4411528" y="3858568"/>
              <a:ext cx="1531188" cy="200055"/>
            </a:xfrm>
            <a:prstGeom prst="rect">
              <a:avLst/>
            </a:prstGeom>
            <a:solidFill>
              <a:schemeClr val="bg1"/>
            </a:solidFill>
          </p:spPr>
          <p:txBody>
            <a:bodyPr wrap="none" rtlCol="0">
              <a:spAutoFit/>
            </a:bodyPr>
            <a:lstStyle/>
            <a:p>
              <a:r>
                <a:rPr lang="de-DE" sz="700" dirty="0"/>
                <a:t>Data Cut-Off: 31. Dezember 2019</a:t>
              </a:r>
            </a:p>
          </p:txBody>
        </p:sp>
        <p:grpSp>
          <p:nvGrpSpPr>
            <p:cNvPr id="18" name="Gruppieren 17">
              <a:extLst>
                <a:ext uri="{FF2B5EF4-FFF2-40B4-BE49-F238E27FC236}">
                  <a16:creationId xmlns:a16="http://schemas.microsoft.com/office/drawing/2014/main" id="{B86370DD-EC08-4512-BC8B-5A6952881FD4}"/>
                </a:ext>
              </a:extLst>
            </p:cNvPr>
            <p:cNvGrpSpPr/>
            <p:nvPr/>
          </p:nvGrpSpPr>
          <p:grpSpPr>
            <a:xfrm>
              <a:off x="4325984" y="1384300"/>
              <a:ext cx="1609111" cy="2794501"/>
              <a:chOff x="4325984" y="1384300"/>
              <a:chExt cx="1609111" cy="2794501"/>
            </a:xfrm>
          </p:grpSpPr>
          <p:sp>
            <p:nvSpPr>
              <p:cNvPr id="9" name="Textfeld 8">
                <a:extLst>
                  <a:ext uri="{FF2B5EF4-FFF2-40B4-BE49-F238E27FC236}">
                    <a16:creationId xmlns:a16="http://schemas.microsoft.com/office/drawing/2014/main" id="{60B2E023-D76E-44F4-9E52-A7CBAF489B25}"/>
                  </a:ext>
                </a:extLst>
              </p:cNvPr>
              <p:cNvSpPr txBox="1"/>
              <p:nvPr/>
            </p:nvSpPr>
            <p:spPr>
              <a:xfrm>
                <a:off x="4325984" y="2320885"/>
                <a:ext cx="393304" cy="169277"/>
              </a:xfrm>
              <a:prstGeom prst="rect">
                <a:avLst/>
              </a:prstGeom>
              <a:solidFill>
                <a:schemeClr val="bg1"/>
              </a:solidFill>
            </p:spPr>
            <p:txBody>
              <a:bodyPr wrap="none" lIns="36000" tIns="0" rIns="36000" bIns="0" rtlCol="0">
                <a:spAutoFit/>
              </a:bodyPr>
              <a:lstStyle/>
              <a:p>
                <a:r>
                  <a:rPr lang="de-DE" sz="1100" dirty="0">
                    <a:solidFill>
                      <a:srgbClr val="404040"/>
                    </a:solidFill>
                  </a:rPr>
                  <a:t>4,9%</a:t>
                </a:r>
              </a:p>
            </p:txBody>
          </p:sp>
          <p:sp>
            <p:nvSpPr>
              <p:cNvPr id="24" name="Textfeld 23">
                <a:extLst>
                  <a:ext uri="{FF2B5EF4-FFF2-40B4-BE49-F238E27FC236}">
                    <a16:creationId xmlns:a16="http://schemas.microsoft.com/office/drawing/2014/main" id="{9762C5B7-8067-44EB-B781-02A30FD7D76C}"/>
                  </a:ext>
                </a:extLst>
              </p:cNvPr>
              <p:cNvSpPr txBox="1"/>
              <p:nvPr/>
            </p:nvSpPr>
            <p:spPr>
              <a:xfrm>
                <a:off x="4468341" y="2998677"/>
                <a:ext cx="393304" cy="169277"/>
              </a:xfrm>
              <a:prstGeom prst="rect">
                <a:avLst/>
              </a:prstGeom>
              <a:solidFill>
                <a:schemeClr val="bg1"/>
              </a:solidFill>
            </p:spPr>
            <p:txBody>
              <a:bodyPr wrap="none" lIns="36000" tIns="0" rIns="36000" bIns="0" rtlCol="0">
                <a:spAutoFit/>
              </a:bodyPr>
              <a:lstStyle/>
              <a:p>
                <a:r>
                  <a:rPr lang="de-DE" sz="1100" dirty="0">
                    <a:solidFill>
                      <a:srgbClr val="C00000"/>
                    </a:solidFill>
                  </a:rPr>
                  <a:t>3,9%</a:t>
                </a:r>
              </a:p>
            </p:txBody>
          </p:sp>
          <p:sp>
            <p:nvSpPr>
              <p:cNvPr id="12" name="Rechteck 11">
                <a:extLst>
                  <a:ext uri="{FF2B5EF4-FFF2-40B4-BE49-F238E27FC236}">
                    <a16:creationId xmlns:a16="http://schemas.microsoft.com/office/drawing/2014/main" id="{E17371A3-DD5A-44B9-9CAE-F13B48E58CEA}"/>
                  </a:ext>
                </a:extLst>
              </p:cNvPr>
              <p:cNvSpPr/>
              <p:nvPr/>
            </p:nvSpPr>
            <p:spPr>
              <a:xfrm>
                <a:off x="5889376" y="1384300"/>
                <a:ext cx="45719" cy="27945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grpSp>
      <p:sp>
        <p:nvSpPr>
          <p:cNvPr id="25" name="Textfeld 24">
            <a:extLst>
              <a:ext uri="{FF2B5EF4-FFF2-40B4-BE49-F238E27FC236}">
                <a16:creationId xmlns:a16="http://schemas.microsoft.com/office/drawing/2014/main" id="{1212E8D3-82DC-4626-AB17-164D28F032C2}"/>
              </a:ext>
            </a:extLst>
          </p:cNvPr>
          <p:cNvSpPr txBox="1"/>
          <p:nvPr/>
        </p:nvSpPr>
        <p:spPr>
          <a:xfrm>
            <a:off x="3459164" y="4311628"/>
            <a:ext cx="567784" cy="276999"/>
          </a:xfrm>
          <a:prstGeom prst="rect">
            <a:avLst/>
          </a:prstGeom>
          <a:solidFill>
            <a:schemeClr val="bg1"/>
          </a:solidFill>
        </p:spPr>
        <p:txBody>
          <a:bodyPr wrap="none" rtlCol="0">
            <a:spAutoFit/>
          </a:bodyPr>
          <a:lstStyle/>
          <a:p>
            <a:r>
              <a:rPr lang="de-DE" sz="1200" dirty="0"/>
              <a:t>Jahre</a:t>
            </a:r>
          </a:p>
        </p:txBody>
      </p:sp>
      <p:graphicFrame>
        <p:nvGraphicFramePr>
          <p:cNvPr id="16" name="Tabelle 15">
            <a:extLst>
              <a:ext uri="{FF2B5EF4-FFF2-40B4-BE49-F238E27FC236}">
                <a16:creationId xmlns:a16="http://schemas.microsoft.com/office/drawing/2014/main" id="{44AC837A-F399-4A71-AAFC-4EF881AD8C7C}"/>
              </a:ext>
            </a:extLst>
          </p:cNvPr>
          <p:cNvGraphicFramePr>
            <a:graphicFrameLocks noGrp="1"/>
          </p:cNvGraphicFramePr>
          <p:nvPr/>
        </p:nvGraphicFramePr>
        <p:xfrm>
          <a:off x="1669455" y="1794510"/>
          <a:ext cx="2491065" cy="701040"/>
        </p:xfrm>
        <a:graphic>
          <a:graphicData uri="http://schemas.openxmlformats.org/drawingml/2006/table">
            <a:tbl>
              <a:tblPr firstRow="1" bandRow="1">
                <a:tableStyleId>{5C22544A-7EE6-4342-B048-85BDC9FD1C3A}</a:tableStyleId>
              </a:tblPr>
              <a:tblGrid>
                <a:gridCol w="1000443">
                  <a:extLst>
                    <a:ext uri="{9D8B030D-6E8A-4147-A177-3AD203B41FA5}">
                      <a16:colId xmlns:a16="http://schemas.microsoft.com/office/drawing/2014/main" val="4158640721"/>
                    </a:ext>
                  </a:extLst>
                </a:gridCol>
                <a:gridCol w="440055">
                  <a:extLst>
                    <a:ext uri="{9D8B030D-6E8A-4147-A177-3AD203B41FA5}">
                      <a16:colId xmlns:a16="http://schemas.microsoft.com/office/drawing/2014/main" val="770878395"/>
                    </a:ext>
                  </a:extLst>
                </a:gridCol>
                <a:gridCol w="517167">
                  <a:extLst>
                    <a:ext uri="{9D8B030D-6E8A-4147-A177-3AD203B41FA5}">
                      <a16:colId xmlns:a16="http://schemas.microsoft.com/office/drawing/2014/main" val="2628707515"/>
                    </a:ext>
                  </a:extLst>
                </a:gridCol>
                <a:gridCol w="533400">
                  <a:extLst>
                    <a:ext uri="{9D8B030D-6E8A-4147-A177-3AD203B41FA5}">
                      <a16:colId xmlns:a16="http://schemas.microsoft.com/office/drawing/2014/main" val="4106449611"/>
                    </a:ext>
                  </a:extLst>
                </a:gridCol>
              </a:tblGrid>
              <a:tr h="304705">
                <a:tc>
                  <a:txBody>
                    <a:bodyPr/>
                    <a:lstStyle/>
                    <a:p>
                      <a:endParaRPr lang="de-DE" sz="700" dirty="0"/>
                    </a:p>
                  </a:txBody>
                  <a:tcPr anchor="ctr">
                    <a:lnB w="28575" cap="flat" cmpd="sng" algn="ctr">
                      <a:solidFill>
                        <a:schemeClr val="bg1"/>
                      </a:solidFill>
                      <a:prstDash val="solid"/>
                      <a:round/>
                      <a:headEnd type="none" w="med" len="med"/>
                      <a:tailEnd type="none" w="med" len="med"/>
                    </a:lnB>
                  </a:tcPr>
                </a:tc>
                <a:tc>
                  <a:txBody>
                    <a:bodyPr/>
                    <a:lstStyle/>
                    <a:p>
                      <a:pPr algn="ctr"/>
                      <a:r>
                        <a:rPr lang="de-DE" sz="700" dirty="0"/>
                        <a:t>N</a:t>
                      </a:r>
                    </a:p>
                  </a:txBody>
                  <a:tcPr anchor="ctr">
                    <a:lnB w="28575" cap="flat" cmpd="sng" algn="ctr">
                      <a:solidFill>
                        <a:schemeClr val="bg1"/>
                      </a:solidFill>
                      <a:prstDash val="solid"/>
                      <a:round/>
                      <a:headEnd type="none" w="med" len="med"/>
                      <a:tailEnd type="none" w="med" len="med"/>
                    </a:lnB>
                  </a:tcPr>
                </a:tc>
                <a:tc>
                  <a:txBody>
                    <a:bodyPr/>
                    <a:lstStyle/>
                    <a:p>
                      <a:pPr algn="ctr"/>
                      <a:r>
                        <a:rPr lang="de-DE" sz="700" dirty="0"/>
                        <a:t>Anzahl </a:t>
                      </a:r>
                    </a:p>
                    <a:p>
                      <a:pPr algn="ctr"/>
                      <a:r>
                        <a:rPr lang="de-DE" sz="700" dirty="0"/>
                        <a:t>IBTRs</a:t>
                      </a:r>
                    </a:p>
                  </a:txBody>
                  <a:tcPr anchor="ctr">
                    <a:lnB w="28575"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700" dirty="0"/>
                        <a:t>HR,</a:t>
                      </a:r>
                    </a:p>
                    <a:p>
                      <a:pPr marL="0" marR="0" lvl="0" indent="0" algn="ctr" defTabSz="457200" rtl="0" eaLnBrk="1" fontAlgn="auto" latinLnBrk="0" hangingPunct="1">
                        <a:lnSpc>
                          <a:spcPct val="100000"/>
                        </a:lnSpc>
                        <a:spcBef>
                          <a:spcPts val="0"/>
                        </a:spcBef>
                        <a:spcAft>
                          <a:spcPts val="0"/>
                        </a:spcAft>
                        <a:buClrTx/>
                        <a:buSzTx/>
                        <a:buFontTx/>
                        <a:buNone/>
                        <a:tabLst/>
                        <a:defRPr/>
                      </a:pPr>
                      <a:r>
                        <a:rPr lang="de-DE" sz="700" dirty="0"/>
                        <a:t>P-Wert</a:t>
                      </a:r>
                    </a:p>
                  </a:txBody>
                  <a:tcPr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93903">
                <a:tc>
                  <a:txBody>
                    <a:bodyPr/>
                    <a:lstStyle/>
                    <a:p>
                      <a:r>
                        <a:rPr lang="de-DE" sz="700" dirty="0">
                          <a:solidFill>
                            <a:schemeClr val="bg1"/>
                          </a:solidFill>
                        </a:rPr>
                        <a:t>RT</a:t>
                      </a:r>
                    </a:p>
                  </a:txBody>
                  <a:tcPr anchor="ctr">
                    <a:lnT w="28575" cap="flat" cmpd="sng" algn="ctr">
                      <a:solidFill>
                        <a:schemeClr val="bg1"/>
                      </a:solidFill>
                      <a:prstDash val="solid"/>
                      <a:round/>
                      <a:headEnd type="none" w="med" len="med"/>
                      <a:tailEnd type="none" w="med" len="med"/>
                    </a:lnT>
                    <a:solidFill>
                      <a:srgbClr val="404040"/>
                    </a:solidFill>
                  </a:tcPr>
                </a:tc>
                <a:tc>
                  <a:txBody>
                    <a:bodyPr/>
                    <a:lstStyle/>
                    <a:p>
                      <a:pPr algn="ctr"/>
                      <a:r>
                        <a:rPr lang="de-DE" sz="700" dirty="0"/>
                        <a:t>1005</a:t>
                      </a:r>
                    </a:p>
                  </a:txBody>
                  <a:tcPr anchor="ctr">
                    <a:lnT w="28575" cap="flat" cmpd="sng" algn="ctr">
                      <a:solidFill>
                        <a:schemeClr val="bg1"/>
                      </a:solidFill>
                      <a:prstDash val="solid"/>
                      <a:round/>
                      <a:headEnd type="none" w="med" len="med"/>
                      <a:tailEnd type="none" w="med" len="med"/>
                    </a:lnT>
                  </a:tcPr>
                </a:tc>
                <a:tc>
                  <a:txBody>
                    <a:bodyPr/>
                    <a:lstStyle/>
                    <a:p>
                      <a:pPr algn="ctr"/>
                      <a:r>
                        <a:rPr lang="de-DE" sz="700" dirty="0"/>
                        <a:t>63</a:t>
                      </a:r>
                    </a:p>
                  </a:txBody>
                  <a:tcPr anchor="ctr">
                    <a:lnT w="28575" cap="flat" cmpd="sng" algn="ctr">
                      <a:solidFill>
                        <a:schemeClr val="bg1"/>
                      </a:solidFill>
                      <a:prstDash val="solid"/>
                      <a:round/>
                      <a:headEnd type="none" w="med" len="med"/>
                      <a:tailEnd type="none" w="med" len="med"/>
                    </a:lnT>
                  </a:tcPr>
                </a:tc>
                <a:tc rowSpan="2">
                  <a:txBody>
                    <a:bodyPr/>
                    <a:lstStyle/>
                    <a:p>
                      <a:pPr algn="ctr"/>
                      <a:r>
                        <a:rPr lang="de-DE" sz="700" dirty="0"/>
                        <a:t>0,81</a:t>
                      </a:r>
                    </a:p>
                    <a:p>
                      <a:pPr algn="ctr"/>
                      <a:r>
                        <a:rPr lang="de-DE" sz="700" dirty="0"/>
                        <a:t>P=0,26</a:t>
                      </a:r>
                    </a:p>
                  </a:txBody>
                  <a:tcPr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93903">
                <a:tc>
                  <a:txBody>
                    <a:bodyPr/>
                    <a:lstStyle/>
                    <a:p>
                      <a:r>
                        <a:rPr lang="de-DE" sz="700" dirty="0" err="1">
                          <a:solidFill>
                            <a:schemeClr val="bg1"/>
                          </a:solidFill>
                        </a:rPr>
                        <a:t>RT+Trastuzumab</a:t>
                      </a:r>
                      <a:endParaRPr lang="de-DE" sz="700" dirty="0">
                        <a:solidFill>
                          <a:schemeClr val="bg1"/>
                        </a:solidFill>
                      </a:endParaRPr>
                    </a:p>
                  </a:txBody>
                  <a:tcPr anchor="ctr">
                    <a:solidFill>
                      <a:srgbClr val="C00000"/>
                    </a:solidFill>
                  </a:tcPr>
                </a:tc>
                <a:tc>
                  <a:txBody>
                    <a:bodyPr/>
                    <a:lstStyle/>
                    <a:p>
                      <a:pPr algn="ctr"/>
                      <a:r>
                        <a:rPr lang="de-DE" sz="700" dirty="0"/>
                        <a:t>993</a:t>
                      </a:r>
                    </a:p>
                  </a:txBody>
                  <a:tcPr anchor="ctr"/>
                </a:tc>
                <a:tc>
                  <a:txBody>
                    <a:bodyPr/>
                    <a:lstStyle/>
                    <a:p>
                      <a:pPr algn="ctr"/>
                      <a:r>
                        <a:rPr lang="de-DE" sz="700" dirty="0"/>
                        <a:t>51</a:t>
                      </a:r>
                    </a:p>
                  </a:txBody>
                  <a:tcPr anchor="ctr"/>
                </a:tc>
                <a:tc vMerge="1">
                  <a:txBody>
                    <a:bodyPr/>
                    <a:lstStyle/>
                    <a:p>
                      <a:pPr algn="ctr"/>
                      <a:endParaRPr lang="de-DE" sz="800" dirty="0"/>
                    </a:p>
                  </a:txBody>
                  <a:tcPr anchor="ctr"/>
                </a:tc>
                <a:extLst>
                  <a:ext uri="{0D108BD9-81ED-4DB2-BD59-A6C34878D82A}">
                    <a16:rowId xmlns:a16="http://schemas.microsoft.com/office/drawing/2014/main" val="142148081"/>
                  </a:ext>
                </a:extLst>
              </a:tr>
            </a:tbl>
          </a:graphicData>
        </a:graphic>
      </p:graphicFrame>
    </p:spTree>
    <p:extLst>
      <p:ext uri="{BB962C8B-B14F-4D97-AF65-F5344CB8AC3E}">
        <p14:creationId xmlns:p14="http://schemas.microsoft.com/office/powerpoint/2010/main" val="935212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feld 24">
            <a:extLst>
              <a:ext uri="{FF2B5EF4-FFF2-40B4-BE49-F238E27FC236}">
                <a16:creationId xmlns:a16="http://schemas.microsoft.com/office/drawing/2014/main" id="{1212E8D3-82DC-4626-AB17-164D28F032C2}"/>
              </a:ext>
            </a:extLst>
          </p:cNvPr>
          <p:cNvSpPr txBox="1"/>
          <p:nvPr/>
        </p:nvSpPr>
        <p:spPr>
          <a:xfrm>
            <a:off x="2228731" y="3867128"/>
            <a:ext cx="537327" cy="261610"/>
          </a:xfrm>
          <a:prstGeom prst="rect">
            <a:avLst/>
          </a:prstGeom>
          <a:solidFill>
            <a:schemeClr val="bg1"/>
          </a:solidFill>
        </p:spPr>
        <p:txBody>
          <a:bodyPr wrap="none" rtlCol="0">
            <a:spAutoFit/>
          </a:bodyPr>
          <a:lstStyle/>
          <a:p>
            <a:r>
              <a:rPr lang="de-DE" sz="1100" dirty="0"/>
              <a:t>Jahre</a:t>
            </a:r>
          </a:p>
        </p:txBody>
      </p:sp>
      <p:grpSp>
        <p:nvGrpSpPr>
          <p:cNvPr id="70" name="Gruppieren 69">
            <a:extLst>
              <a:ext uri="{FF2B5EF4-FFF2-40B4-BE49-F238E27FC236}">
                <a16:creationId xmlns:a16="http://schemas.microsoft.com/office/drawing/2014/main" id="{A3CBBAAF-C0DA-4EA2-A226-BC35233B278E}"/>
              </a:ext>
            </a:extLst>
          </p:cNvPr>
          <p:cNvGrpSpPr/>
          <p:nvPr/>
        </p:nvGrpSpPr>
        <p:grpSpPr>
          <a:xfrm>
            <a:off x="684093" y="1510868"/>
            <a:ext cx="3612952" cy="2422260"/>
            <a:chOff x="684093" y="1510868"/>
            <a:chExt cx="3612952" cy="2422260"/>
          </a:xfrm>
        </p:grpSpPr>
        <p:grpSp>
          <p:nvGrpSpPr>
            <p:cNvPr id="11" name="Gruppieren 10">
              <a:extLst>
                <a:ext uri="{FF2B5EF4-FFF2-40B4-BE49-F238E27FC236}">
                  <a16:creationId xmlns:a16="http://schemas.microsoft.com/office/drawing/2014/main" id="{B737D44F-0381-4BFE-A2B6-C8422D26DC9B}"/>
                </a:ext>
              </a:extLst>
            </p:cNvPr>
            <p:cNvGrpSpPr/>
            <p:nvPr/>
          </p:nvGrpSpPr>
          <p:grpSpPr>
            <a:xfrm>
              <a:off x="684093" y="1540542"/>
              <a:ext cx="3553537" cy="2392586"/>
              <a:chOff x="684093" y="1540542"/>
              <a:chExt cx="3553537" cy="2392586"/>
            </a:xfrm>
          </p:grpSpPr>
          <p:pic>
            <p:nvPicPr>
              <p:cNvPr id="26" name="Picture 2">
                <a:extLst>
                  <a:ext uri="{FF2B5EF4-FFF2-40B4-BE49-F238E27FC236}">
                    <a16:creationId xmlns:a16="http://schemas.microsoft.com/office/drawing/2014/main" id="{A540D7F3-63CA-4658-BE0A-E0B176D0DB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77" t="13303" r="12316" b="13256"/>
              <a:stretch/>
            </p:blipFill>
            <p:spPr bwMode="auto">
              <a:xfrm>
                <a:off x="684093" y="1540542"/>
                <a:ext cx="3553537" cy="2392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hteck 7">
                <a:extLst>
                  <a:ext uri="{FF2B5EF4-FFF2-40B4-BE49-F238E27FC236}">
                    <a16:creationId xmlns:a16="http://schemas.microsoft.com/office/drawing/2014/main" id="{4635F7B0-49EC-45B6-A342-B18613415A3D}"/>
                  </a:ext>
                </a:extLst>
              </p:cNvPr>
              <p:cNvSpPr/>
              <p:nvPr/>
            </p:nvSpPr>
            <p:spPr>
              <a:xfrm>
                <a:off x="950870" y="3124200"/>
                <a:ext cx="3221080" cy="5600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0" name="Rechteck 59">
                <a:extLst>
                  <a:ext uri="{FF2B5EF4-FFF2-40B4-BE49-F238E27FC236}">
                    <a16:creationId xmlns:a16="http://schemas.microsoft.com/office/drawing/2014/main" id="{A00D2671-9F7E-424A-A5F5-0F400A685841}"/>
                  </a:ext>
                </a:extLst>
              </p:cNvPr>
              <p:cNvSpPr/>
              <p:nvPr/>
            </p:nvSpPr>
            <p:spPr>
              <a:xfrm>
                <a:off x="955122" y="2011732"/>
                <a:ext cx="3221080" cy="5600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66" name="Rechteck 65">
              <a:extLst>
                <a:ext uri="{FF2B5EF4-FFF2-40B4-BE49-F238E27FC236}">
                  <a16:creationId xmlns:a16="http://schemas.microsoft.com/office/drawing/2014/main" id="{77B5FC4D-8F85-4B8B-A88C-FBBF9EFF7A6B}"/>
                </a:ext>
              </a:extLst>
            </p:cNvPr>
            <p:cNvSpPr/>
            <p:nvPr/>
          </p:nvSpPr>
          <p:spPr>
            <a:xfrm>
              <a:off x="4189200" y="1510868"/>
              <a:ext cx="45719" cy="21967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8" name="Rechteck 67">
              <a:extLst>
                <a:ext uri="{FF2B5EF4-FFF2-40B4-BE49-F238E27FC236}">
                  <a16:creationId xmlns:a16="http://schemas.microsoft.com/office/drawing/2014/main" id="{423C174F-0A32-4817-B23E-C631140E94AF}"/>
                </a:ext>
              </a:extLst>
            </p:cNvPr>
            <p:cNvSpPr/>
            <p:nvPr/>
          </p:nvSpPr>
          <p:spPr>
            <a:xfrm rot="16200000">
              <a:off x="2582185" y="-101898"/>
              <a:ext cx="45719" cy="338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48" name="Textfeld 47">
            <a:extLst>
              <a:ext uri="{FF2B5EF4-FFF2-40B4-BE49-F238E27FC236}">
                <a16:creationId xmlns:a16="http://schemas.microsoft.com/office/drawing/2014/main" id="{F7CB3FBE-B2E8-448B-B5A9-C82E86F40362}"/>
              </a:ext>
            </a:extLst>
          </p:cNvPr>
          <p:cNvSpPr txBox="1"/>
          <p:nvPr/>
        </p:nvSpPr>
        <p:spPr>
          <a:xfrm>
            <a:off x="6694051" y="3867128"/>
            <a:ext cx="537327" cy="261610"/>
          </a:xfrm>
          <a:prstGeom prst="rect">
            <a:avLst/>
          </a:prstGeom>
          <a:solidFill>
            <a:schemeClr val="bg1"/>
          </a:solidFill>
        </p:spPr>
        <p:txBody>
          <a:bodyPr wrap="none" rtlCol="0">
            <a:spAutoFit/>
          </a:bodyPr>
          <a:lstStyle/>
          <a:p>
            <a:r>
              <a:rPr lang="de-DE" sz="1100" dirty="0"/>
              <a:t>Jahre</a:t>
            </a:r>
          </a:p>
        </p:txBody>
      </p:sp>
      <p:grpSp>
        <p:nvGrpSpPr>
          <p:cNvPr id="21" name="Gruppieren 20">
            <a:extLst>
              <a:ext uri="{FF2B5EF4-FFF2-40B4-BE49-F238E27FC236}">
                <a16:creationId xmlns:a16="http://schemas.microsoft.com/office/drawing/2014/main" id="{0D781317-665D-4480-8776-6C6CE3315FEB}"/>
              </a:ext>
            </a:extLst>
          </p:cNvPr>
          <p:cNvGrpSpPr/>
          <p:nvPr/>
        </p:nvGrpSpPr>
        <p:grpSpPr>
          <a:xfrm>
            <a:off x="5139298" y="1510868"/>
            <a:ext cx="3624666" cy="2422260"/>
            <a:chOff x="5139298" y="1510868"/>
            <a:chExt cx="3624666" cy="2422260"/>
          </a:xfrm>
        </p:grpSpPr>
        <p:grpSp>
          <p:nvGrpSpPr>
            <p:cNvPr id="17" name="Gruppieren 16">
              <a:extLst>
                <a:ext uri="{FF2B5EF4-FFF2-40B4-BE49-F238E27FC236}">
                  <a16:creationId xmlns:a16="http://schemas.microsoft.com/office/drawing/2014/main" id="{C6F017E3-9969-4509-B49B-610F6718A284}"/>
                </a:ext>
              </a:extLst>
            </p:cNvPr>
            <p:cNvGrpSpPr/>
            <p:nvPr/>
          </p:nvGrpSpPr>
          <p:grpSpPr>
            <a:xfrm>
              <a:off x="5139298" y="1510868"/>
              <a:ext cx="3621970" cy="2422260"/>
              <a:chOff x="5139298" y="1510868"/>
              <a:chExt cx="3621970" cy="2422260"/>
            </a:xfrm>
          </p:grpSpPr>
          <p:pic>
            <p:nvPicPr>
              <p:cNvPr id="44" name="Picture 2">
                <a:extLst>
                  <a:ext uri="{FF2B5EF4-FFF2-40B4-BE49-F238E27FC236}">
                    <a16:creationId xmlns:a16="http://schemas.microsoft.com/office/drawing/2014/main" id="{C70CCCF7-20C4-438D-BA34-DF65EF3894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48" t="14420" r="10574" b="16685"/>
              <a:stretch/>
            </p:blipFill>
            <p:spPr bwMode="auto">
              <a:xfrm>
                <a:off x="5139298" y="1510868"/>
                <a:ext cx="3621970" cy="2422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Rechteck 57">
                <a:extLst>
                  <a:ext uri="{FF2B5EF4-FFF2-40B4-BE49-F238E27FC236}">
                    <a16:creationId xmlns:a16="http://schemas.microsoft.com/office/drawing/2014/main" id="{98452978-6960-4D3E-9F5F-5D74C9F6FAF5}"/>
                  </a:ext>
                </a:extLst>
              </p:cNvPr>
              <p:cNvSpPr/>
              <p:nvPr/>
            </p:nvSpPr>
            <p:spPr>
              <a:xfrm>
                <a:off x="5401392" y="3143250"/>
                <a:ext cx="3221080" cy="5600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E4B28DDA-01EC-4273-8327-4733A34F6201}"/>
                  </a:ext>
                </a:extLst>
              </p:cNvPr>
              <p:cNvSpPr/>
              <p:nvPr/>
            </p:nvSpPr>
            <p:spPr>
              <a:xfrm>
                <a:off x="5407742" y="2174712"/>
                <a:ext cx="3221080" cy="5600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67" name="Rechteck 66">
              <a:extLst>
                <a:ext uri="{FF2B5EF4-FFF2-40B4-BE49-F238E27FC236}">
                  <a16:creationId xmlns:a16="http://schemas.microsoft.com/office/drawing/2014/main" id="{CA69066B-3894-468E-89BF-9A15E05D1637}"/>
                </a:ext>
              </a:extLst>
            </p:cNvPr>
            <p:cNvSpPr/>
            <p:nvPr/>
          </p:nvSpPr>
          <p:spPr>
            <a:xfrm>
              <a:off x="8649018" y="1526319"/>
              <a:ext cx="45719" cy="21967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69" name="Rechteck 68">
              <a:extLst>
                <a:ext uri="{FF2B5EF4-FFF2-40B4-BE49-F238E27FC236}">
                  <a16:creationId xmlns:a16="http://schemas.microsoft.com/office/drawing/2014/main" id="{9BDADD62-9890-419F-808B-F999E71D0A4E}"/>
                </a:ext>
              </a:extLst>
            </p:cNvPr>
            <p:cNvSpPr/>
            <p:nvPr/>
          </p:nvSpPr>
          <p:spPr>
            <a:xfrm rot="16200000">
              <a:off x="7049104" y="-105944"/>
              <a:ext cx="45719" cy="338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NSABP B-43</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Cobleigh</a:t>
            </a:r>
            <a:r>
              <a:rPr lang="de-DE" dirty="0"/>
              <a:t> </a:t>
            </a:r>
            <a:r>
              <a:rPr lang="en-US" kern="0" dirty="0"/>
              <a:t>et al. | 2020 ASCO Annual Meeting | J Clin Oncol 38: 2020 (suppl; </a:t>
            </a:r>
            <a:r>
              <a:rPr lang="en-US" kern="0" dirty="0" err="1"/>
              <a:t>abstr</a:t>
            </a:r>
            <a:r>
              <a:rPr lang="en-US" kern="0" dirty="0"/>
              <a:t> 508)</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271732" cy="353808"/>
          </a:xfrm>
        </p:spPr>
        <p:txBody>
          <a:bodyPr/>
          <a:lstStyle/>
          <a:p>
            <a:r>
              <a:rPr lang="de-DE" dirty="0">
                <a:solidFill>
                  <a:srgbClr val="003865"/>
                </a:solidFill>
              </a:rPr>
              <a:t>OS und DFS</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44</a:t>
            </a:fld>
            <a:endParaRPr lang="en-GB" dirty="0"/>
          </a:p>
        </p:txBody>
      </p:sp>
      <p:sp>
        <p:nvSpPr>
          <p:cNvPr id="13" name="Rechteck 12">
            <a:extLst>
              <a:ext uri="{FF2B5EF4-FFF2-40B4-BE49-F238E27FC236}">
                <a16:creationId xmlns:a16="http://schemas.microsoft.com/office/drawing/2014/main" id="{4A5168C5-9855-4085-B3F3-172D03363298}"/>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solidFill>
                  <a:prstClr val="black"/>
                </a:solidFill>
              </a:rPr>
              <a:t>OS: Gesamtüberleben, DFS: krankheitsfreies Überleben</a:t>
            </a:r>
          </a:p>
        </p:txBody>
      </p:sp>
      <p:sp>
        <p:nvSpPr>
          <p:cNvPr id="14" name="Untertitel 4">
            <a:extLst>
              <a:ext uri="{FF2B5EF4-FFF2-40B4-BE49-F238E27FC236}">
                <a16:creationId xmlns:a16="http://schemas.microsoft.com/office/drawing/2014/main" id="{FB494ADB-D757-4DEF-9AB9-49CC7919AA56}"/>
              </a:ext>
            </a:extLst>
          </p:cNvPr>
          <p:cNvSpPr txBox="1">
            <a:spLocks/>
          </p:cNvSpPr>
          <p:nvPr/>
        </p:nvSpPr>
        <p:spPr>
          <a:xfrm>
            <a:off x="1683170" y="1253754"/>
            <a:ext cx="1804886" cy="230966"/>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400" dirty="0">
                <a:solidFill>
                  <a:schemeClr val="tx1"/>
                </a:solidFill>
              </a:rPr>
              <a:t>OS</a:t>
            </a:r>
          </a:p>
        </p:txBody>
      </p:sp>
      <p:sp>
        <p:nvSpPr>
          <p:cNvPr id="20" name="Untertitel 4">
            <a:extLst>
              <a:ext uri="{FF2B5EF4-FFF2-40B4-BE49-F238E27FC236}">
                <a16:creationId xmlns:a16="http://schemas.microsoft.com/office/drawing/2014/main" id="{923F8F18-AEF2-4D8B-8058-575484DB30C2}"/>
              </a:ext>
            </a:extLst>
          </p:cNvPr>
          <p:cNvSpPr txBox="1">
            <a:spLocks/>
          </p:cNvSpPr>
          <p:nvPr/>
        </p:nvSpPr>
        <p:spPr>
          <a:xfrm rot="16200000">
            <a:off x="-410539" y="2569057"/>
            <a:ext cx="1831946" cy="220451"/>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100" b="0" dirty="0">
                <a:solidFill>
                  <a:schemeClr val="tx1"/>
                </a:solidFill>
              </a:rPr>
              <a:t>Überleben (%)</a:t>
            </a:r>
          </a:p>
        </p:txBody>
      </p:sp>
      <p:sp>
        <p:nvSpPr>
          <p:cNvPr id="27" name="TextBox 201">
            <a:extLst>
              <a:ext uri="{FF2B5EF4-FFF2-40B4-BE49-F238E27FC236}">
                <a16:creationId xmlns:a16="http://schemas.microsoft.com/office/drawing/2014/main" id="{D3CA64A6-D092-40CB-BBCA-D4997D801FBA}"/>
              </a:ext>
            </a:extLst>
          </p:cNvPr>
          <p:cNvSpPr txBox="1"/>
          <p:nvPr/>
        </p:nvSpPr>
        <p:spPr>
          <a:xfrm>
            <a:off x="528734" y="4125110"/>
            <a:ext cx="226024" cy="215444"/>
          </a:xfrm>
          <a:prstGeom prst="rect">
            <a:avLst/>
          </a:prstGeom>
          <a:noFill/>
        </p:spPr>
        <p:txBody>
          <a:bodyPr wrap="none" lIns="0" tIns="0" rIns="0" bIns="0" rtlCol="0">
            <a:spAutoFit/>
          </a:bodyPr>
          <a:lstStyle/>
          <a:p>
            <a:pPr algn="r"/>
            <a:r>
              <a:rPr lang="de-DE" sz="700" dirty="0"/>
              <a:t>RT</a:t>
            </a:r>
          </a:p>
          <a:p>
            <a:pPr algn="r"/>
            <a:r>
              <a:rPr lang="de-DE" sz="700" dirty="0"/>
              <a:t>RT+T</a:t>
            </a:r>
          </a:p>
        </p:txBody>
      </p:sp>
      <p:sp>
        <p:nvSpPr>
          <p:cNvPr id="29" name="TextBox 203">
            <a:extLst>
              <a:ext uri="{FF2B5EF4-FFF2-40B4-BE49-F238E27FC236}">
                <a16:creationId xmlns:a16="http://schemas.microsoft.com/office/drawing/2014/main" id="{5CA4EF1B-5F6C-4A73-B715-E33FA7EC852D}"/>
              </a:ext>
            </a:extLst>
          </p:cNvPr>
          <p:cNvSpPr txBox="1"/>
          <p:nvPr/>
        </p:nvSpPr>
        <p:spPr>
          <a:xfrm>
            <a:off x="823986" y="4125110"/>
            <a:ext cx="198772" cy="215444"/>
          </a:xfrm>
          <a:prstGeom prst="rect">
            <a:avLst/>
          </a:prstGeom>
          <a:noFill/>
        </p:spPr>
        <p:txBody>
          <a:bodyPr wrap="none" lIns="0" tIns="0" rIns="0" bIns="0" rtlCol="0">
            <a:spAutoFit/>
          </a:bodyPr>
          <a:lstStyle/>
          <a:p>
            <a:pPr algn="ctr"/>
            <a:r>
              <a:rPr lang="de-DE" sz="700" dirty="0"/>
              <a:t>1005</a:t>
            </a:r>
          </a:p>
          <a:p>
            <a:pPr algn="ctr"/>
            <a:r>
              <a:rPr lang="de-DE" sz="700" dirty="0"/>
              <a:t>993</a:t>
            </a:r>
          </a:p>
        </p:txBody>
      </p:sp>
      <p:sp>
        <p:nvSpPr>
          <p:cNvPr id="31" name="TextBox 205">
            <a:extLst>
              <a:ext uri="{FF2B5EF4-FFF2-40B4-BE49-F238E27FC236}">
                <a16:creationId xmlns:a16="http://schemas.microsoft.com/office/drawing/2014/main" id="{85561DA3-520F-4D0D-B6E8-C82BC51F4113}"/>
              </a:ext>
            </a:extLst>
          </p:cNvPr>
          <p:cNvSpPr txBox="1"/>
          <p:nvPr/>
        </p:nvSpPr>
        <p:spPr>
          <a:xfrm>
            <a:off x="1779477" y="4125110"/>
            <a:ext cx="149079" cy="215444"/>
          </a:xfrm>
          <a:prstGeom prst="rect">
            <a:avLst/>
          </a:prstGeom>
          <a:noFill/>
        </p:spPr>
        <p:txBody>
          <a:bodyPr wrap="none" lIns="0" tIns="0" rIns="0" bIns="0" rtlCol="0">
            <a:spAutoFit/>
          </a:bodyPr>
          <a:lstStyle/>
          <a:p>
            <a:pPr algn="ctr"/>
            <a:r>
              <a:rPr lang="de-DE" sz="700" dirty="0"/>
              <a:t>980</a:t>
            </a:r>
          </a:p>
          <a:p>
            <a:pPr algn="ctr"/>
            <a:r>
              <a:rPr lang="de-DE" sz="700" dirty="0"/>
              <a:t>972</a:t>
            </a:r>
          </a:p>
        </p:txBody>
      </p:sp>
      <p:sp>
        <p:nvSpPr>
          <p:cNvPr id="34" name="TextBox 208">
            <a:extLst>
              <a:ext uri="{FF2B5EF4-FFF2-40B4-BE49-F238E27FC236}">
                <a16:creationId xmlns:a16="http://schemas.microsoft.com/office/drawing/2014/main" id="{BF271ACF-566E-4704-9826-96CF72134C00}"/>
              </a:ext>
            </a:extLst>
          </p:cNvPr>
          <p:cNvSpPr txBox="1"/>
          <p:nvPr/>
        </p:nvSpPr>
        <p:spPr>
          <a:xfrm>
            <a:off x="3161598" y="4125110"/>
            <a:ext cx="211596" cy="215444"/>
          </a:xfrm>
          <a:prstGeom prst="rect">
            <a:avLst/>
          </a:prstGeom>
          <a:noFill/>
        </p:spPr>
        <p:txBody>
          <a:bodyPr wrap="square" lIns="0" tIns="0" rIns="0" bIns="0" rtlCol="0">
            <a:spAutoFit/>
          </a:bodyPr>
          <a:lstStyle/>
          <a:p>
            <a:pPr algn="ctr"/>
            <a:r>
              <a:rPr lang="de-DE" sz="700" dirty="0"/>
              <a:t>795</a:t>
            </a:r>
          </a:p>
          <a:p>
            <a:pPr algn="ctr"/>
            <a:r>
              <a:rPr lang="de-DE" sz="700" dirty="0"/>
              <a:t>810</a:t>
            </a:r>
          </a:p>
        </p:txBody>
      </p:sp>
      <p:sp>
        <p:nvSpPr>
          <p:cNvPr id="35" name="TextBox 209">
            <a:extLst>
              <a:ext uri="{FF2B5EF4-FFF2-40B4-BE49-F238E27FC236}">
                <a16:creationId xmlns:a16="http://schemas.microsoft.com/office/drawing/2014/main" id="{EF08DABE-2677-41F7-B0DE-9BB475A1495D}"/>
              </a:ext>
            </a:extLst>
          </p:cNvPr>
          <p:cNvSpPr txBox="1"/>
          <p:nvPr/>
        </p:nvSpPr>
        <p:spPr>
          <a:xfrm>
            <a:off x="4069233" y="4125110"/>
            <a:ext cx="211596" cy="215444"/>
          </a:xfrm>
          <a:prstGeom prst="rect">
            <a:avLst/>
          </a:prstGeom>
          <a:noFill/>
        </p:spPr>
        <p:txBody>
          <a:bodyPr wrap="square" lIns="0" tIns="0" rIns="0" bIns="0" rtlCol="0">
            <a:spAutoFit/>
          </a:bodyPr>
          <a:lstStyle/>
          <a:p>
            <a:pPr algn="ctr"/>
            <a:r>
              <a:rPr lang="de-DE" sz="700" dirty="0"/>
              <a:t>399</a:t>
            </a:r>
          </a:p>
          <a:p>
            <a:pPr algn="ctr"/>
            <a:r>
              <a:rPr lang="de-DE" sz="700" dirty="0"/>
              <a:t>411</a:t>
            </a:r>
          </a:p>
        </p:txBody>
      </p:sp>
      <p:sp>
        <p:nvSpPr>
          <p:cNvPr id="45" name="Untertitel 4">
            <a:extLst>
              <a:ext uri="{FF2B5EF4-FFF2-40B4-BE49-F238E27FC236}">
                <a16:creationId xmlns:a16="http://schemas.microsoft.com/office/drawing/2014/main" id="{1CB219C7-EDCD-4CE6-BA96-25C1A362E9B3}"/>
              </a:ext>
            </a:extLst>
          </p:cNvPr>
          <p:cNvSpPr txBox="1">
            <a:spLocks/>
          </p:cNvSpPr>
          <p:nvPr/>
        </p:nvSpPr>
        <p:spPr>
          <a:xfrm>
            <a:off x="5439830" y="1238514"/>
            <a:ext cx="3163150" cy="230966"/>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400" dirty="0">
                <a:solidFill>
                  <a:schemeClr val="tx1"/>
                </a:solidFill>
              </a:rPr>
              <a:t>DFS</a:t>
            </a:r>
          </a:p>
        </p:txBody>
      </p:sp>
      <p:sp>
        <p:nvSpPr>
          <p:cNvPr id="46" name="Untertitel 4">
            <a:extLst>
              <a:ext uri="{FF2B5EF4-FFF2-40B4-BE49-F238E27FC236}">
                <a16:creationId xmlns:a16="http://schemas.microsoft.com/office/drawing/2014/main" id="{049B29A1-17FF-4B0A-9D26-845BC6654DEB}"/>
              </a:ext>
            </a:extLst>
          </p:cNvPr>
          <p:cNvSpPr txBox="1">
            <a:spLocks/>
          </p:cNvSpPr>
          <p:nvPr/>
        </p:nvSpPr>
        <p:spPr>
          <a:xfrm rot="16200000">
            <a:off x="3936556" y="2511791"/>
            <a:ext cx="2068398" cy="220451"/>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100" b="0" dirty="0">
                <a:solidFill>
                  <a:schemeClr val="tx1"/>
                </a:solidFill>
              </a:rPr>
              <a:t>Krankheitsfreies Überleben (%)</a:t>
            </a:r>
          </a:p>
        </p:txBody>
      </p:sp>
      <p:sp>
        <p:nvSpPr>
          <p:cNvPr id="49" name="TextBox 201">
            <a:extLst>
              <a:ext uri="{FF2B5EF4-FFF2-40B4-BE49-F238E27FC236}">
                <a16:creationId xmlns:a16="http://schemas.microsoft.com/office/drawing/2014/main" id="{2BE788BB-6992-4F27-874F-62CFE330AD21}"/>
              </a:ext>
            </a:extLst>
          </p:cNvPr>
          <p:cNvSpPr txBox="1"/>
          <p:nvPr/>
        </p:nvSpPr>
        <p:spPr>
          <a:xfrm>
            <a:off x="4994054" y="4125110"/>
            <a:ext cx="226024" cy="215444"/>
          </a:xfrm>
          <a:prstGeom prst="rect">
            <a:avLst/>
          </a:prstGeom>
          <a:noFill/>
        </p:spPr>
        <p:txBody>
          <a:bodyPr wrap="none" lIns="0" tIns="0" rIns="0" bIns="0" rtlCol="0">
            <a:spAutoFit/>
          </a:bodyPr>
          <a:lstStyle/>
          <a:p>
            <a:pPr algn="r"/>
            <a:r>
              <a:rPr lang="de-DE" sz="700" dirty="0"/>
              <a:t>RT</a:t>
            </a:r>
          </a:p>
          <a:p>
            <a:pPr algn="r"/>
            <a:r>
              <a:rPr lang="de-DE" sz="700" dirty="0"/>
              <a:t>RT+T</a:t>
            </a:r>
          </a:p>
        </p:txBody>
      </p:sp>
      <p:sp>
        <p:nvSpPr>
          <p:cNvPr id="51" name="TextBox 203">
            <a:extLst>
              <a:ext uri="{FF2B5EF4-FFF2-40B4-BE49-F238E27FC236}">
                <a16:creationId xmlns:a16="http://schemas.microsoft.com/office/drawing/2014/main" id="{E2BA7540-72AD-4106-9CCF-979B052EDB4B}"/>
              </a:ext>
            </a:extLst>
          </p:cNvPr>
          <p:cNvSpPr txBox="1"/>
          <p:nvPr/>
        </p:nvSpPr>
        <p:spPr>
          <a:xfrm>
            <a:off x="5289306" y="4125110"/>
            <a:ext cx="198772" cy="215444"/>
          </a:xfrm>
          <a:prstGeom prst="rect">
            <a:avLst/>
          </a:prstGeom>
          <a:noFill/>
        </p:spPr>
        <p:txBody>
          <a:bodyPr wrap="none" lIns="0" tIns="0" rIns="0" bIns="0" rtlCol="0">
            <a:spAutoFit/>
          </a:bodyPr>
          <a:lstStyle/>
          <a:p>
            <a:pPr algn="ctr"/>
            <a:r>
              <a:rPr lang="de-DE" sz="700" dirty="0"/>
              <a:t>1005</a:t>
            </a:r>
          </a:p>
          <a:p>
            <a:pPr algn="ctr"/>
            <a:r>
              <a:rPr lang="de-DE" sz="700" dirty="0"/>
              <a:t>993</a:t>
            </a:r>
          </a:p>
        </p:txBody>
      </p:sp>
      <p:sp>
        <p:nvSpPr>
          <p:cNvPr id="52" name="TextBox 205">
            <a:extLst>
              <a:ext uri="{FF2B5EF4-FFF2-40B4-BE49-F238E27FC236}">
                <a16:creationId xmlns:a16="http://schemas.microsoft.com/office/drawing/2014/main" id="{116AF490-3C1B-4F23-854C-CC964FEFE817}"/>
              </a:ext>
            </a:extLst>
          </p:cNvPr>
          <p:cNvSpPr txBox="1"/>
          <p:nvPr/>
        </p:nvSpPr>
        <p:spPr>
          <a:xfrm>
            <a:off x="6244797" y="4125110"/>
            <a:ext cx="149079" cy="215444"/>
          </a:xfrm>
          <a:prstGeom prst="rect">
            <a:avLst/>
          </a:prstGeom>
          <a:noFill/>
        </p:spPr>
        <p:txBody>
          <a:bodyPr wrap="none" lIns="0" tIns="0" rIns="0" bIns="0" rtlCol="0">
            <a:spAutoFit/>
          </a:bodyPr>
          <a:lstStyle/>
          <a:p>
            <a:pPr algn="ctr"/>
            <a:r>
              <a:rPr lang="de-DE" sz="700" dirty="0"/>
              <a:t>931</a:t>
            </a:r>
          </a:p>
          <a:p>
            <a:pPr algn="ctr"/>
            <a:r>
              <a:rPr lang="de-DE" sz="700" dirty="0"/>
              <a:t>942</a:t>
            </a:r>
          </a:p>
        </p:txBody>
      </p:sp>
      <p:sp>
        <p:nvSpPr>
          <p:cNvPr id="53" name="TextBox 208">
            <a:extLst>
              <a:ext uri="{FF2B5EF4-FFF2-40B4-BE49-F238E27FC236}">
                <a16:creationId xmlns:a16="http://schemas.microsoft.com/office/drawing/2014/main" id="{3E1EEB21-A331-4841-836B-D10D065B8801}"/>
              </a:ext>
            </a:extLst>
          </p:cNvPr>
          <p:cNvSpPr txBox="1"/>
          <p:nvPr/>
        </p:nvSpPr>
        <p:spPr>
          <a:xfrm>
            <a:off x="7626918" y="4125110"/>
            <a:ext cx="211596" cy="215444"/>
          </a:xfrm>
          <a:prstGeom prst="rect">
            <a:avLst/>
          </a:prstGeom>
          <a:noFill/>
        </p:spPr>
        <p:txBody>
          <a:bodyPr wrap="square" lIns="0" tIns="0" rIns="0" bIns="0" rtlCol="0">
            <a:spAutoFit/>
          </a:bodyPr>
          <a:lstStyle/>
          <a:p>
            <a:pPr algn="ctr"/>
            <a:r>
              <a:rPr lang="de-DE" sz="700" dirty="0"/>
              <a:t>712</a:t>
            </a:r>
          </a:p>
          <a:p>
            <a:pPr algn="ctr"/>
            <a:r>
              <a:rPr lang="de-DE" sz="700" dirty="0"/>
              <a:t>749</a:t>
            </a:r>
          </a:p>
        </p:txBody>
      </p:sp>
      <p:sp>
        <p:nvSpPr>
          <p:cNvPr id="54" name="TextBox 209">
            <a:extLst>
              <a:ext uri="{FF2B5EF4-FFF2-40B4-BE49-F238E27FC236}">
                <a16:creationId xmlns:a16="http://schemas.microsoft.com/office/drawing/2014/main" id="{B77806AB-6EBC-47BC-B9E9-F7A1DB3BAD51}"/>
              </a:ext>
            </a:extLst>
          </p:cNvPr>
          <p:cNvSpPr txBox="1"/>
          <p:nvPr/>
        </p:nvSpPr>
        <p:spPr>
          <a:xfrm>
            <a:off x="8534553" y="4125110"/>
            <a:ext cx="211596" cy="215444"/>
          </a:xfrm>
          <a:prstGeom prst="rect">
            <a:avLst/>
          </a:prstGeom>
          <a:noFill/>
        </p:spPr>
        <p:txBody>
          <a:bodyPr wrap="square" lIns="0" tIns="0" rIns="0" bIns="0" rtlCol="0">
            <a:spAutoFit/>
          </a:bodyPr>
          <a:lstStyle/>
          <a:p>
            <a:pPr algn="ctr"/>
            <a:r>
              <a:rPr lang="de-DE" sz="700" dirty="0"/>
              <a:t>343</a:t>
            </a:r>
          </a:p>
          <a:p>
            <a:pPr algn="ctr"/>
            <a:r>
              <a:rPr lang="de-DE" sz="700" dirty="0"/>
              <a:t>378</a:t>
            </a:r>
          </a:p>
        </p:txBody>
      </p:sp>
      <p:sp>
        <p:nvSpPr>
          <p:cNvPr id="56" name="Textfeld 55">
            <a:extLst>
              <a:ext uri="{FF2B5EF4-FFF2-40B4-BE49-F238E27FC236}">
                <a16:creationId xmlns:a16="http://schemas.microsoft.com/office/drawing/2014/main" id="{0E8B993D-28F4-46D6-B7A2-25ECEE836B74}"/>
              </a:ext>
            </a:extLst>
          </p:cNvPr>
          <p:cNvSpPr txBox="1"/>
          <p:nvPr/>
        </p:nvSpPr>
        <p:spPr>
          <a:xfrm>
            <a:off x="3017722" y="3499980"/>
            <a:ext cx="1135247" cy="169277"/>
          </a:xfrm>
          <a:prstGeom prst="rect">
            <a:avLst/>
          </a:prstGeom>
          <a:solidFill>
            <a:schemeClr val="bg1"/>
          </a:solidFill>
        </p:spPr>
        <p:txBody>
          <a:bodyPr wrap="none" rtlCol="0">
            <a:spAutoFit/>
          </a:bodyPr>
          <a:lstStyle/>
          <a:p>
            <a:r>
              <a:rPr lang="de-DE" sz="500" dirty="0"/>
              <a:t>Data Cut-Off: 31. Dezember 2019</a:t>
            </a:r>
          </a:p>
        </p:txBody>
      </p:sp>
      <p:sp>
        <p:nvSpPr>
          <p:cNvPr id="57" name="Textfeld 56">
            <a:extLst>
              <a:ext uri="{FF2B5EF4-FFF2-40B4-BE49-F238E27FC236}">
                <a16:creationId xmlns:a16="http://schemas.microsoft.com/office/drawing/2014/main" id="{40D069E7-9584-4D71-B2BC-D5F646B76383}"/>
              </a:ext>
            </a:extLst>
          </p:cNvPr>
          <p:cNvSpPr txBox="1"/>
          <p:nvPr/>
        </p:nvSpPr>
        <p:spPr>
          <a:xfrm>
            <a:off x="7487225" y="3524933"/>
            <a:ext cx="1135247" cy="169277"/>
          </a:xfrm>
          <a:prstGeom prst="rect">
            <a:avLst/>
          </a:prstGeom>
          <a:solidFill>
            <a:schemeClr val="bg1"/>
          </a:solidFill>
        </p:spPr>
        <p:txBody>
          <a:bodyPr wrap="none" rtlCol="0">
            <a:spAutoFit/>
          </a:bodyPr>
          <a:lstStyle/>
          <a:p>
            <a:r>
              <a:rPr lang="de-DE" sz="500" dirty="0"/>
              <a:t>Data Cut-Off: 31. Dezember 2019</a:t>
            </a:r>
          </a:p>
        </p:txBody>
      </p:sp>
      <p:sp>
        <p:nvSpPr>
          <p:cNvPr id="62" name="Textfeld 61">
            <a:extLst>
              <a:ext uri="{FF2B5EF4-FFF2-40B4-BE49-F238E27FC236}">
                <a16:creationId xmlns:a16="http://schemas.microsoft.com/office/drawing/2014/main" id="{BAA3DD5F-3A4E-4D00-8B00-24EAB833A8B1}"/>
              </a:ext>
            </a:extLst>
          </p:cNvPr>
          <p:cNvSpPr txBox="1"/>
          <p:nvPr/>
        </p:nvSpPr>
        <p:spPr>
          <a:xfrm>
            <a:off x="3046957" y="1708786"/>
            <a:ext cx="399716" cy="138499"/>
          </a:xfrm>
          <a:prstGeom prst="rect">
            <a:avLst/>
          </a:prstGeom>
          <a:solidFill>
            <a:schemeClr val="bg1"/>
          </a:solidFill>
        </p:spPr>
        <p:txBody>
          <a:bodyPr wrap="none" lIns="36000" tIns="0" rIns="36000" bIns="0" rtlCol="0">
            <a:spAutoFit/>
          </a:bodyPr>
          <a:lstStyle/>
          <a:p>
            <a:r>
              <a:rPr lang="de-DE" sz="900" dirty="0">
                <a:solidFill>
                  <a:srgbClr val="404040"/>
                </a:solidFill>
              </a:rPr>
              <a:t>98,9%</a:t>
            </a:r>
          </a:p>
        </p:txBody>
      </p:sp>
      <p:sp>
        <p:nvSpPr>
          <p:cNvPr id="64" name="Textfeld 63">
            <a:extLst>
              <a:ext uri="{FF2B5EF4-FFF2-40B4-BE49-F238E27FC236}">
                <a16:creationId xmlns:a16="http://schemas.microsoft.com/office/drawing/2014/main" id="{CE25A710-C285-47C7-AB2F-0EF8496A1E44}"/>
              </a:ext>
            </a:extLst>
          </p:cNvPr>
          <p:cNvSpPr txBox="1"/>
          <p:nvPr/>
        </p:nvSpPr>
        <p:spPr>
          <a:xfrm>
            <a:off x="7478335" y="1924166"/>
            <a:ext cx="399716" cy="138499"/>
          </a:xfrm>
          <a:prstGeom prst="rect">
            <a:avLst/>
          </a:prstGeom>
          <a:solidFill>
            <a:schemeClr val="bg1"/>
          </a:solidFill>
        </p:spPr>
        <p:txBody>
          <a:bodyPr wrap="none" lIns="36000" tIns="0" rIns="36000" bIns="0" rtlCol="0">
            <a:spAutoFit/>
          </a:bodyPr>
          <a:lstStyle/>
          <a:p>
            <a:r>
              <a:rPr lang="de-DE" sz="900" dirty="0">
                <a:solidFill>
                  <a:srgbClr val="404040"/>
                </a:solidFill>
              </a:rPr>
              <a:t>88,4%</a:t>
            </a:r>
          </a:p>
        </p:txBody>
      </p:sp>
      <p:sp>
        <p:nvSpPr>
          <p:cNvPr id="65" name="Textfeld 64">
            <a:extLst>
              <a:ext uri="{FF2B5EF4-FFF2-40B4-BE49-F238E27FC236}">
                <a16:creationId xmlns:a16="http://schemas.microsoft.com/office/drawing/2014/main" id="{08228EA8-1845-4A69-9007-87B78E7F11AB}"/>
              </a:ext>
            </a:extLst>
          </p:cNvPr>
          <p:cNvSpPr txBox="1"/>
          <p:nvPr/>
        </p:nvSpPr>
        <p:spPr>
          <a:xfrm>
            <a:off x="7593818" y="1671286"/>
            <a:ext cx="399716" cy="138499"/>
          </a:xfrm>
          <a:prstGeom prst="rect">
            <a:avLst/>
          </a:prstGeom>
          <a:solidFill>
            <a:schemeClr val="bg1"/>
          </a:solidFill>
        </p:spPr>
        <p:txBody>
          <a:bodyPr wrap="none" lIns="36000" tIns="0" rIns="36000" bIns="0" rtlCol="0">
            <a:spAutoFit/>
          </a:bodyPr>
          <a:lstStyle/>
          <a:p>
            <a:r>
              <a:rPr lang="de-DE" sz="900" dirty="0">
                <a:solidFill>
                  <a:srgbClr val="C00000"/>
                </a:solidFill>
              </a:rPr>
              <a:t>90,6%</a:t>
            </a:r>
          </a:p>
        </p:txBody>
      </p:sp>
      <p:sp>
        <p:nvSpPr>
          <p:cNvPr id="28" name="TextBox 202">
            <a:extLst>
              <a:ext uri="{FF2B5EF4-FFF2-40B4-BE49-F238E27FC236}">
                <a16:creationId xmlns:a16="http://schemas.microsoft.com/office/drawing/2014/main" id="{479B5B7D-D180-404A-A60C-98123BA3DF0E}"/>
              </a:ext>
            </a:extLst>
          </p:cNvPr>
          <p:cNvSpPr txBox="1"/>
          <p:nvPr/>
        </p:nvSpPr>
        <p:spPr>
          <a:xfrm>
            <a:off x="374531" y="3896896"/>
            <a:ext cx="378309" cy="215444"/>
          </a:xfrm>
          <a:prstGeom prst="rect">
            <a:avLst/>
          </a:prstGeom>
          <a:noFill/>
        </p:spPr>
        <p:txBody>
          <a:bodyPr wrap="none" lIns="0" tIns="0" rIns="0" bIns="0" rtlCol="0">
            <a:spAutoFit/>
          </a:bodyPr>
          <a:lstStyle/>
          <a:p>
            <a:pPr algn="r"/>
            <a:r>
              <a:rPr lang="de-DE" sz="700" dirty="0"/>
              <a:t>Anzahl </a:t>
            </a:r>
          </a:p>
          <a:p>
            <a:pPr algn="r"/>
            <a:r>
              <a:rPr lang="de-DE" sz="700" dirty="0"/>
              <a:t>Patienten</a:t>
            </a:r>
          </a:p>
        </p:txBody>
      </p:sp>
      <p:sp>
        <p:nvSpPr>
          <p:cNvPr id="50" name="TextBox 202">
            <a:extLst>
              <a:ext uri="{FF2B5EF4-FFF2-40B4-BE49-F238E27FC236}">
                <a16:creationId xmlns:a16="http://schemas.microsoft.com/office/drawing/2014/main" id="{0AE7232C-AEAF-4490-B82D-94F4D654C483}"/>
              </a:ext>
            </a:extLst>
          </p:cNvPr>
          <p:cNvSpPr txBox="1"/>
          <p:nvPr/>
        </p:nvSpPr>
        <p:spPr>
          <a:xfrm>
            <a:off x="4839851" y="3896896"/>
            <a:ext cx="378309" cy="215444"/>
          </a:xfrm>
          <a:prstGeom prst="rect">
            <a:avLst/>
          </a:prstGeom>
          <a:noFill/>
        </p:spPr>
        <p:txBody>
          <a:bodyPr wrap="none" lIns="0" tIns="0" rIns="0" bIns="0" rtlCol="0">
            <a:spAutoFit/>
          </a:bodyPr>
          <a:lstStyle/>
          <a:p>
            <a:pPr algn="r"/>
            <a:r>
              <a:rPr lang="de-DE" sz="700" dirty="0"/>
              <a:t>Anzahl </a:t>
            </a:r>
          </a:p>
          <a:p>
            <a:pPr algn="r"/>
            <a:r>
              <a:rPr lang="de-DE" sz="700" dirty="0"/>
              <a:t>Patienten</a:t>
            </a:r>
          </a:p>
        </p:txBody>
      </p:sp>
      <p:graphicFrame>
        <p:nvGraphicFramePr>
          <p:cNvPr id="16" name="Tabelle 15">
            <a:extLst>
              <a:ext uri="{FF2B5EF4-FFF2-40B4-BE49-F238E27FC236}">
                <a16:creationId xmlns:a16="http://schemas.microsoft.com/office/drawing/2014/main" id="{44AC837A-F399-4A71-AAFC-4EF881AD8C7C}"/>
              </a:ext>
            </a:extLst>
          </p:cNvPr>
          <p:cNvGraphicFramePr>
            <a:graphicFrameLocks noGrp="1"/>
          </p:cNvGraphicFramePr>
          <p:nvPr/>
        </p:nvGraphicFramePr>
        <p:xfrm>
          <a:off x="1075323" y="2331136"/>
          <a:ext cx="2075260" cy="581760"/>
        </p:xfrm>
        <a:graphic>
          <a:graphicData uri="http://schemas.openxmlformats.org/drawingml/2006/table">
            <a:tbl>
              <a:tblPr firstRow="1" bandRow="1">
                <a:tableStyleId>{5C22544A-7EE6-4342-B048-85BDC9FD1C3A}</a:tableStyleId>
              </a:tblPr>
              <a:tblGrid>
                <a:gridCol w="809073">
                  <a:extLst>
                    <a:ext uri="{9D8B030D-6E8A-4147-A177-3AD203B41FA5}">
                      <a16:colId xmlns:a16="http://schemas.microsoft.com/office/drawing/2014/main" val="4158640721"/>
                    </a:ext>
                  </a:extLst>
                </a:gridCol>
                <a:gridCol w="312023">
                  <a:extLst>
                    <a:ext uri="{9D8B030D-6E8A-4147-A177-3AD203B41FA5}">
                      <a16:colId xmlns:a16="http://schemas.microsoft.com/office/drawing/2014/main" val="770878395"/>
                    </a:ext>
                  </a:extLst>
                </a:gridCol>
                <a:gridCol w="553984">
                  <a:extLst>
                    <a:ext uri="{9D8B030D-6E8A-4147-A177-3AD203B41FA5}">
                      <a16:colId xmlns:a16="http://schemas.microsoft.com/office/drawing/2014/main" val="2628707515"/>
                    </a:ext>
                  </a:extLst>
                </a:gridCol>
                <a:gridCol w="400180">
                  <a:extLst>
                    <a:ext uri="{9D8B030D-6E8A-4147-A177-3AD203B41FA5}">
                      <a16:colId xmlns:a16="http://schemas.microsoft.com/office/drawing/2014/main" val="4106449611"/>
                    </a:ext>
                  </a:extLst>
                </a:gridCol>
              </a:tblGrid>
              <a:tr h="208604">
                <a:tc>
                  <a:txBody>
                    <a:bodyPr/>
                    <a:lstStyle/>
                    <a:p>
                      <a:endParaRPr lang="de-DE" sz="600" dirty="0"/>
                    </a:p>
                  </a:txBody>
                  <a:tcPr marL="36000" marR="36000" marT="36000" marB="36000" anchor="ctr">
                    <a:lnB w="28575" cap="flat" cmpd="sng" algn="ctr">
                      <a:solidFill>
                        <a:schemeClr val="bg1"/>
                      </a:solidFill>
                      <a:prstDash val="solid"/>
                      <a:round/>
                      <a:headEnd type="none" w="med" len="med"/>
                      <a:tailEnd type="none" w="med" len="med"/>
                    </a:lnB>
                  </a:tcPr>
                </a:tc>
                <a:tc>
                  <a:txBody>
                    <a:bodyPr/>
                    <a:lstStyle/>
                    <a:p>
                      <a:pPr algn="ctr"/>
                      <a:r>
                        <a:rPr lang="de-DE" sz="600" dirty="0"/>
                        <a:t>N</a:t>
                      </a:r>
                    </a:p>
                  </a:txBody>
                  <a:tcPr marL="36000" marR="36000" marT="36000" marB="36000" anchor="ctr">
                    <a:lnB w="28575" cap="flat" cmpd="sng" algn="ctr">
                      <a:solidFill>
                        <a:schemeClr val="bg1"/>
                      </a:solidFill>
                      <a:prstDash val="solid"/>
                      <a:round/>
                      <a:headEnd type="none" w="med" len="med"/>
                      <a:tailEnd type="none" w="med" len="med"/>
                    </a:lnB>
                  </a:tcPr>
                </a:tc>
                <a:tc>
                  <a:txBody>
                    <a:bodyPr/>
                    <a:lstStyle/>
                    <a:p>
                      <a:pPr algn="ctr"/>
                      <a:r>
                        <a:rPr lang="de-DE" sz="600" dirty="0"/>
                        <a:t>Anzahl </a:t>
                      </a:r>
                    </a:p>
                    <a:p>
                      <a:pPr algn="ctr"/>
                      <a:r>
                        <a:rPr lang="de-DE" sz="600" dirty="0"/>
                        <a:t>Todesfälle</a:t>
                      </a:r>
                    </a:p>
                  </a:txBody>
                  <a:tcPr marL="36000" marR="36000" marT="36000" marB="36000" anchor="ctr">
                    <a:lnB w="28575"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600" dirty="0"/>
                        <a:t>HR,</a:t>
                      </a:r>
                    </a:p>
                    <a:p>
                      <a:pPr marL="0" marR="0" lvl="0" indent="0" algn="ctr" defTabSz="457200" rtl="0" eaLnBrk="1" fontAlgn="auto" latinLnBrk="0" hangingPunct="1">
                        <a:lnSpc>
                          <a:spcPct val="100000"/>
                        </a:lnSpc>
                        <a:spcBef>
                          <a:spcPts val="0"/>
                        </a:spcBef>
                        <a:spcAft>
                          <a:spcPts val="0"/>
                        </a:spcAft>
                        <a:buClrTx/>
                        <a:buSzTx/>
                        <a:buFontTx/>
                        <a:buNone/>
                        <a:tabLst/>
                        <a:defRPr/>
                      </a:pPr>
                      <a:r>
                        <a:rPr lang="de-DE" sz="600" dirty="0"/>
                        <a:t>P-Wert</a:t>
                      </a:r>
                    </a:p>
                  </a:txBody>
                  <a:tcPr marL="36000" marR="36000" marT="36000" marB="3600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33766">
                <a:tc>
                  <a:txBody>
                    <a:bodyPr/>
                    <a:lstStyle/>
                    <a:p>
                      <a:r>
                        <a:rPr lang="de-DE" sz="600" dirty="0">
                          <a:solidFill>
                            <a:schemeClr val="bg1"/>
                          </a:solidFill>
                        </a:rPr>
                        <a:t>RT</a:t>
                      </a:r>
                    </a:p>
                  </a:txBody>
                  <a:tcPr marL="36000" marR="36000" marT="36000" marB="36000" anchor="ctr">
                    <a:lnT w="28575" cap="flat" cmpd="sng" algn="ctr">
                      <a:solidFill>
                        <a:schemeClr val="bg1"/>
                      </a:solidFill>
                      <a:prstDash val="solid"/>
                      <a:round/>
                      <a:headEnd type="none" w="med" len="med"/>
                      <a:tailEnd type="none" w="med" len="med"/>
                    </a:lnT>
                    <a:solidFill>
                      <a:srgbClr val="404040"/>
                    </a:solidFill>
                  </a:tcPr>
                </a:tc>
                <a:tc>
                  <a:txBody>
                    <a:bodyPr/>
                    <a:lstStyle/>
                    <a:p>
                      <a:pPr algn="ctr"/>
                      <a:r>
                        <a:rPr lang="de-DE" sz="600" dirty="0"/>
                        <a:t>1005</a:t>
                      </a:r>
                    </a:p>
                  </a:txBody>
                  <a:tcPr marL="36000" marR="36000" marT="36000" marB="36000" anchor="ctr">
                    <a:lnT w="28575" cap="flat" cmpd="sng" algn="ctr">
                      <a:solidFill>
                        <a:schemeClr val="bg1"/>
                      </a:solidFill>
                      <a:prstDash val="solid"/>
                      <a:round/>
                      <a:headEnd type="none" w="med" len="med"/>
                      <a:tailEnd type="none" w="med" len="med"/>
                    </a:lnT>
                  </a:tcPr>
                </a:tc>
                <a:tc>
                  <a:txBody>
                    <a:bodyPr/>
                    <a:lstStyle/>
                    <a:p>
                      <a:pPr algn="ctr"/>
                      <a:r>
                        <a:rPr lang="de-DE" sz="600" dirty="0"/>
                        <a:t>26</a:t>
                      </a:r>
                    </a:p>
                  </a:txBody>
                  <a:tcPr marL="36000" marR="36000" marT="36000" marB="36000" anchor="ctr">
                    <a:lnT w="28575" cap="flat" cmpd="sng" algn="ctr">
                      <a:solidFill>
                        <a:schemeClr val="bg1"/>
                      </a:solidFill>
                      <a:prstDash val="solid"/>
                      <a:round/>
                      <a:headEnd type="none" w="med" len="med"/>
                      <a:tailEnd type="none" w="med" len="med"/>
                    </a:lnT>
                  </a:tcPr>
                </a:tc>
                <a:tc rowSpan="2">
                  <a:txBody>
                    <a:bodyPr/>
                    <a:lstStyle/>
                    <a:p>
                      <a:pPr algn="ctr"/>
                      <a:r>
                        <a:rPr lang="de-DE" sz="600" dirty="0"/>
                        <a:t>0,85</a:t>
                      </a:r>
                    </a:p>
                    <a:p>
                      <a:pPr algn="ctr"/>
                      <a:r>
                        <a:rPr lang="de-DE" sz="600" dirty="0"/>
                        <a:t>P=0,59</a:t>
                      </a:r>
                    </a:p>
                  </a:txBody>
                  <a:tcPr marL="36000" marR="36000" marT="36000" marB="3600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33766">
                <a:tc>
                  <a:txBody>
                    <a:bodyPr/>
                    <a:lstStyle/>
                    <a:p>
                      <a:r>
                        <a:rPr lang="de-DE" sz="600" dirty="0" err="1">
                          <a:solidFill>
                            <a:schemeClr val="bg1"/>
                          </a:solidFill>
                        </a:rPr>
                        <a:t>RT+Trastuzumab</a:t>
                      </a:r>
                      <a:endParaRPr lang="de-DE" sz="600" dirty="0">
                        <a:solidFill>
                          <a:schemeClr val="bg1"/>
                        </a:solidFill>
                      </a:endParaRPr>
                    </a:p>
                  </a:txBody>
                  <a:tcPr marL="36000" marR="36000" marT="36000" marB="36000" anchor="ctr">
                    <a:solidFill>
                      <a:srgbClr val="C00000"/>
                    </a:solidFill>
                  </a:tcPr>
                </a:tc>
                <a:tc>
                  <a:txBody>
                    <a:bodyPr/>
                    <a:lstStyle/>
                    <a:p>
                      <a:pPr algn="ctr"/>
                      <a:r>
                        <a:rPr lang="de-DE" sz="600" dirty="0"/>
                        <a:t>993</a:t>
                      </a:r>
                    </a:p>
                  </a:txBody>
                  <a:tcPr marL="36000" marR="36000" marT="36000" marB="36000" anchor="ctr"/>
                </a:tc>
                <a:tc>
                  <a:txBody>
                    <a:bodyPr/>
                    <a:lstStyle/>
                    <a:p>
                      <a:pPr algn="ctr"/>
                      <a:r>
                        <a:rPr lang="de-DE" sz="600" dirty="0"/>
                        <a:t>22</a:t>
                      </a:r>
                    </a:p>
                  </a:txBody>
                  <a:tcPr marL="36000" marR="36000" marT="36000" marB="36000" anchor="ctr"/>
                </a:tc>
                <a:tc vMerge="1">
                  <a:txBody>
                    <a:bodyPr/>
                    <a:lstStyle/>
                    <a:p>
                      <a:pPr algn="ctr"/>
                      <a:endParaRPr lang="de-DE" sz="800" dirty="0"/>
                    </a:p>
                  </a:txBody>
                  <a:tcPr anchor="ctr"/>
                </a:tc>
                <a:extLst>
                  <a:ext uri="{0D108BD9-81ED-4DB2-BD59-A6C34878D82A}">
                    <a16:rowId xmlns:a16="http://schemas.microsoft.com/office/drawing/2014/main" val="142148081"/>
                  </a:ext>
                </a:extLst>
              </a:tr>
            </a:tbl>
          </a:graphicData>
        </a:graphic>
      </p:graphicFrame>
      <p:graphicFrame>
        <p:nvGraphicFramePr>
          <p:cNvPr id="55" name="Tabelle 54">
            <a:extLst>
              <a:ext uri="{FF2B5EF4-FFF2-40B4-BE49-F238E27FC236}">
                <a16:creationId xmlns:a16="http://schemas.microsoft.com/office/drawing/2014/main" id="{BFD98760-916F-4043-96C2-E085A28C996B}"/>
              </a:ext>
            </a:extLst>
          </p:cNvPr>
          <p:cNvGraphicFramePr>
            <a:graphicFrameLocks noGrp="1"/>
          </p:cNvGraphicFramePr>
          <p:nvPr/>
        </p:nvGraphicFramePr>
        <p:xfrm>
          <a:off x="5540198" y="2331136"/>
          <a:ext cx="2075260" cy="581760"/>
        </p:xfrm>
        <a:graphic>
          <a:graphicData uri="http://schemas.openxmlformats.org/drawingml/2006/table">
            <a:tbl>
              <a:tblPr firstRow="1" bandRow="1">
                <a:tableStyleId>{5C22544A-7EE6-4342-B048-85BDC9FD1C3A}</a:tableStyleId>
              </a:tblPr>
              <a:tblGrid>
                <a:gridCol w="809073">
                  <a:extLst>
                    <a:ext uri="{9D8B030D-6E8A-4147-A177-3AD203B41FA5}">
                      <a16:colId xmlns:a16="http://schemas.microsoft.com/office/drawing/2014/main" val="4158640721"/>
                    </a:ext>
                  </a:extLst>
                </a:gridCol>
                <a:gridCol w="312023">
                  <a:extLst>
                    <a:ext uri="{9D8B030D-6E8A-4147-A177-3AD203B41FA5}">
                      <a16:colId xmlns:a16="http://schemas.microsoft.com/office/drawing/2014/main" val="770878395"/>
                    </a:ext>
                  </a:extLst>
                </a:gridCol>
                <a:gridCol w="553984">
                  <a:extLst>
                    <a:ext uri="{9D8B030D-6E8A-4147-A177-3AD203B41FA5}">
                      <a16:colId xmlns:a16="http://schemas.microsoft.com/office/drawing/2014/main" val="2628707515"/>
                    </a:ext>
                  </a:extLst>
                </a:gridCol>
                <a:gridCol w="400180">
                  <a:extLst>
                    <a:ext uri="{9D8B030D-6E8A-4147-A177-3AD203B41FA5}">
                      <a16:colId xmlns:a16="http://schemas.microsoft.com/office/drawing/2014/main" val="4106449611"/>
                    </a:ext>
                  </a:extLst>
                </a:gridCol>
              </a:tblGrid>
              <a:tr h="208604">
                <a:tc>
                  <a:txBody>
                    <a:bodyPr/>
                    <a:lstStyle/>
                    <a:p>
                      <a:endParaRPr lang="de-DE" sz="600" dirty="0"/>
                    </a:p>
                  </a:txBody>
                  <a:tcPr marL="36000" marR="36000" marT="36000" marB="36000" anchor="ctr">
                    <a:lnB w="28575" cap="flat" cmpd="sng" algn="ctr">
                      <a:solidFill>
                        <a:schemeClr val="bg1"/>
                      </a:solidFill>
                      <a:prstDash val="solid"/>
                      <a:round/>
                      <a:headEnd type="none" w="med" len="med"/>
                      <a:tailEnd type="none" w="med" len="med"/>
                    </a:lnB>
                  </a:tcPr>
                </a:tc>
                <a:tc>
                  <a:txBody>
                    <a:bodyPr/>
                    <a:lstStyle/>
                    <a:p>
                      <a:pPr algn="ctr"/>
                      <a:r>
                        <a:rPr lang="de-DE" sz="600" dirty="0"/>
                        <a:t>N</a:t>
                      </a:r>
                    </a:p>
                  </a:txBody>
                  <a:tcPr marL="36000" marR="36000" marT="36000" marB="36000" anchor="ctr">
                    <a:lnB w="28575" cap="flat" cmpd="sng" algn="ctr">
                      <a:solidFill>
                        <a:schemeClr val="bg1"/>
                      </a:solidFill>
                      <a:prstDash val="solid"/>
                      <a:round/>
                      <a:headEnd type="none" w="med" len="med"/>
                      <a:tailEnd type="none" w="med" len="med"/>
                    </a:lnB>
                  </a:tcPr>
                </a:tc>
                <a:tc>
                  <a:txBody>
                    <a:bodyPr/>
                    <a:lstStyle/>
                    <a:p>
                      <a:pPr algn="ctr"/>
                      <a:r>
                        <a:rPr lang="de-DE" sz="600" dirty="0"/>
                        <a:t>Anzahl </a:t>
                      </a:r>
                    </a:p>
                    <a:p>
                      <a:pPr algn="ctr"/>
                      <a:r>
                        <a:rPr lang="de-DE" sz="600" dirty="0" err="1"/>
                        <a:t>Eregnisse</a:t>
                      </a:r>
                      <a:endParaRPr lang="de-DE" sz="600" dirty="0"/>
                    </a:p>
                  </a:txBody>
                  <a:tcPr marL="36000" marR="36000" marT="36000" marB="36000" anchor="ctr">
                    <a:lnB w="28575" cap="flat" cmpd="sng" algn="ctr">
                      <a:solidFill>
                        <a:schemeClr val="bg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600" dirty="0"/>
                        <a:t>HR,</a:t>
                      </a:r>
                    </a:p>
                    <a:p>
                      <a:pPr marL="0" marR="0" lvl="0" indent="0" algn="ctr" defTabSz="457200" rtl="0" eaLnBrk="1" fontAlgn="auto" latinLnBrk="0" hangingPunct="1">
                        <a:lnSpc>
                          <a:spcPct val="100000"/>
                        </a:lnSpc>
                        <a:spcBef>
                          <a:spcPts val="0"/>
                        </a:spcBef>
                        <a:spcAft>
                          <a:spcPts val="0"/>
                        </a:spcAft>
                        <a:buClrTx/>
                        <a:buSzTx/>
                        <a:buFontTx/>
                        <a:buNone/>
                        <a:tabLst/>
                        <a:defRPr/>
                      </a:pPr>
                      <a:r>
                        <a:rPr lang="de-DE" sz="600" dirty="0"/>
                        <a:t>P-Wert</a:t>
                      </a:r>
                    </a:p>
                  </a:txBody>
                  <a:tcPr marL="36000" marR="36000" marT="36000" marB="3600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33766">
                <a:tc>
                  <a:txBody>
                    <a:bodyPr/>
                    <a:lstStyle/>
                    <a:p>
                      <a:r>
                        <a:rPr lang="de-DE" sz="600" dirty="0">
                          <a:solidFill>
                            <a:schemeClr val="bg1"/>
                          </a:solidFill>
                        </a:rPr>
                        <a:t>RT</a:t>
                      </a:r>
                    </a:p>
                  </a:txBody>
                  <a:tcPr marL="36000" marR="36000" marT="36000" marB="36000" anchor="ctr">
                    <a:lnT w="28575" cap="flat" cmpd="sng" algn="ctr">
                      <a:solidFill>
                        <a:schemeClr val="bg1"/>
                      </a:solidFill>
                      <a:prstDash val="solid"/>
                      <a:round/>
                      <a:headEnd type="none" w="med" len="med"/>
                      <a:tailEnd type="none" w="med" len="med"/>
                    </a:lnT>
                    <a:solidFill>
                      <a:srgbClr val="404040"/>
                    </a:solidFill>
                  </a:tcPr>
                </a:tc>
                <a:tc>
                  <a:txBody>
                    <a:bodyPr/>
                    <a:lstStyle/>
                    <a:p>
                      <a:pPr algn="ctr"/>
                      <a:r>
                        <a:rPr lang="de-DE" sz="600" dirty="0"/>
                        <a:t>1005</a:t>
                      </a:r>
                    </a:p>
                  </a:txBody>
                  <a:tcPr marL="36000" marR="36000" marT="36000" marB="36000" anchor="ctr">
                    <a:lnT w="28575" cap="flat" cmpd="sng" algn="ctr">
                      <a:solidFill>
                        <a:schemeClr val="bg1"/>
                      </a:solidFill>
                      <a:prstDash val="solid"/>
                      <a:round/>
                      <a:headEnd type="none" w="med" len="med"/>
                      <a:tailEnd type="none" w="med" len="med"/>
                    </a:lnT>
                  </a:tcPr>
                </a:tc>
                <a:tc>
                  <a:txBody>
                    <a:bodyPr/>
                    <a:lstStyle/>
                    <a:p>
                      <a:pPr algn="ctr"/>
                      <a:r>
                        <a:rPr lang="de-DE" sz="600" dirty="0"/>
                        <a:t>155</a:t>
                      </a:r>
                    </a:p>
                  </a:txBody>
                  <a:tcPr marL="36000" marR="36000" marT="36000" marB="36000" anchor="ctr">
                    <a:lnT w="28575" cap="flat" cmpd="sng" algn="ctr">
                      <a:solidFill>
                        <a:schemeClr val="bg1"/>
                      </a:solidFill>
                      <a:prstDash val="solid"/>
                      <a:round/>
                      <a:headEnd type="none" w="med" len="med"/>
                      <a:tailEnd type="none" w="med" len="med"/>
                    </a:lnT>
                  </a:tcPr>
                </a:tc>
                <a:tc rowSpan="2">
                  <a:txBody>
                    <a:bodyPr/>
                    <a:lstStyle/>
                    <a:p>
                      <a:pPr algn="ctr"/>
                      <a:r>
                        <a:rPr lang="de-DE" sz="600" dirty="0"/>
                        <a:t>0,84</a:t>
                      </a:r>
                    </a:p>
                    <a:p>
                      <a:pPr algn="ctr"/>
                      <a:r>
                        <a:rPr lang="de-DE" sz="600" dirty="0"/>
                        <a:t>P=0,13</a:t>
                      </a:r>
                    </a:p>
                  </a:txBody>
                  <a:tcPr marL="36000" marR="36000" marT="36000" marB="3600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33766">
                <a:tc>
                  <a:txBody>
                    <a:bodyPr/>
                    <a:lstStyle/>
                    <a:p>
                      <a:r>
                        <a:rPr lang="de-DE" sz="600" dirty="0" err="1">
                          <a:solidFill>
                            <a:schemeClr val="bg1"/>
                          </a:solidFill>
                        </a:rPr>
                        <a:t>RT+Trastuzumab</a:t>
                      </a:r>
                      <a:endParaRPr lang="de-DE" sz="600" dirty="0">
                        <a:solidFill>
                          <a:schemeClr val="bg1"/>
                        </a:solidFill>
                      </a:endParaRPr>
                    </a:p>
                  </a:txBody>
                  <a:tcPr marL="36000" marR="36000" marT="36000" marB="36000" anchor="ctr">
                    <a:solidFill>
                      <a:srgbClr val="C00000"/>
                    </a:solidFill>
                  </a:tcPr>
                </a:tc>
                <a:tc>
                  <a:txBody>
                    <a:bodyPr/>
                    <a:lstStyle/>
                    <a:p>
                      <a:pPr algn="ctr"/>
                      <a:r>
                        <a:rPr lang="de-DE" sz="600" dirty="0"/>
                        <a:t>993</a:t>
                      </a:r>
                    </a:p>
                  </a:txBody>
                  <a:tcPr marL="36000" marR="36000" marT="36000" marB="36000" anchor="ctr"/>
                </a:tc>
                <a:tc>
                  <a:txBody>
                    <a:bodyPr/>
                    <a:lstStyle/>
                    <a:p>
                      <a:pPr algn="ctr"/>
                      <a:r>
                        <a:rPr lang="de-DE" sz="600" dirty="0"/>
                        <a:t>133</a:t>
                      </a:r>
                    </a:p>
                  </a:txBody>
                  <a:tcPr marL="36000" marR="36000" marT="36000" marB="36000" anchor="ctr"/>
                </a:tc>
                <a:tc vMerge="1">
                  <a:txBody>
                    <a:bodyPr/>
                    <a:lstStyle/>
                    <a:p>
                      <a:pPr algn="ctr"/>
                      <a:endParaRPr lang="de-DE" sz="800" dirty="0"/>
                    </a:p>
                  </a:txBody>
                  <a:tcPr anchor="ctr"/>
                </a:tc>
                <a:extLst>
                  <a:ext uri="{0D108BD9-81ED-4DB2-BD59-A6C34878D82A}">
                    <a16:rowId xmlns:a16="http://schemas.microsoft.com/office/drawing/2014/main" val="142148081"/>
                  </a:ext>
                </a:extLst>
              </a:tr>
            </a:tbl>
          </a:graphicData>
        </a:graphic>
      </p:graphicFrame>
      <p:sp>
        <p:nvSpPr>
          <p:cNvPr id="63" name="Textfeld 62">
            <a:extLst>
              <a:ext uri="{FF2B5EF4-FFF2-40B4-BE49-F238E27FC236}">
                <a16:creationId xmlns:a16="http://schemas.microsoft.com/office/drawing/2014/main" id="{4DDC7188-68D7-4C34-8A08-292A6A0C9484}"/>
              </a:ext>
            </a:extLst>
          </p:cNvPr>
          <p:cNvSpPr txBox="1"/>
          <p:nvPr/>
        </p:nvSpPr>
        <p:spPr>
          <a:xfrm>
            <a:off x="3150583" y="1519408"/>
            <a:ext cx="303536" cy="138499"/>
          </a:xfrm>
          <a:prstGeom prst="rect">
            <a:avLst/>
          </a:prstGeom>
          <a:solidFill>
            <a:schemeClr val="bg1"/>
          </a:solidFill>
        </p:spPr>
        <p:txBody>
          <a:bodyPr wrap="none" lIns="36000" tIns="0" rIns="36000" bIns="0" rtlCol="0">
            <a:spAutoFit/>
          </a:bodyPr>
          <a:lstStyle/>
          <a:p>
            <a:r>
              <a:rPr lang="de-DE" sz="900" dirty="0">
                <a:solidFill>
                  <a:srgbClr val="C00000"/>
                </a:solidFill>
              </a:rPr>
              <a:t>99%</a:t>
            </a:r>
          </a:p>
        </p:txBody>
      </p:sp>
    </p:spTree>
    <p:extLst>
      <p:ext uri="{BB962C8B-B14F-4D97-AF65-F5344CB8AC3E}">
        <p14:creationId xmlns:p14="http://schemas.microsoft.com/office/powerpoint/2010/main" val="1429474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NSABP B-43</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Cobleigh</a:t>
            </a:r>
            <a:r>
              <a:rPr lang="de-DE" dirty="0"/>
              <a:t> </a:t>
            </a:r>
            <a:r>
              <a:rPr lang="en-US" kern="0" dirty="0"/>
              <a:t>et al. | 2020 ASCO Annual Meeting | J Clin Oncol 38: 2020 (suppl; </a:t>
            </a:r>
            <a:r>
              <a:rPr lang="en-US" kern="0" dirty="0" err="1"/>
              <a:t>abstr</a:t>
            </a:r>
            <a:r>
              <a:rPr lang="en-US" kern="0" dirty="0"/>
              <a:t> 508)</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271732" cy="353808"/>
          </a:xfrm>
        </p:spPr>
        <p:txBody>
          <a:bodyPr/>
          <a:lstStyle/>
          <a:p>
            <a:r>
              <a:rPr lang="de-DE" dirty="0">
                <a:solidFill>
                  <a:srgbClr val="003865"/>
                </a:solidFill>
              </a:rPr>
              <a:t>Effekt von </a:t>
            </a:r>
            <a:r>
              <a:rPr lang="de-DE" dirty="0" err="1">
                <a:solidFill>
                  <a:srgbClr val="003865"/>
                </a:solidFill>
              </a:rPr>
              <a:t>Trastuzumab</a:t>
            </a:r>
            <a:r>
              <a:rPr lang="de-DE" dirty="0">
                <a:solidFill>
                  <a:srgbClr val="003865"/>
                </a:solidFill>
              </a:rPr>
              <a:t> auf das IBTR-Risiko nach Stratifikationsvariablen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45</a:t>
            </a:fld>
            <a:endParaRPr lang="en-GB" dirty="0"/>
          </a:p>
        </p:txBody>
      </p:sp>
      <p:graphicFrame>
        <p:nvGraphicFramePr>
          <p:cNvPr id="11" name="Diagramm 10">
            <a:extLst>
              <a:ext uri="{FF2B5EF4-FFF2-40B4-BE49-F238E27FC236}">
                <a16:creationId xmlns:a16="http://schemas.microsoft.com/office/drawing/2014/main" id="{228E4066-22E5-4AA4-812E-10FE6FAEEFA4}"/>
              </a:ext>
            </a:extLst>
          </p:cNvPr>
          <p:cNvGraphicFramePr/>
          <p:nvPr/>
        </p:nvGraphicFramePr>
        <p:xfrm>
          <a:off x="5125682" y="1918226"/>
          <a:ext cx="3377984" cy="23270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ontent Placeholder 8">
            <a:extLst>
              <a:ext uri="{FF2B5EF4-FFF2-40B4-BE49-F238E27FC236}">
                <a16:creationId xmlns:a16="http://schemas.microsoft.com/office/drawing/2014/main" id="{72F88D77-A4E5-4B38-98E6-131D45CA72FA}"/>
              </a:ext>
            </a:extLst>
          </p:cNvPr>
          <p:cNvGraphicFramePr>
            <a:graphicFrameLocks/>
          </p:cNvGraphicFramePr>
          <p:nvPr/>
        </p:nvGraphicFramePr>
        <p:xfrm>
          <a:off x="898055" y="1521547"/>
          <a:ext cx="6499022" cy="2469599"/>
        </p:xfrm>
        <a:graphic>
          <a:graphicData uri="http://schemas.openxmlformats.org/drawingml/2006/table">
            <a:tbl>
              <a:tblPr firstRow="1" bandRow="1"/>
              <a:tblGrid>
                <a:gridCol w="1878170">
                  <a:extLst>
                    <a:ext uri="{9D8B030D-6E8A-4147-A177-3AD203B41FA5}">
                      <a16:colId xmlns:a16="http://schemas.microsoft.com/office/drawing/2014/main" val="552897623"/>
                    </a:ext>
                  </a:extLst>
                </a:gridCol>
                <a:gridCol w="706699">
                  <a:extLst>
                    <a:ext uri="{9D8B030D-6E8A-4147-A177-3AD203B41FA5}">
                      <a16:colId xmlns:a16="http://schemas.microsoft.com/office/drawing/2014/main" val="4168319233"/>
                    </a:ext>
                  </a:extLst>
                </a:gridCol>
                <a:gridCol w="738396">
                  <a:extLst>
                    <a:ext uri="{9D8B030D-6E8A-4147-A177-3AD203B41FA5}">
                      <a16:colId xmlns:a16="http://schemas.microsoft.com/office/drawing/2014/main" val="2875598235"/>
                    </a:ext>
                  </a:extLst>
                </a:gridCol>
                <a:gridCol w="679586">
                  <a:extLst>
                    <a:ext uri="{9D8B030D-6E8A-4147-A177-3AD203B41FA5}">
                      <a16:colId xmlns:a16="http://schemas.microsoft.com/office/drawing/2014/main" val="20002"/>
                    </a:ext>
                  </a:extLst>
                </a:gridCol>
                <a:gridCol w="1404913">
                  <a:extLst>
                    <a:ext uri="{9D8B030D-6E8A-4147-A177-3AD203B41FA5}">
                      <a16:colId xmlns:a16="http://schemas.microsoft.com/office/drawing/2014/main" val="1848972829"/>
                    </a:ext>
                  </a:extLst>
                </a:gridCol>
                <a:gridCol w="1091258">
                  <a:extLst>
                    <a:ext uri="{9D8B030D-6E8A-4147-A177-3AD203B41FA5}">
                      <a16:colId xmlns:a16="http://schemas.microsoft.com/office/drawing/2014/main" val="3206091668"/>
                    </a:ext>
                  </a:extLst>
                </a:gridCol>
              </a:tblGrid>
              <a:tr h="204146">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r>
                        <a:rPr lang="de-DE" sz="900" noProof="0" dirty="0">
                          <a:latin typeface="+mn-lt"/>
                        </a:rPr>
                        <a:t>Stratifikationsvariable</a:t>
                      </a:r>
                    </a:p>
                  </a:txBody>
                  <a:tcPr marL="88187" marR="88187" anchor="ctr">
                    <a:lnL w="12700" cmpd="sng">
                      <a:solidFill>
                        <a:srgbClr val="FFFFFF"/>
                      </a:solidFill>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endParaRPr lang="de-DE" sz="800" b="1" noProof="0" dirty="0">
                        <a:latin typeface="+mn-lt"/>
                      </a:endParaRPr>
                    </a:p>
                  </a:txBody>
                  <a:tcPr marL="88187" marR="88187" marT="18000" marB="18000"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de-DE"/>
                    </a:p>
                  </a:txBody>
                  <a:tcPr/>
                </a:tc>
                <a:tc gridSpan="2">
                  <a:txBody>
                    <a:bodyPr/>
                    <a:lstStyle/>
                    <a:p>
                      <a:pPr algn="ctr"/>
                      <a:endParaRPr lang="de-DE" sz="800" b="1" noProof="0" dirty="0">
                        <a:solidFill>
                          <a:schemeClr val="bg1"/>
                        </a:solidFill>
                        <a:latin typeface="+mn-lt"/>
                      </a:endParaRPr>
                    </a:p>
                  </a:txBody>
                  <a:tcPr marL="88187" marR="88187" marT="18000" marB="18000" anchor="ctr">
                    <a:lnL w="12700" cmpd="sng">
                      <a:solidFill>
                        <a:srgbClr val="FFFFFF"/>
                      </a:solidFill>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de-DE"/>
                    </a:p>
                  </a:txBody>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900" b="1" dirty="0">
                          <a:solidFill>
                            <a:schemeClr val="bg1"/>
                          </a:solidFill>
                          <a:latin typeface="+mn-lt"/>
                        </a:rPr>
                        <a:t>HR (95% KI)</a:t>
                      </a:r>
                      <a:endParaRPr lang="de-DE" sz="900" b="1" dirty="0">
                        <a:latin typeface="+mn-lt"/>
                      </a:endParaRPr>
                    </a:p>
                  </a:txBody>
                  <a:tcPr marL="88187" marR="88187" marT="36000" marB="36000"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20121068"/>
                  </a:ext>
                </a:extLst>
              </a:tr>
              <a:tr h="116655">
                <a:tc vMerge="1">
                  <a:txBody>
                    <a:bodyPr/>
                    <a:lstStyle/>
                    <a:p>
                      <a:endParaRPr lang="de-DE" sz="800" b="1" noProof="0" dirty="0">
                        <a:solidFill>
                          <a:schemeClr val="bg1"/>
                        </a:solidFill>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a:txBody>
                    <a:bodyPr/>
                    <a:lstStyle/>
                    <a:p>
                      <a:pPr algn="ctr"/>
                      <a:endParaRPr lang="de-DE" sz="800" b="0" noProof="0" dirty="0">
                        <a:solidFill>
                          <a:schemeClr val="bg1"/>
                        </a:solidFill>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de-DE" sz="800" b="0" noProof="0" dirty="0">
                        <a:solidFill>
                          <a:schemeClr val="bg1"/>
                        </a:solidFill>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800" b="0" noProof="0" dirty="0">
                        <a:solidFill>
                          <a:schemeClr val="bg1"/>
                        </a:solidFill>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800" b="0" noProof="0" dirty="0">
                        <a:solidFill>
                          <a:schemeClr val="bg1"/>
                        </a:solidFill>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800" b="0" noProof="0" dirty="0">
                        <a:solidFill>
                          <a:schemeClr val="bg1"/>
                        </a:solidFill>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extLst>
                  <a:ext uri="{0D108BD9-81ED-4DB2-BD59-A6C34878D82A}">
                    <a16:rowId xmlns:a16="http://schemas.microsoft.com/office/drawing/2014/main" val="1880646180"/>
                  </a:ext>
                </a:extLst>
              </a:tr>
              <a:tr h="306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de-DE" sz="900" b="1" noProof="0" dirty="0">
                          <a:latin typeface="+mn-lt"/>
                        </a:rPr>
                        <a:t>Postmenopausal</a:t>
                      </a:r>
                      <a:endParaRPr lang="de-DE" sz="900" b="0" noProof="0" dirty="0">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900" b="0" noProof="0" dirty="0">
                          <a:latin typeface="+mn-lt"/>
                        </a:rPr>
                        <a:t>0,73 (0,43; 1,26)</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2141644272"/>
                  </a:ext>
                </a:extLst>
              </a:tr>
              <a:tr h="306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de-DE" sz="900" b="1" kern="1200" noProof="0" dirty="0">
                          <a:solidFill>
                            <a:schemeClr val="dk1"/>
                          </a:solidFill>
                          <a:latin typeface="+mn-lt"/>
                          <a:ea typeface="+mn-ea"/>
                          <a:cs typeface="+mn-cs"/>
                        </a:rPr>
                        <a:t>Prämenopausal</a:t>
                      </a:r>
                      <a:endParaRPr lang="de-DE" sz="900" b="0" kern="1200" noProof="0" dirty="0">
                        <a:solidFill>
                          <a:schemeClr val="dk1"/>
                        </a:solidFill>
                        <a:latin typeface="+mn-lt"/>
                        <a:ea typeface="+mn-ea"/>
                        <a:cs typeface="+mn-cs"/>
                      </a:endParaRPr>
                    </a:p>
                  </a:txBody>
                  <a:tcPr marL="88187" marR="8818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de-DE" sz="700" b="0" noProof="0" dirty="0">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900" b="0" noProof="0" dirty="0">
                          <a:latin typeface="+mn-lt"/>
                        </a:rPr>
                        <a:t>0,85 (0,51; 1,41)</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extLst>
                  <a:ext uri="{0D108BD9-81ED-4DB2-BD59-A6C34878D82A}">
                    <a16:rowId xmlns:a16="http://schemas.microsoft.com/office/drawing/2014/main" val="2914049123"/>
                  </a:ext>
                </a:extLst>
              </a:tr>
              <a:tr h="306219">
                <a:tc>
                  <a:txBody>
                    <a:bodyPr/>
                    <a:lstStyle>
                      <a:lvl1pPr marL="0" algn="l" defTabSz="342900" rtl="0" eaLnBrk="1" latinLnBrk="0" hangingPunct="1">
                        <a:defRPr sz="1350" kern="1200">
                          <a:solidFill>
                            <a:schemeClr val="dk1"/>
                          </a:solidFill>
                          <a:latin typeface="Arial"/>
                        </a:defRPr>
                      </a:lvl1pPr>
                      <a:lvl2pPr marL="342900" algn="l" defTabSz="342900" rtl="0" eaLnBrk="1" latinLnBrk="0" hangingPunct="1">
                        <a:defRPr sz="1350" kern="1200">
                          <a:solidFill>
                            <a:schemeClr val="dk1"/>
                          </a:solidFill>
                          <a:latin typeface="Arial"/>
                        </a:defRPr>
                      </a:lvl2pPr>
                      <a:lvl3pPr marL="685800" algn="l" defTabSz="342900" rtl="0" eaLnBrk="1" latinLnBrk="0" hangingPunct="1">
                        <a:defRPr sz="1350" kern="1200">
                          <a:solidFill>
                            <a:schemeClr val="dk1"/>
                          </a:solidFill>
                          <a:latin typeface="Arial"/>
                        </a:defRPr>
                      </a:lvl3pPr>
                      <a:lvl4pPr marL="1028700" algn="l" defTabSz="342900" rtl="0" eaLnBrk="1" latinLnBrk="0" hangingPunct="1">
                        <a:defRPr sz="1350" kern="1200">
                          <a:solidFill>
                            <a:schemeClr val="dk1"/>
                          </a:solidFill>
                          <a:latin typeface="Arial"/>
                        </a:defRPr>
                      </a:lvl4pPr>
                      <a:lvl5pPr marL="1371600" algn="l" defTabSz="342900" rtl="0" eaLnBrk="1" latinLnBrk="0" hangingPunct="1">
                        <a:defRPr sz="1350" kern="1200">
                          <a:solidFill>
                            <a:schemeClr val="dk1"/>
                          </a:solidFill>
                          <a:latin typeface="Arial"/>
                        </a:defRPr>
                      </a:lvl5pPr>
                      <a:lvl6pPr marL="1714500" algn="l" defTabSz="342900" rtl="0" eaLnBrk="1" latinLnBrk="0" hangingPunct="1">
                        <a:defRPr sz="1350" kern="1200">
                          <a:solidFill>
                            <a:schemeClr val="dk1"/>
                          </a:solidFill>
                          <a:latin typeface="Arial"/>
                        </a:defRPr>
                      </a:lvl6pPr>
                      <a:lvl7pPr marL="2057400" algn="l" defTabSz="342900" rtl="0" eaLnBrk="1" latinLnBrk="0" hangingPunct="1">
                        <a:defRPr sz="1350" kern="1200">
                          <a:solidFill>
                            <a:schemeClr val="dk1"/>
                          </a:solidFill>
                          <a:latin typeface="Arial"/>
                        </a:defRPr>
                      </a:lvl7pPr>
                      <a:lvl8pPr marL="2400300" algn="l" defTabSz="342900" rtl="0" eaLnBrk="1" latinLnBrk="0" hangingPunct="1">
                        <a:defRPr sz="1350" kern="1200">
                          <a:solidFill>
                            <a:schemeClr val="dk1"/>
                          </a:solidFill>
                          <a:latin typeface="Arial"/>
                        </a:defRPr>
                      </a:lvl8pPr>
                      <a:lvl9pPr marL="2743200" algn="l" defTabSz="342900" rtl="0" eaLnBrk="1" latinLnBrk="0" hangingPunct="1">
                        <a:defRPr sz="1350" kern="1200">
                          <a:solidFill>
                            <a:schemeClr val="dk1"/>
                          </a:solidFill>
                          <a:latin typeface="Arial"/>
                        </a:defRPr>
                      </a:lvl9pPr>
                    </a:lstStyle>
                    <a:p>
                      <a:r>
                        <a:rPr lang="de-DE" sz="900" b="1" kern="1200" noProof="0" dirty="0">
                          <a:solidFill>
                            <a:schemeClr val="dk1"/>
                          </a:solidFill>
                          <a:latin typeface="+mn-lt"/>
                          <a:ea typeface="+mn-ea"/>
                          <a:cs typeface="+mn-cs"/>
                        </a:rPr>
                        <a:t>Hormontherapie geplant</a:t>
                      </a:r>
                      <a:endParaRPr lang="de-DE" sz="900" b="0" kern="1200" noProof="0" dirty="0">
                        <a:solidFill>
                          <a:schemeClr val="dk1"/>
                        </a:solidFill>
                        <a:latin typeface="+mn-lt"/>
                        <a:ea typeface="+mn-ea"/>
                        <a:cs typeface="+mn-cs"/>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endParaRPr lang="de-DE" sz="700" b="0" noProof="0" dirty="0">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endParaRPr lang="de-DE" sz="700" b="0" noProof="0" dirty="0">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de-DE" sz="900" b="0" noProof="0" dirty="0">
                          <a:latin typeface="+mn-lt"/>
                        </a:rPr>
                        <a:t>1,04 (0,61; 1,78)</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358895883"/>
                  </a:ext>
                </a:extLst>
              </a:tr>
              <a:tr h="306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de-DE" sz="900" b="1" kern="1200" noProof="0" dirty="0">
                          <a:solidFill>
                            <a:schemeClr val="dk1"/>
                          </a:solidFill>
                          <a:latin typeface="+mn-lt"/>
                          <a:ea typeface="+mn-ea"/>
                          <a:cs typeface="+mn-cs"/>
                        </a:rPr>
                        <a:t>Hormontherapie nicht geplant</a:t>
                      </a:r>
                      <a:endParaRPr lang="de-DE" sz="900" b="0" kern="1200" noProof="0" dirty="0">
                        <a:solidFill>
                          <a:schemeClr val="dk1"/>
                        </a:solidFill>
                        <a:latin typeface="+mn-lt"/>
                        <a:ea typeface="+mn-ea"/>
                        <a:cs typeface="+mn-cs"/>
                      </a:endParaRPr>
                    </a:p>
                  </a:txBody>
                  <a:tcPr marL="88187" marR="88187"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de-DE" sz="900" b="0" noProof="0" dirty="0">
                          <a:latin typeface="+mn-lt"/>
                        </a:rPr>
                        <a:t>0,65 (0,39; 1,09)</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extLst>
                  <a:ext uri="{0D108BD9-81ED-4DB2-BD59-A6C34878D82A}">
                    <a16:rowId xmlns:a16="http://schemas.microsoft.com/office/drawing/2014/main" val="579811064"/>
                  </a:ext>
                </a:extLst>
              </a:tr>
              <a:tr h="306219">
                <a:tc>
                  <a:txBody>
                    <a:bodyPr/>
                    <a:lstStyle>
                      <a:lvl1pPr marL="0" algn="l" defTabSz="342900" rtl="0" eaLnBrk="1" latinLnBrk="0" hangingPunct="1">
                        <a:defRPr sz="1350" kern="1200">
                          <a:solidFill>
                            <a:schemeClr val="dk1"/>
                          </a:solidFill>
                          <a:latin typeface="Arial"/>
                        </a:defRPr>
                      </a:lvl1pPr>
                      <a:lvl2pPr marL="342900" algn="l" defTabSz="342900" rtl="0" eaLnBrk="1" latinLnBrk="0" hangingPunct="1">
                        <a:defRPr sz="1350" kern="1200">
                          <a:solidFill>
                            <a:schemeClr val="dk1"/>
                          </a:solidFill>
                          <a:latin typeface="Arial"/>
                        </a:defRPr>
                      </a:lvl2pPr>
                      <a:lvl3pPr marL="685800" algn="l" defTabSz="342900" rtl="0" eaLnBrk="1" latinLnBrk="0" hangingPunct="1">
                        <a:defRPr sz="1350" kern="1200">
                          <a:solidFill>
                            <a:schemeClr val="dk1"/>
                          </a:solidFill>
                          <a:latin typeface="Arial"/>
                        </a:defRPr>
                      </a:lvl3pPr>
                      <a:lvl4pPr marL="1028700" algn="l" defTabSz="342900" rtl="0" eaLnBrk="1" latinLnBrk="0" hangingPunct="1">
                        <a:defRPr sz="1350" kern="1200">
                          <a:solidFill>
                            <a:schemeClr val="dk1"/>
                          </a:solidFill>
                          <a:latin typeface="Arial"/>
                        </a:defRPr>
                      </a:lvl4pPr>
                      <a:lvl5pPr marL="1371600" algn="l" defTabSz="342900" rtl="0" eaLnBrk="1" latinLnBrk="0" hangingPunct="1">
                        <a:defRPr sz="1350" kern="1200">
                          <a:solidFill>
                            <a:schemeClr val="dk1"/>
                          </a:solidFill>
                          <a:latin typeface="Arial"/>
                        </a:defRPr>
                      </a:lvl5pPr>
                      <a:lvl6pPr marL="1714500" algn="l" defTabSz="342900" rtl="0" eaLnBrk="1" latinLnBrk="0" hangingPunct="1">
                        <a:defRPr sz="1350" kern="1200">
                          <a:solidFill>
                            <a:schemeClr val="dk1"/>
                          </a:solidFill>
                          <a:latin typeface="Arial"/>
                        </a:defRPr>
                      </a:lvl6pPr>
                      <a:lvl7pPr marL="2057400" algn="l" defTabSz="342900" rtl="0" eaLnBrk="1" latinLnBrk="0" hangingPunct="1">
                        <a:defRPr sz="1350" kern="1200">
                          <a:solidFill>
                            <a:schemeClr val="dk1"/>
                          </a:solidFill>
                          <a:latin typeface="Arial"/>
                        </a:defRPr>
                      </a:lvl7pPr>
                      <a:lvl8pPr marL="2400300" algn="l" defTabSz="342900" rtl="0" eaLnBrk="1" latinLnBrk="0" hangingPunct="1">
                        <a:defRPr sz="1350" kern="1200">
                          <a:solidFill>
                            <a:schemeClr val="dk1"/>
                          </a:solidFill>
                          <a:latin typeface="Arial"/>
                        </a:defRPr>
                      </a:lvl8pPr>
                      <a:lvl9pPr marL="2743200" algn="l" defTabSz="342900" rtl="0" eaLnBrk="1" latinLnBrk="0" hangingPunct="1">
                        <a:defRPr sz="1350" kern="1200">
                          <a:solidFill>
                            <a:schemeClr val="dk1"/>
                          </a:solidFill>
                          <a:latin typeface="Arial"/>
                        </a:defRPr>
                      </a:lvl9pPr>
                    </a:lstStyle>
                    <a:p>
                      <a:r>
                        <a:rPr lang="de-DE" sz="900" b="1" kern="1200" noProof="0" dirty="0" err="1">
                          <a:solidFill>
                            <a:schemeClr val="dk1"/>
                          </a:solidFill>
                          <a:latin typeface="+mn-lt"/>
                          <a:ea typeface="+mn-ea"/>
                          <a:cs typeface="+mn-cs"/>
                        </a:rPr>
                        <a:t>Kerngrading</a:t>
                      </a:r>
                      <a:r>
                        <a:rPr lang="de-DE" sz="900" b="1" kern="1200" noProof="0" dirty="0">
                          <a:solidFill>
                            <a:schemeClr val="dk1"/>
                          </a:solidFill>
                          <a:latin typeface="+mn-lt"/>
                          <a:ea typeface="+mn-ea"/>
                          <a:cs typeface="+mn-cs"/>
                        </a:rPr>
                        <a:t> </a:t>
                      </a:r>
                      <a:r>
                        <a:rPr lang="de-DE" sz="900" b="1" kern="1200" noProof="0" dirty="0" err="1">
                          <a:solidFill>
                            <a:schemeClr val="dk1"/>
                          </a:solidFill>
                          <a:latin typeface="+mn-lt"/>
                          <a:ea typeface="+mn-ea"/>
                          <a:cs typeface="+mn-cs"/>
                        </a:rPr>
                        <a:t>low</a:t>
                      </a:r>
                      <a:r>
                        <a:rPr lang="de-DE" sz="900" b="1" kern="1200" noProof="0" dirty="0">
                          <a:solidFill>
                            <a:schemeClr val="dk1"/>
                          </a:solidFill>
                          <a:latin typeface="+mn-lt"/>
                          <a:ea typeface="+mn-ea"/>
                          <a:cs typeface="+mn-cs"/>
                        </a:rPr>
                        <a:t>/intermediate</a:t>
                      </a:r>
                      <a:endParaRPr lang="de-DE" sz="900" b="0" kern="1200" noProof="0" dirty="0">
                        <a:solidFill>
                          <a:schemeClr val="dk1"/>
                        </a:solidFill>
                        <a:latin typeface="+mn-lt"/>
                        <a:ea typeface="+mn-ea"/>
                        <a:cs typeface="+mn-cs"/>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algn="ctr" defTabSz="342900" rtl="0" eaLnBrk="1" latinLnBrk="0" hangingPunct="1"/>
                      <a:endParaRPr lang="de-DE" sz="700" b="0" kern="1200" noProof="0" dirty="0">
                        <a:solidFill>
                          <a:schemeClr val="dk1"/>
                        </a:solidFill>
                        <a:latin typeface="+mn-lt"/>
                        <a:ea typeface="+mn-ea"/>
                        <a:cs typeface="+mn-cs"/>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marL="0" algn="ctr" defTabSz="342900" rtl="0" eaLnBrk="1" latinLnBrk="0" hangingPunct="1"/>
                      <a:endParaRPr lang="de-DE" sz="700" b="0" kern="1200" noProof="0" dirty="0">
                        <a:solidFill>
                          <a:schemeClr val="dk1"/>
                        </a:solidFill>
                        <a:latin typeface="+mn-lt"/>
                        <a:ea typeface="+mn-ea"/>
                        <a:cs typeface="+mn-cs"/>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de-DE" sz="700" b="0" noProof="0" dirty="0">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900" b="0" noProof="0" dirty="0">
                          <a:latin typeface="+mn-lt"/>
                        </a:rPr>
                        <a:t>1,35 (0,50; 3,65)</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54521669"/>
                  </a:ext>
                </a:extLst>
              </a:tr>
              <a:tr h="30621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de-DE" sz="900" b="1" kern="1200" noProof="0" dirty="0" err="1">
                          <a:solidFill>
                            <a:schemeClr val="dk1"/>
                          </a:solidFill>
                          <a:latin typeface="Arial"/>
                          <a:ea typeface="+mn-ea"/>
                          <a:cs typeface="+mn-cs"/>
                        </a:rPr>
                        <a:t>Kerngrading</a:t>
                      </a:r>
                      <a:r>
                        <a:rPr lang="de-DE" sz="900" b="1" kern="1200" noProof="0" dirty="0">
                          <a:solidFill>
                            <a:schemeClr val="dk1"/>
                          </a:solidFill>
                          <a:latin typeface="Arial"/>
                          <a:ea typeface="+mn-ea"/>
                          <a:cs typeface="+mn-cs"/>
                        </a:rPr>
                        <a:t> high</a:t>
                      </a:r>
                      <a:endParaRPr lang="de-DE" sz="900" b="0" kern="1200" noProof="0" dirty="0">
                        <a:solidFill>
                          <a:schemeClr val="dk1"/>
                        </a:solidFill>
                        <a:latin typeface="Arial"/>
                        <a:ea typeface="+mn-ea"/>
                        <a:cs typeface="+mn-cs"/>
                      </a:endParaRPr>
                    </a:p>
                  </a:txBody>
                  <a:tcPr marL="88187" marR="88187"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de-DE" sz="700" b="0" noProof="0" dirty="0">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900" b="0" noProof="0" dirty="0">
                          <a:latin typeface="+mn-lt"/>
                        </a:rPr>
                        <a:t>0,74 (0,49; 1,10)</a:t>
                      </a: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extLst>
                  <a:ext uri="{0D108BD9-81ED-4DB2-BD59-A6C34878D82A}">
                    <a16:rowId xmlns:a16="http://schemas.microsoft.com/office/drawing/2014/main" val="4031616279"/>
                  </a:ext>
                </a:extLst>
              </a:tr>
              <a:tr h="306219">
                <a:tc>
                  <a:txBody>
                    <a:bodyPr/>
                    <a:lstStyle/>
                    <a:p>
                      <a:r>
                        <a:rPr lang="de-DE" sz="900" b="1" kern="1200" noProof="0" dirty="0">
                          <a:solidFill>
                            <a:schemeClr val="dk1"/>
                          </a:solidFill>
                          <a:latin typeface="+mj-lt"/>
                          <a:ea typeface="+mn-ea"/>
                          <a:cs typeface="+mn-cs"/>
                        </a:rPr>
                        <a:t>Alle Patienten im Follow-Up</a:t>
                      </a: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algn="ctr"/>
                      <a:endParaRPr lang="de-DE" sz="700" b="1" noProof="0" dirty="0">
                        <a:latin typeface="+mj-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algn="ctr"/>
                      <a:endParaRPr lang="de-DE" sz="700" b="1" noProof="0" dirty="0">
                        <a:latin typeface="+mj-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de-DE" sz="700" b="1" noProof="0" dirty="0">
                        <a:latin typeface="+mj-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solidFill>
                  </a:tcPr>
                </a:tc>
                <a:tc>
                  <a:txBody>
                    <a:bodyPr/>
                    <a:lstStyle/>
                    <a:p>
                      <a:pPr algn="ctr"/>
                      <a:endParaRPr lang="de-DE" sz="700" b="1" noProof="0" dirty="0">
                        <a:latin typeface="+mj-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900" b="1" noProof="0" dirty="0">
                          <a:latin typeface="+mj-lt"/>
                        </a:rPr>
                        <a:t>0,805 (0,56; 1,17)</a:t>
                      </a: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69549449"/>
                  </a:ext>
                </a:extLst>
              </a:tr>
            </a:tbl>
          </a:graphicData>
        </a:graphic>
      </p:graphicFrame>
      <p:grpSp>
        <p:nvGrpSpPr>
          <p:cNvPr id="7" name="Gruppieren 6">
            <a:extLst>
              <a:ext uri="{FF2B5EF4-FFF2-40B4-BE49-F238E27FC236}">
                <a16:creationId xmlns:a16="http://schemas.microsoft.com/office/drawing/2014/main" id="{1F3372CB-6A38-43A5-81CF-E799BFB5AEC1}"/>
              </a:ext>
            </a:extLst>
          </p:cNvPr>
          <p:cNvGrpSpPr/>
          <p:nvPr/>
        </p:nvGrpSpPr>
        <p:grpSpPr>
          <a:xfrm>
            <a:off x="2774210" y="1831944"/>
            <a:ext cx="3394834" cy="2298425"/>
            <a:chOff x="2323360" y="1565244"/>
            <a:chExt cx="3394834" cy="2298425"/>
          </a:xfrm>
        </p:grpSpPr>
        <p:pic>
          <p:nvPicPr>
            <p:cNvPr id="133" name="Picture 2">
              <a:extLst>
                <a:ext uri="{FF2B5EF4-FFF2-40B4-BE49-F238E27FC236}">
                  <a16:creationId xmlns:a16="http://schemas.microsoft.com/office/drawing/2014/main" id="{68184903-EF18-4B4F-A970-0975F3657E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597" t="25742" r="35775" b="43208"/>
            <a:stretch/>
          </p:blipFill>
          <p:spPr bwMode="auto">
            <a:xfrm>
              <a:off x="2764701" y="1565244"/>
              <a:ext cx="2953493" cy="1817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2">
              <a:extLst>
                <a:ext uri="{FF2B5EF4-FFF2-40B4-BE49-F238E27FC236}">
                  <a16:creationId xmlns:a16="http://schemas.microsoft.com/office/drawing/2014/main" id="{22397FC6-C2F9-4995-9173-DAC0EB2590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579" t="63048" r="35775" b="28752"/>
            <a:stretch/>
          </p:blipFill>
          <p:spPr bwMode="auto">
            <a:xfrm>
              <a:off x="2323360" y="3383792"/>
              <a:ext cx="3394215" cy="479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5" name="Textfeld 134">
            <a:extLst>
              <a:ext uri="{FF2B5EF4-FFF2-40B4-BE49-F238E27FC236}">
                <a16:creationId xmlns:a16="http://schemas.microsoft.com/office/drawing/2014/main" id="{FF7AF8E7-F4F9-486A-8566-8F9FD1B1D046}"/>
              </a:ext>
            </a:extLst>
          </p:cNvPr>
          <p:cNvSpPr txBox="1"/>
          <p:nvPr/>
        </p:nvSpPr>
        <p:spPr>
          <a:xfrm>
            <a:off x="3352844" y="1501049"/>
            <a:ext cx="867545" cy="230832"/>
          </a:xfrm>
          <a:prstGeom prst="rect">
            <a:avLst/>
          </a:prstGeom>
          <a:noFill/>
        </p:spPr>
        <p:txBody>
          <a:bodyPr wrap="none" rtlCol="0">
            <a:spAutoFit/>
          </a:bodyPr>
          <a:lstStyle/>
          <a:p>
            <a:pPr defTabSz="914400">
              <a:defRPr/>
            </a:pPr>
            <a:r>
              <a:rPr lang="de-DE" sz="900" b="1" kern="0" dirty="0">
                <a:solidFill>
                  <a:srgbClr val="C00000"/>
                </a:solidFill>
              </a:rPr>
              <a:t>Vorteil RT+T</a:t>
            </a:r>
          </a:p>
        </p:txBody>
      </p:sp>
      <p:sp>
        <p:nvSpPr>
          <p:cNvPr id="136" name="Textfeld 135">
            <a:extLst>
              <a:ext uri="{FF2B5EF4-FFF2-40B4-BE49-F238E27FC236}">
                <a16:creationId xmlns:a16="http://schemas.microsoft.com/office/drawing/2014/main" id="{6687C45E-CF40-46DC-8CE4-8AEDE9D2E463}"/>
              </a:ext>
            </a:extLst>
          </p:cNvPr>
          <p:cNvSpPr txBox="1"/>
          <p:nvPr/>
        </p:nvSpPr>
        <p:spPr>
          <a:xfrm>
            <a:off x="4211864" y="1503898"/>
            <a:ext cx="729687" cy="230832"/>
          </a:xfrm>
          <a:prstGeom prst="rect">
            <a:avLst/>
          </a:prstGeom>
          <a:noFill/>
        </p:spPr>
        <p:txBody>
          <a:bodyPr wrap="none" rtlCol="0">
            <a:spAutoFit/>
          </a:bodyPr>
          <a:lstStyle/>
          <a:p>
            <a:pPr defTabSz="914400">
              <a:defRPr/>
            </a:pPr>
            <a:r>
              <a:rPr lang="de-DE" sz="900" b="1" kern="0" dirty="0">
                <a:solidFill>
                  <a:srgbClr val="404040"/>
                </a:solidFill>
              </a:rPr>
              <a:t>Vorteil RT</a:t>
            </a:r>
          </a:p>
        </p:txBody>
      </p:sp>
      <p:cxnSp>
        <p:nvCxnSpPr>
          <p:cNvPr id="137" name="Gerade Verbindung mit Pfeil 136">
            <a:extLst>
              <a:ext uri="{FF2B5EF4-FFF2-40B4-BE49-F238E27FC236}">
                <a16:creationId xmlns:a16="http://schemas.microsoft.com/office/drawing/2014/main" id="{043E3BA6-C969-4155-83DF-6ABB59F78730}"/>
              </a:ext>
            </a:extLst>
          </p:cNvPr>
          <p:cNvCxnSpPr/>
          <p:nvPr/>
        </p:nvCxnSpPr>
        <p:spPr>
          <a:xfrm>
            <a:off x="4275692" y="1751035"/>
            <a:ext cx="792000" cy="0"/>
          </a:xfrm>
          <a:prstGeom prst="straightConnector1">
            <a:avLst/>
          </a:prstGeom>
          <a:noFill/>
          <a:ln w="28575" cap="flat" cmpd="sng" algn="ctr">
            <a:solidFill>
              <a:srgbClr val="404040"/>
            </a:solidFill>
            <a:prstDash val="solid"/>
            <a:headEnd type="none" w="med" len="med"/>
            <a:tailEnd type="triangle"/>
          </a:ln>
          <a:effectLst/>
        </p:spPr>
      </p:cxnSp>
      <p:cxnSp>
        <p:nvCxnSpPr>
          <p:cNvPr id="138" name="Gerade Verbindung mit Pfeil 137">
            <a:extLst>
              <a:ext uri="{FF2B5EF4-FFF2-40B4-BE49-F238E27FC236}">
                <a16:creationId xmlns:a16="http://schemas.microsoft.com/office/drawing/2014/main" id="{608947F0-449E-4641-9059-BA3A00C0CE26}"/>
              </a:ext>
            </a:extLst>
          </p:cNvPr>
          <p:cNvCxnSpPr>
            <a:cxnSpLocks/>
          </p:cNvCxnSpPr>
          <p:nvPr/>
        </p:nvCxnSpPr>
        <p:spPr>
          <a:xfrm flipH="1">
            <a:off x="3434481" y="1758801"/>
            <a:ext cx="792000" cy="0"/>
          </a:xfrm>
          <a:prstGeom prst="straightConnector1">
            <a:avLst/>
          </a:prstGeom>
          <a:noFill/>
          <a:ln w="28575" cap="flat" cmpd="sng" algn="ctr">
            <a:solidFill>
              <a:srgbClr val="C00000"/>
            </a:solidFill>
            <a:prstDash val="solid"/>
            <a:headEnd type="none" w="med" len="med"/>
            <a:tailEnd type="triangle"/>
          </a:ln>
          <a:effectLst/>
        </p:spPr>
      </p:cxnSp>
      <p:grpSp>
        <p:nvGrpSpPr>
          <p:cNvPr id="12" name="Gruppieren 11">
            <a:extLst>
              <a:ext uri="{FF2B5EF4-FFF2-40B4-BE49-F238E27FC236}">
                <a16:creationId xmlns:a16="http://schemas.microsoft.com/office/drawing/2014/main" id="{0939F1FE-AC80-40B0-B9E9-C3DEB58D9052}"/>
              </a:ext>
            </a:extLst>
          </p:cNvPr>
          <p:cNvGrpSpPr/>
          <p:nvPr/>
        </p:nvGrpSpPr>
        <p:grpSpPr>
          <a:xfrm>
            <a:off x="2879955" y="4127510"/>
            <a:ext cx="3197789" cy="186020"/>
            <a:chOff x="2431486" y="4671231"/>
            <a:chExt cx="3197789" cy="186020"/>
          </a:xfrm>
        </p:grpSpPr>
        <p:cxnSp>
          <p:nvCxnSpPr>
            <p:cNvPr id="41" name="Gerader Verbinder 40">
              <a:extLst>
                <a:ext uri="{FF2B5EF4-FFF2-40B4-BE49-F238E27FC236}">
                  <a16:creationId xmlns:a16="http://schemas.microsoft.com/office/drawing/2014/main" id="{DB8FCB34-A46A-4ED6-8DC4-A27B6D888374}"/>
                </a:ext>
              </a:extLst>
            </p:cNvPr>
            <p:cNvCxnSpPr>
              <a:cxnSpLocks/>
            </p:cNvCxnSpPr>
            <p:nvPr/>
          </p:nvCxnSpPr>
          <p:spPr>
            <a:xfrm>
              <a:off x="2488406" y="4673552"/>
              <a:ext cx="3140869" cy="0"/>
            </a:xfrm>
            <a:prstGeom prst="line">
              <a:avLst/>
            </a:prstGeom>
            <a:noFill/>
            <a:ln w="12700" cap="flat" cmpd="sng" algn="ctr">
              <a:solidFill>
                <a:srgbClr val="000000"/>
              </a:solidFill>
              <a:prstDash val="solid"/>
              <a:headEnd type="none" w="med" len="med"/>
              <a:tailEnd type="none" w="med" len="med"/>
            </a:ln>
            <a:effectLst/>
          </p:spPr>
        </p:cxnSp>
        <p:cxnSp>
          <p:nvCxnSpPr>
            <p:cNvPr id="46" name="Gerade Verbindung 26">
              <a:extLst>
                <a:ext uri="{FF2B5EF4-FFF2-40B4-BE49-F238E27FC236}">
                  <a16:creationId xmlns:a16="http://schemas.microsoft.com/office/drawing/2014/main" id="{CA11A695-1C2D-40CE-9122-D44A9D1816E5}"/>
                </a:ext>
              </a:extLst>
            </p:cNvPr>
            <p:cNvCxnSpPr/>
            <p:nvPr/>
          </p:nvCxnSpPr>
          <p:spPr>
            <a:xfrm>
              <a:off x="4478618" y="4672296"/>
              <a:ext cx="0" cy="79200"/>
            </a:xfrm>
            <a:prstGeom prst="line">
              <a:avLst/>
            </a:prstGeom>
            <a:noFill/>
            <a:ln w="12700" cap="flat" cmpd="sng" algn="ctr">
              <a:solidFill>
                <a:srgbClr val="000000"/>
              </a:solidFill>
              <a:prstDash val="solid"/>
              <a:headEnd type="none" w="med" len="med"/>
              <a:tailEnd type="none" w="med" len="med"/>
            </a:ln>
            <a:effectLst/>
          </p:spPr>
        </p:cxnSp>
        <p:cxnSp>
          <p:nvCxnSpPr>
            <p:cNvPr id="47" name="Gerade Verbindung 27">
              <a:extLst>
                <a:ext uri="{FF2B5EF4-FFF2-40B4-BE49-F238E27FC236}">
                  <a16:creationId xmlns:a16="http://schemas.microsoft.com/office/drawing/2014/main" id="{597FD1EB-8A1A-41C6-ABA4-DDA756681DA7}"/>
                </a:ext>
              </a:extLst>
            </p:cNvPr>
            <p:cNvCxnSpPr/>
            <p:nvPr/>
          </p:nvCxnSpPr>
          <p:spPr>
            <a:xfrm>
              <a:off x="2825189" y="4671232"/>
              <a:ext cx="0" cy="79200"/>
            </a:xfrm>
            <a:prstGeom prst="line">
              <a:avLst/>
            </a:prstGeom>
            <a:noFill/>
            <a:ln w="12700" cap="flat" cmpd="sng" algn="ctr">
              <a:solidFill>
                <a:srgbClr val="000000"/>
              </a:solidFill>
              <a:prstDash val="solid"/>
              <a:headEnd type="none" w="med" len="med"/>
              <a:tailEnd type="none" w="med" len="med"/>
            </a:ln>
            <a:effectLst/>
          </p:spPr>
        </p:cxnSp>
        <p:cxnSp>
          <p:nvCxnSpPr>
            <p:cNvPr id="48" name="Gerade Verbindung 28">
              <a:extLst>
                <a:ext uri="{FF2B5EF4-FFF2-40B4-BE49-F238E27FC236}">
                  <a16:creationId xmlns:a16="http://schemas.microsoft.com/office/drawing/2014/main" id="{881DCFBE-9DCF-4486-8970-27552173B4CA}"/>
                </a:ext>
              </a:extLst>
            </p:cNvPr>
            <p:cNvCxnSpPr/>
            <p:nvPr/>
          </p:nvCxnSpPr>
          <p:spPr>
            <a:xfrm>
              <a:off x="3817232" y="4673552"/>
              <a:ext cx="0" cy="79200"/>
            </a:xfrm>
            <a:prstGeom prst="line">
              <a:avLst/>
            </a:prstGeom>
            <a:noFill/>
            <a:ln w="12700" cap="flat" cmpd="sng" algn="ctr">
              <a:solidFill>
                <a:srgbClr val="000000"/>
              </a:solidFill>
              <a:prstDash val="solid"/>
              <a:headEnd type="none" w="med" len="med"/>
              <a:tailEnd type="none" w="med" len="med"/>
            </a:ln>
            <a:effectLst/>
          </p:spPr>
        </p:cxnSp>
        <p:cxnSp>
          <p:nvCxnSpPr>
            <p:cNvPr id="49" name="Gerade Verbindung 37">
              <a:extLst>
                <a:ext uri="{FF2B5EF4-FFF2-40B4-BE49-F238E27FC236}">
                  <a16:creationId xmlns:a16="http://schemas.microsoft.com/office/drawing/2014/main" id="{C1A1662D-1EC6-4AC4-A803-8798308BC0CD}"/>
                </a:ext>
              </a:extLst>
            </p:cNvPr>
            <p:cNvCxnSpPr/>
            <p:nvPr/>
          </p:nvCxnSpPr>
          <p:spPr>
            <a:xfrm>
              <a:off x="3486843" y="4671502"/>
              <a:ext cx="0" cy="79200"/>
            </a:xfrm>
            <a:prstGeom prst="line">
              <a:avLst/>
            </a:prstGeom>
            <a:noFill/>
            <a:ln w="12700" cap="flat" cmpd="sng" algn="ctr">
              <a:solidFill>
                <a:srgbClr val="000000"/>
              </a:solidFill>
              <a:prstDash val="solid"/>
              <a:headEnd type="none" w="med" len="med"/>
              <a:tailEnd type="none" w="med" len="med"/>
            </a:ln>
            <a:effectLst/>
          </p:spPr>
        </p:cxnSp>
        <p:sp>
          <p:nvSpPr>
            <p:cNvPr id="50" name="Textfeld 49">
              <a:extLst>
                <a:ext uri="{FF2B5EF4-FFF2-40B4-BE49-F238E27FC236}">
                  <a16:creationId xmlns:a16="http://schemas.microsoft.com/office/drawing/2014/main" id="{5961B7AD-A188-4F06-9DBC-F1FA9201B61F}"/>
                </a:ext>
              </a:extLst>
            </p:cNvPr>
            <p:cNvSpPr txBox="1"/>
            <p:nvPr/>
          </p:nvSpPr>
          <p:spPr>
            <a:xfrm>
              <a:off x="2757718" y="4747151"/>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0,4</a:t>
              </a:r>
            </a:p>
          </p:txBody>
        </p:sp>
        <p:sp>
          <p:nvSpPr>
            <p:cNvPr id="51" name="Textfeld 50">
              <a:extLst>
                <a:ext uri="{FF2B5EF4-FFF2-40B4-BE49-F238E27FC236}">
                  <a16:creationId xmlns:a16="http://schemas.microsoft.com/office/drawing/2014/main" id="{8B24EEAC-FC33-4F72-AD88-18F1C4D8515B}"/>
                </a:ext>
              </a:extLst>
            </p:cNvPr>
            <p:cNvSpPr txBox="1"/>
            <p:nvPr/>
          </p:nvSpPr>
          <p:spPr>
            <a:xfrm>
              <a:off x="3422603" y="4747151"/>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0,8</a:t>
              </a:r>
            </a:p>
          </p:txBody>
        </p:sp>
        <p:sp>
          <p:nvSpPr>
            <p:cNvPr id="52" name="Textfeld 51">
              <a:extLst>
                <a:ext uri="{FF2B5EF4-FFF2-40B4-BE49-F238E27FC236}">
                  <a16:creationId xmlns:a16="http://schemas.microsoft.com/office/drawing/2014/main" id="{D181D6A4-AA97-4540-85D6-B03755E87F42}"/>
                </a:ext>
              </a:extLst>
            </p:cNvPr>
            <p:cNvSpPr txBox="1"/>
            <p:nvPr/>
          </p:nvSpPr>
          <p:spPr>
            <a:xfrm>
              <a:off x="3754109" y="4747151"/>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1,0</a:t>
              </a:r>
            </a:p>
          </p:txBody>
        </p:sp>
        <p:sp>
          <p:nvSpPr>
            <p:cNvPr id="53" name="Textfeld 52">
              <a:extLst>
                <a:ext uri="{FF2B5EF4-FFF2-40B4-BE49-F238E27FC236}">
                  <a16:creationId xmlns:a16="http://schemas.microsoft.com/office/drawing/2014/main" id="{906B5954-C79C-43DF-9EDC-7C552CF5A18B}"/>
                </a:ext>
              </a:extLst>
            </p:cNvPr>
            <p:cNvSpPr txBox="1"/>
            <p:nvPr/>
          </p:nvSpPr>
          <p:spPr>
            <a:xfrm>
              <a:off x="4414226" y="4747151"/>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1,4</a:t>
              </a:r>
            </a:p>
          </p:txBody>
        </p:sp>
        <p:cxnSp>
          <p:nvCxnSpPr>
            <p:cNvPr id="139" name="Gerade Verbindung 27">
              <a:extLst>
                <a:ext uri="{FF2B5EF4-FFF2-40B4-BE49-F238E27FC236}">
                  <a16:creationId xmlns:a16="http://schemas.microsoft.com/office/drawing/2014/main" id="{FE24C7BC-E4BE-475B-AFCA-D229EEE91C3B}"/>
                </a:ext>
              </a:extLst>
            </p:cNvPr>
            <p:cNvCxnSpPr/>
            <p:nvPr/>
          </p:nvCxnSpPr>
          <p:spPr>
            <a:xfrm>
              <a:off x="2491808" y="4671232"/>
              <a:ext cx="0" cy="79200"/>
            </a:xfrm>
            <a:prstGeom prst="line">
              <a:avLst/>
            </a:prstGeom>
            <a:noFill/>
            <a:ln w="12700" cap="flat" cmpd="sng" algn="ctr">
              <a:solidFill>
                <a:srgbClr val="000000"/>
              </a:solidFill>
              <a:prstDash val="solid"/>
              <a:headEnd type="none" w="med" len="med"/>
              <a:tailEnd type="none" w="med" len="med"/>
            </a:ln>
            <a:effectLst/>
          </p:spPr>
        </p:cxnSp>
        <p:sp>
          <p:nvSpPr>
            <p:cNvPr id="140" name="Textfeld 139">
              <a:extLst>
                <a:ext uri="{FF2B5EF4-FFF2-40B4-BE49-F238E27FC236}">
                  <a16:creationId xmlns:a16="http://schemas.microsoft.com/office/drawing/2014/main" id="{3C98E34B-0DC4-44C4-B6DA-A0C6A6B28FAD}"/>
                </a:ext>
              </a:extLst>
            </p:cNvPr>
            <p:cNvSpPr txBox="1"/>
            <p:nvPr/>
          </p:nvSpPr>
          <p:spPr>
            <a:xfrm>
              <a:off x="2431486" y="4747155"/>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0,2</a:t>
              </a:r>
            </a:p>
          </p:txBody>
        </p:sp>
        <p:cxnSp>
          <p:nvCxnSpPr>
            <p:cNvPr id="141" name="Gerade Verbindung 27">
              <a:extLst>
                <a:ext uri="{FF2B5EF4-FFF2-40B4-BE49-F238E27FC236}">
                  <a16:creationId xmlns:a16="http://schemas.microsoft.com/office/drawing/2014/main" id="{FD37F24A-4245-4098-AB5C-F32BDD61E6AB}"/>
                </a:ext>
              </a:extLst>
            </p:cNvPr>
            <p:cNvCxnSpPr/>
            <p:nvPr/>
          </p:nvCxnSpPr>
          <p:spPr>
            <a:xfrm>
              <a:off x="3163323" y="4671231"/>
              <a:ext cx="0" cy="79200"/>
            </a:xfrm>
            <a:prstGeom prst="line">
              <a:avLst/>
            </a:prstGeom>
            <a:noFill/>
            <a:ln w="12700" cap="flat" cmpd="sng" algn="ctr">
              <a:solidFill>
                <a:srgbClr val="000000"/>
              </a:solidFill>
              <a:prstDash val="solid"/>
              <a:headEnd type="none" w="med" len="med"/>
              <a:tailEnd type="none" w="med" len="med"/>
            </a:ln>
            <a:effectLst/>
          </p:spPr>
        </p:cxnSp>
        <p:sp>
          <p:nvSpPr>
            <p:cNvPr id="142" name="Textfeld 141">
              <a:extLst>
                <a:ext uri="{FF2B5EF4-FFF2-40B4-BE49-F238E27FC236}">
                  <a16:creationId xmlns:a16="http://schemas.microsoft.com/office/drawing/2014/main" id="{80F4D7A4-BAF5-4597-AA35-B56359ACD78D}"/>
                </a:ext>
              </a:extLst>
            </p:cNvPr>
            <p:cNvSpPr txBox="1"/>
            <p:nvPr/>
          </p:nvSpPr>
          <p:spPr>
            <a:xfrm>
              <a:off x="3095852" y="4747150"/>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0,6</a:t>
              </a:r>
            </a:p>
          </p:txBody>
        </p:sp>
        <p:cxnSp>
          <p:nvCxnSpPr>
            <p:cNvPr id="143" name="Gerade Verbindung 28">
              <a:extLst>
                <a:ext uri="{FF2B5EF4-FFF2-40B4-BE49-F238E27FC236}">
                  <a16:creationId xmlns:a16="http://schemas.microsoft.com/office/drawing/2014/main" id="{E439A7DB-51D5-4B09-8511-52985B354E75}"/>
                </a:ext>
              </a:extLst>
            </p:cNvPr>
            <p:cNvCxnSpPr/>
            <p:nvPr/>
          </p:nvCxnSpPr>
          <p:spPr>
            <a:xfrm>
              <a:off x="4148225" y="4673550"/>
              <a:ext cx="0" cy="79200"/>
            </a:xfrm>
            <a:prstGeom prst="line">
              <a:avLst/>
            </a:prstGeom>
            <a:noFill/>
            <a:ln w="12700" cap="flat" cmpd="sng" algn="ctr">
              <a:solidFill>
                <a:srgbClr val="000000"/>
              </a:solidFill>
              <a:prstDash val="solid"/>
              <a:headEnd type="none" w="med" len="med"/>
              <a:tailEnd type="none" w="med" len="med"/>
            </a:ln>
            <a:effectLst/>
          </p:spPr>
        </p:cxnSp>
        <p:sp>
          <p:nvSpPr>
            <p:cNvPr id="144" name="Textfeld 143">
              <a:extLst>
                <a:ext uri="{FF2B5EF4-FFF2-40B4-BE49-F238E27FC236}">
                  <a16:creationId xmlns:a16="http://schemas.microsoft.com/office/drawing/2014/main" id="{BF3C082A-50DD-494A-B8ED-5ABB6D8D89A3}"/>
                </a:ext>
              </a:extLst>
            </p:cNvPr>
            <p:cNvSpPr txBox="1"/>
            <p:nvPr/>
          </p:nvSpPr>
          <p:spPr>
            <a:xfrm>
              <a:off x="4085102" y="4747149"/>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1,2</a:t>
              </a:r>
            </a:p>
          </p:txBody>
        </p:sp>
        <p:cxnSp>
          <p:nvCxnSpPr>
            <p:cNvPr id="145" name="Gerade Verbindung 28">
              <a:extLst>
                <a:ext uri="{FF2B5EF4-FFF2-40B4-BE49-F238E27FC236}">
                  <a16:creationId xmlns:a16="http://schemas.microsoft.com/office/drawing/2014/main" id="{6E61974A-85B8-49F4-A411-EA42AF70D552}"/>
                </a:ext>
              </a:extLst>
            </p:cNvPr>
            <p:cNvCxnSpPr/>
            <p:nvPr/>
          </p:nvCxnSpPr>
          <p:spPr>
            <a:xfrm>
              <a:off x="4807839" y="4673546"/>
              <a:ext cx="0" cy="79200"/>
            </a:xfrm>
            <a:prstGeom prst="line">
              <a:avLst/>
            </a:prstGeom>
            <a:noFill/>
            <a:ln w="12700" cap="flat" cmpd="sng" algn="ctr">
              <a:solidFill>
                <a:srgbClr val="000000"/>
              </a:solidFill>
              <a:prstDash val="solid"/>
              <a:headEnd type="none" w="med" len="med"/>
              <a:tailEnd type="none" w="med" len="med"/>
            </a:ln>
            <a:effectLst/>
          </p:spPr>
        </p:cxnSp>
        <p:sp>
          <p:nvSpPr>
            <p:cNvPr id="146" name="Textfeld 145">
              <a:extLst>
                <a:ext uri="{FF2B5EF4-FFF2-40B4-BE49-F238E27FC236}">
                  <a16:creationId xmlns:a16="http://schemas.microsoft.com/office/drawing/2014/main" id="{C3E59E22-3F3E-4AA5-AE2F-9E4CEE9F605E}"/>
                </a:ext>
              </a:extLst>
            </p:cNvPr>
            <p:cNvSpPr txBox="1"/>
            <p:nvPr/>
          </p:nvSpPr>
          <p:spPr>
            <a:xfrm>
              <a:off x="4744716" y="4747145"/>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1,6</a:t>
              </a:r>
            </a:p>
          </p:txBody>
        </p:sp>
        <p:cxnSp>
          <p:nvCxnSpPr>
            <p:cNvPr id="147" name="Gerade Verbindung 28">
              <a:extLst>
                <a:ext uri="{FF2B5EF4-FFF2-40B4-BE49-F238E27FC236}">
                  <a16:creationId xmlns:a16="http://schemas.microsoft.com/office/drawing/2014/main" id="{0BC11FF0-87E4-4CD5-9523-2EBD49C0A9F3}"/>
                </a:ext>
              </a:extLst>
            </p:cNvPr>
            <p:cNvCxnSpPr/>
            <p:nvPr/>
          </p:nvCxnSpPr>
          <p:spPr>
            <a:xfrm>
              <a:off x="5141213" y="4675930"/>
              <a:ext cx="0" cy="79200"/>
            </a:xfrm>
            <a:prstGeom prst="line">
              <a:avLst/>
            </a:prstGeom>
            <a:noFill/>
            <a:ln w="12700" cap="flat" cmpd="sng" algn="ctr">
              <a:solidFill>
                <a:srgbClr val="000000"/>
              </a:solidFill>
              <a:prstDash val="solid"/>
              <a:headEnd type="none" w="med" len="med"/>
              <a:tailEnd type="none" w="med" len="med"/>
            </a:ln>
            <a:effectLst/>
          </p:spPr>
        </p:cxnSp>
        <p:sp>
          <p:nvSpPr>
            <p:cNvPr id="148" name="Textfeld 147">
              <a:extLst>
                <a:ext uri="{FF2B5EF4-FFF2-40B4-BE49-F238E27FC236}">
                  <a16:creationId xmlns:a16="http://schemas.microsoft.com/office/drawing/2014/main" id="{FF0D4755-60E0-4221-B3FF-BE71494AD333}"/>
                </a:ext>
              </a:extLst>
            </p:cNvPr>
            <p:cNvSpPr txBox="1"/>
            <p:nvPr/>
          </p:nvSpPr>
          <p:spPr>
            <a:xfrm>
              <a:off x="5078090" y="4749529"/>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1,8</a:t>
              </a:r>
            </a:p>
          </p:txBody>
        </p:sp>
        <p:cxnSp>
          <p:nvCxnSpPr>
            <p:cNvPr id="149" name="Gerade Verbindung 28">
              <a:extLst>
                <a:ext uri="{FF2B5EF4-FFF2-40B4-BE49-F238E27FC236}">
                  <a16:creationId xmlns:a16="http://schemas.microsoft.com/office/drawing/2014/main" id="{0E4EE486-D42C-4DB9-B234-ABAC68DB663F}"/>
                </a:ext>
              </a:extLst>
            </p:cNvPr>
            <p:cNvCxnSpPr/>
            <p:nvPr/>
          </p:nvCxnSpPr>
          <p:spPr>
            <a:xfrm>
              <a:off x="5476974" y="4675928"/>
              <a:ext cx="0" cy="79200"/>
            </a:xfrm>
            <a:prstGeom prst="line">
              <a:avLst/>
            </a:prstGeom>
            <a:noFill/>
            <a:ln w="12700" cap="flat" cmpd="sng" algn="ctr">
              <a:solidFill>
                <a:srgbClr val="000000"/>
              </a:solidFill>
              <a:prstDash val="solid"/>
              <a:headEnd type="none" w="med" len="med"/>
              <a:tailEnd type="none" w="med" len="med"/>
            </a:ln>
            <a:effectLst/>
          </p:spPr>
        </p:cxnSp>
        <p:sp>
          <p:nvSpPr>
            <p:cNvPr id="150" name="Textfeld 149">
              <a:extLst>
                <a:ext uri="{FF2B5EF4-FFF2-40B4-BE49-F238E27FC236}">
                  <a16:creationId xmlns:a16="http://schemas.microsoft.com/office/drawing/2014/main" id="{0D673CC9-E3C2-49FC-9038-4F0873C8FB54}"/>
                </a:ext>
              </a:extLst>
            </p:cNvPr>
            <p:cNvSpPr txBox="1"/>
            <p:nvPr/>
          </p:nvSpPr>
          <p:spPr>
            <a:xfrm>
              <a:off x="5413851" y="4749527"/>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2,0</a:t>
              </a:r>
            </a:p>
          </p:txBody>
        </p:sp>
      </p:grpSp>
      <p:sp>
        <p:nvSpPr>
          <p:cNvPr id="151" name="Textfeld 150">
            <a:extLst>
              <a:ext uri="{FF2B5EF4-FFF2-40B4-BE49-F238E27FC236}">
                <a16:creationId xmlns:a16="http://schemas.microsoft.com/office/drawing/2014/main" id="{A92FD93A-98CD-4DAE-9256-83B64C38E18F}"/>
              </a:ext>
            </a:extLst>
          </p:cNvPr>
          <p:cNvSpPr txBox="1"/>
          <p:nvPr/>
        </p:nvSpPr>
        <p:spPr>
          <a:xfrm>
            <a:off x="2513624" y="4058777"/>
            <a:ext cx="351378" cy="230832"/>
          </a:xfrm>
          <a:prstGeom prst="rect">
            <a:avLst/>
          </a:prstGeom>
          <a:noFill/>
        </p:spPr>
        <p:txBody>
          <a:bodyPr wrap="none" rtlCol="0">
            <a:spAutoFit/>
          </a:bodyPr>
          <a:lstStyle/>
          <a:p>
            <a:r>
              <a:rPr lang="de-DE" sz="900" dirty="0"/>
              <a:t>HR</a:t>
            </a:r>
          </a:p>
        </p:txBody>
      </p:sp>
      <p:sp>
        <p:nvSpPr>
          <p:cNvPr id="152" name="Textfeld 151">
            <a:extLst>
              <a:ext uri="{FF2B5EF4-FFF2-40B4-BE49-F238E27FC236}">
                <a16:creationId xmlns:a16="http://schemas.microsoft.com/office/drawing/2014/main" id="{AA410EBC-7A9C-405C-B18E-4DDA2A4EA4CC}"/>
              </a:ext>
            </a:extLst>
          </p:cNvPr>
          <p:cNvSpPr txBox="1"/>
          <p:nvPr/>
        </p:nvSpPr>
        <p:spPr>
          <a:xfrm>
            <a:off x="3408063" y="3696411"/>
            <a:ext cx="383118" cy="107722"/>
          </a:xfrm>
          <a:prstGeom prst="rect">
            <a:avLst/>
          </a:prstGeom>
          <a:solidFill>
            <a:schemeClr val="bg1"/>
          </a:solidFill>
        </p:spPr>
        <p:txBody>
          <a:bodyPr wrap="none" lIns="0" tIns="0" rIns="0" bIns="0" rtlCol="0">
            <a:spAutoFit/>
          </a:bodyPr>
          <a:lstStyle/>
          <a:p>
            <a:pPr defTabSz="914400">
              <a:defRPr/>
            </a:pPr>
            <a:r>
              <a:rPr lang="de-DE" sz="700" kern="0" dirty="0">
                <a:solidFill>
                  <a:srgbClr val="000000"/>
                </a:solidFill>
              </a:rPr>
              <a:t>   HR=0,8</a:t>
            </a:r>
          </a:p>
        </p:txBody>
      </p:sp>
    </p:spTree>
    <p:extLst>
      <p:ext uri="{BB962C8B-B14F-4D97-AF65-F5344CB8AC3E}">
        <p14:creationId xmlns:p14="http://schemas.microsoft.com/office/powerpoint/2010/main" val="791331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NSABP B-43</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Cobleigh</a:t>
            </a:r>
            <a:r>
              <a:rPr lang="de-DE" dirty="0"/>
              <a:t> </a:t>
            </a:r>
            <a:r>
              <a:rPr lang="en-US" kern="0" dirty="0"/>
              <a:t>et al. | 2020 ASCO Annual Meeting | J Clin Oncol 38: 2020 (suppl; </a:t>
            </a:r>
            <a:r>
              <a:rPr lang="en-US" kern="0" dirty="0" err="1"/>
              <a:t>abstr</a:t>
            </a:r>
            <a:r>
              <a:rPr lang="en-US" kern="0" dirty="0"/>
              <a:t> 508)</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271732" cy="353808"/>
          </a:xfrm>
        </p:spPr>
        <p:txBody>
          <a:bodyPr/>
          <a:lstStyle/>
          <a:p>
            <a:r>
              <a:rPr lang="de-DE" dirty="0">
                <a:solidFill>
                  <a:srgbClr val="003865"/>
                </a:solidFill>
              </a:rPr>
              <a:t>Fazit</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46</a:t>
            </a:fld>
            <a:endParaRPr lang="en-GB" dirty="0"/>
          </a:p>
        </p:txBody>
      </p:sp>
      <p:graphicFrame>
        <p:nvGraphicFramePr>
          <p:cNvPr id="11" name="Diagramm 10">
            <a:extLst>
              <a:ext uri="{FF2B5EF4-FFF2-40B4-BE49-F238E27FC236}">
                <a16:creationId xmlns:a16="http://schemas.microsoft.com/office/drawing/2014/main" id="{228E4066-22E5-4AA4-812E-10FE6FAEEFA4}"/>
              </a:ext>
            </a:extLst>
          </p:cNvPr>
          <p:cNvGraphicFramePr/>
          <p:nvPr/>
        </p:nvGraphicFramePr>
        <p:xfrm>
          <a:off x="4674832" y="1638826"/>
          <a:ext cx="3377984" cy="2327086"/>
        </p:xfrm>
        <a:graphic>
          <a:graphicData uri="http://schemas.openxmlformats.org/drawingml/2006/chart">
            <c:chart xmlns:c="http://schemas.openxmlformats.org/drawingml/2006/chart" xmlns:r="http://schemas.openxmlformats.org/officeDocument/2006/relationships" r:id="rId3"/>
          </a:graphicData>
        </a:graphic>
      </p:graphicFrame>
      <p:sp>
        <p:nvSpPr>
          <p:cNvPr id="38" name="Inhaltsplatzhalter 2">
            <a:extLst>
              <a:ext uri="{FF2B5EF4-FFF2-40B4-BE49-F238E27FC236}">
                <a16:creationId xmlns:a16="http://schemas.microsoft.com/office/drawing/2014/main" id="{859A5DF2-F00C-453C-91B9-C4348C6DB135}"/>
              </a:ext>
            </a:extLst>
          </p:cNvPr>
          <p:cNvSpPr>
            <a:spLocks noGrp="1"/>
          </p:cNvSpPr>
          <p:nvPr>
            <p:ph idx="1"/>
          </p:nvPr>
        </p:nvSpPr>
        <p:spPr>
          <a:xfrm>
            <a:off x="435530" y="1324022"/>
            <a:ext cx="8271341" cy="3300366"/>
          </a:xfrm>
        </p:spPr>
        <p:txBody>
          <a:bodyPr/>
          <a:lstStyle/>
          <a:p>
            <a:r>
              <a:rPr lang="de-DE" dirty="0"/>
              <a:t>Die endgültige Analyse zeigt keine signifikante Verbesserung der Ereignisse durch zwei zusätzliche </a:t>
            </a:r>
            <a:r>
              <a:rPr lang="de-DE" dirty="0" err="1"/>
              <a:t>Trastuzumab</a:t>
            </a:r>
            <a:r>
              <a:rPr lang="de-DE" dirty="0"/>
              <a:t>-Dosen</a:t>
            </a:r>
          </a:p>
          <a:p>
            <a:pPr marL="358775" lvl="1" indent="-176213">
              <a:buFont typeface="Symbol" panose="05050102010706020507" pitchFamily="18" charset="2"/>
              <a:buChar char="-"/>
            </a:pPr>
            <a:r>
              <a:rPr lang="de-DE" dirty="0">
                <a:cs typeface="Open Sans"/>
              </a:rPr>
              <a:t>IBTR-Reduktion um 19% (statistisch nicht signifikant)</a:t>
            </a:r>
          </a:p>
          <a:p>
            <a:pPr marL="358775" lvl="1" indent="-176213">
              <a:buFont typeface="Symbol" panose="05050102010706020507" pitchFamily="18" charset="2"/>
              <a:buChar char="-"/>
            </a:pPr>
            <a:r>
              <a:rPr lang="de-DE" dirty="0">
                <a:cs typeface="Open Sans"/>
              </a:rPr>
              <a:t>Rezidiv-Reduktion um 17% (statistisch nicht signifikant)</a:t>
            </a:r>
          </a:p>
          <a:p>
            <a:pPr marL="358775" lvl="1" indent="-176213">
              <a:buFont typeface="Symbol" panose="05050102010706020507" pitchFamily="18" charset="2"/>
              <a:buChar char="-"/>
            </a:pPr>
            <a:r>
              <a:rPr lang="en-US" dirty="0" err="1">
                <a:cs typeface="Open Sans"/>
              </a:rPr>
              <a:t>Reduktion</a:t>
            </a:r>
            <a:r>
              <a:rPr lang="en-US" dirty="0">
                <a:cs typeface="Open Sans"/>
              </a:rPr>
              <a:t> </a:t>
            </a:r>
            <a:r>
              <a:rPr lang="en-US" dirty="0" err="1">
                <a:cs typeface="Open Sans"/>
              </a:rPr>
              <a:t>aller</a:t>
            </a:r>
            <a:r>
              <a:rPr lang="en-US" dirty="0">
                <a:cs typeface="Open Sans"/>
              </a:rPr>
              <a:t> DFS-</a:t>
            </a:r>
            <a:r>
              <a:rPr lang="en-US" dirty="0" err="1">
                <a:cs typeface="Open Sans"/>
              </a:rPr>
              <a:t>Ereignisse</a:t>
            </a:r>
            <a:r>
              <a:rPr lang="en-US" dirty="0">
                <a:cs typeface="Open Sans"/>
              </a:rPr>
              <a:t> um 16% </a:t>
            </a:r>
            <a:r>
              <a:rPr lang="de-DE" dirty="0">
                <a:cs typeface="Open Sans"/>
              </a:rPr>
              <a:t>(statistisch nicht signifikant)</a:t>
            </a:r>
          </a:p>
          <a:p>
            <a:r>
              <a:rPr lang="en-US" dirty="0" err="1">
                <a:cs typeface="Open Sans"/>
              </a:rPr>
              <a:t>Zwei</a:t>
            </a:r>
            <a:r>
              <a:rPr lang="en-US" dirty="0">
                <a:cs typeface="Open Sans"/>
              </a:rPr>
              <a:t> </a:t>
            </a:r>
            <a:r>
              <a:rPr lang="de-DE" dirty="0" err="1"/>
              <a:t>Trastuzumab</a:t>
            </a:r>
            <a:r>
              <a:rPr lang="de-DE" dirty="0"/>
              <a:t>-Dosen + Bestrahlung zeigten eine geringe Toxizität.</a:t>
            </a:r>
          </a:p>
          <a:p>
            <a:r>
              <a:rPr lang="de-DE" dirty="0">
                <a:cs typeface="Open Sans"/>
              </a:rPr>
              <a:t>Die IBTR-Rate nahm bei klinischen Studien mit DCIS-Patienten mit der Zeit ab.</a:t>
            </a:r>
          </a:p>
          <a:p>
            <a:r>
              <a:rPr lang="de-DE" dirty="0"/>
              <a:t>Der primäre Endpunkt der Studie NSABP B-43 wurde nicht erreicht.</a:t>
            </a:r>
          </a:p>
          <a:p>
            <a:r>
              <a:rPr lang="de-DE" dirty="0">
                <a:cs typeface="Open Sans"/>
              </a:rPr>
              <a:t>Zukünftige Studien könnten sich auf Hochrisiko-Gruppen, z.B. HR-negative, high-grade HER2-positive DCIS-Patienten konzentrieren.</a:t>
            </a:r>
          </a:p>
          <a:p>
            <a:r>
              <a:rPr lang="de-DE" dirty="0"/>
              <a:t>Genomische Klassifikatoren, die das IBTR-Risiko vorhersagen, könnten hilfreich zur Identifizierung </a:t>
            </a:r>
            <a:r>
              <a:rPr lang="de-DE"/>
              <a:t>von Hochrisiko-DCIS-Patienten </a:t>
            </a:r>
            <a:r>
              <a:rPr lang="de-DE" dirty="0"/>
              <a:t>für zukünftige Studien sein.  </a:t>
            </a:r>
            <a:endParaRPr lang="de-DE" dirty="0">
              <a:cs typeface="Open Sans"/>
            </a:endParaRPr>
          </a:p>
          <a:p>
            <a:endParaRPr lang="en-US" dirty="0">
              <a:cs typeface="Open Sans"/>
            </a:endParaRPr>
          </a:p>
        </p:txBody>
      </p:sp>
    </p:spTree>
    <p:extLst>
      <p:ext uri="{BB962C8B-B14F-4D97-AF65-F5344CB8AC3E}">
        <p14:creationId xmlns:p14="http://schemas.microsoft.com/office/powerpoint/2010/main" val="4243447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F29922-B734-4EDA-B982-6EB7D55937E8}"/>
              </a:ext>
            </a:extLst>
          </p:cNvPr>
          <p:cNvSpPr>
            <a:spLocks noGrp="1"/>
          </p:cNvSpPr>
          <p:nvPr>
            <p:ph type="title"/>
          </p:nvPr>
        </p:nvSpPr>
        <p:spPr/>
        <p:txBody>
          <a:bodyPr/>
          <a:lstStyle/>
          <a:p>
            <a:r>
              <a:rPr lang="de-DE" sz="2000" dirty="0"/>
              <a:t>Fortgeschrittenes Mammakarzinom</a:t>
            </a:r>
          </a:p>
        </p:txBody>
      </p:sp>
    </p:spTree>
    <p:extLst>
      <p:ext uri="{BB962C8B-B14F-4D97-AF65-F5344CB8AC3E}">
        <p14:creationId xmlns:p14="http://schemas.microsoft.com/office/powerpoint/2010/main" val="10251336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E35AE-8703-44D3-A403-97C62927023E}"/>
              </a:ext>
            </a:extLst>
          </p:cNvPr>
          <p:cNvSpPr>
            <a:spLocks noGrp="1"/>
          </p:cNvSpPr>
          <p:nvPr>
            <p:ph type="title"/>
          </p:nvPr>
        </p:nvSpPr>
        <p:spPr/>
        <p:txBody>
          <a:bodyPr/>
          <a:lstStyle/>
          <a:p>
            <a:r>
              <a:rPr lang="en-US" dirty="0"/>
              <a:t>PHOEBE</a:t>
            </a:r>
          </a:p>
        </p:txBody>
      </p:sp>
      <p:sp>
        <p:nvSpPr>
          <p:cNvPr id="5" name="Textplatzhalter 2">
            <a:extLst>
              <a:ext uri="{FF2B5EF4-FFF2-40B4-BE49-F238E27FC236}">
                <a16:creationId xmlns:a16="http://schemas.microsoft.com/office/drawing/2014/main" id="{1EC69B06-DA21-45CD-BC02-6CBC5D3DB6E0}"/>
              </a:ext>
            </a:extLst>
          </p:cNvPr>
          <p:cNvSpPr>
            <a:spLocks noGrp="1"/>
          </p:cNvSpPr>
          <p:nvPr>
            <p:ph type="subTitle" idx="10"/>
          </p:nvPr>
        </p:nvSpPr>
        <p:spPr>
          <a:xfrm>
            <a:off x="468315" y="950913"/>
            <a:ext cx="8280400" cy="2109682"/>
          </a:xfrm>
        </p:spPr>
        <p:txBody>
          <a:bodyPr/>
          <a:lstStyle/>
          <a:p>
            <a:r>
              <a:rPr lang="en-US" dirty="0" err="1"/>
              <a:t>Pyrotinib</a:t>
            </a:r>
            <a:r>
              <a:rPr lang="en-US" dirty="0"/>
              <a:t> or lapatinib plus capecitabine for HER2+ metastatic breast cancer (PHOEBE): a randomized phase 3 trial</a:t>
            </a:r>
            <a:endParaRPr lang="de-DE" dirty="0"/>
          </a:p>
        </p:txBody>
      </p:sp>
      <p:sp>
        <p:nvSpPr>
          <p:cNvPr id="4" name="Textplatzhalter 3">
            <a:extLst>
              <a:ext uri="{FF2B5EF4-FFF2-40B4-BE49-F238E27FC236}">
                <a16:creationId xmlns:a16="http://schemas.microsoft.com/office/drawing/2014/main" id="{1A9EB042-363A-42DD-B2A2-F163E7ECAD16}"/>
              </a:ext>
            </a:extLst>
          </p:cNvPr>
          <p:cNvSpPr>
            <a:spLocks noGrp="1"/>
          </p:cNvSpPr>
          <p:nvPr>
            <p:ph type="body" sz="quarter" idx="11"/>
          </p:nvPr>
        </p:nvSpPr>
        <p:spPr>
          <a:xfrm>
            <a:off x="237600" y="4631313"/>
            <a:ext cx="6028729" cy="291077"/>
          </a:xfrm>
        </p:spPr>
        <p:txBody>
          <a:bodyPr/>
          <a:lstStyle/>
          <a:p>
            <a:r>
              <a:rPr lang="de-DE" dirty="0" err="1"/>
              <a:t>Xu</a:t>
            </a:r>
            <a:r>
              <a:rPr lang="de-DE" dirty="0"/>
              <a:t> </a:t>
            </a:r>
            <a:r>
              <a:rPr lang="en-US" kern="0" dirty="0">
                <a:solidFill>
                  <a:schemeClr val="bg1"/>
                </a:solidFill>
              </a:rPr>
              <a:t>et al. | 2020 ASCO Annual Meeting | J Clin Oncol 38: 2020 (suppl; </a:t>
            </a:r>
            <a:r>
              <a:rPr lang="en-US" kern="0" dirty="0" err="1">
                <a:solidFill>
                  <a:schemeClr val="bg1"/>
                </a:solidFill>
              </a:rPr>
              <a:t>abstr</a:t>
            </a:r>
            <a:r>
              <a:rPr lang="en-US" kern="0" dirty="0">
                <a:solidFill>
                  <a:schemeClr val="bg1"/>
                </a:solidFill>
              </a:rPr>
              <a:t> 1003)</a:t>
            </a:r>
          </a:p>
        </p:txBody>
      </p:sp>
    </p:spTree>
    <p:extLst>
      <p:ext uri="{BB962C8B-B14F-4D97-AF65-F5344CB8AC3E}">
        <p14:creationId xmlns:p14="http://schemas.microsoft.com/office/powerpoint/2010/main" val="913159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PHOEBE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Xu</a:t>
            </a:r>
            <a:r>
              <a:rPr lang="de-DE" dirty="0"/>
              <a:t> </a:t>
            </a:r>
            <a:r>
              <a:rPr lang="en-US" kern="0" dirty="0"/>
              <a:t>et al. | 2020 ASCO Annual Meeting | J Clin Oncol 38: 2020 (suppl; </a:t>
            </a:r>
            <a:r>
              <a:rPr lang="en-US" kern="0" dirty="0" err="1"/>
              <a:t>abstr</a:t>
            </a:r>
            <a:r>
              <a:rPr lang="en-US" kern="0" dirty="0"/>
              <a:t> 1003)</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349140" cy="353808"/>
          </a:xfrm>
        </p:spPr>
        <p:txBody>
          <a:bodyPr/>
          <a:lstStyle/>
          <a:p>
            <a:r>
              <a:rPr lang="de-DE" dirty="0">
                <a:solidFill>
                  <a:srgbClr val="003865"/>
                </a:solidFill>
              </a:rPr>
              <a:t>Hintergrund</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49</a:t>
            </a:fld>
            <a:endParaRPr lang="en-GB" dirty="0"/>
          </a:p>
        </p:txBody>
      </p:sp>
      <p:sp>
        <p:nvSpPr>
          <p:cNvPr id="7" name="Inhaltsplatzhalter 6">
            <a:extLst>
              <a:ext uri="{FF2B5EF4-FFF2-40B4-BE49-F238E27FC236}">
                <a16:creationId xmlns:a16="http://schemas.microsoft.com/office/drawing/2014/main" id="{08FDD31D-A770-4559-ADD7-1AE5C60D6AE9}"/>
              </a:ext>
            </a:extLst>
          </p:cNvPr>
          <p:cNvSpPr>
            <a:spLocks noGrp="1"/>
          </p:cNvSpPr>
          <p:nvPr>
            <p:ph idx="1"/>
          </p:nvPr>
        </p:nvSpPr>
        <p:spPr>
          <a:xfrm>
            <a:off x="436134" y="1220524"/>
            <a:ext cx="8280400" cy="1420296"/>
          </a:xfrm>
        </p:spPr>
        <p:txBody>
          <a:bodyPr/>
          <a:lstStyle/>
          <a:p>
            <a:r>
              <a:rPr lang="en-US" sz="1200" dirty="0" err="1"/>
              <a:t>Für</a:t>
            </a:r>
            <a:r>
              <a:rPr lang="en-US" sz="1200" dirty="0"/>
              <a:t> das HER2-positive </a:t>
            </a:r>
            <a:r>
              <a:rPr lang="en-US" sz="1200" dirty="0" err="1"/>
              <a:t>metastasierte</a:t>
            </a:r>
            <a:r>
              <a:rPr lang="en-US" sz="1200" dirty="0"/>
              <a:t> </a:t>
            </a:r>
            <a:r>
              <a:rPr lang="en-US" sz="1200" dirty="0" err="1"/>
              <a:t>Mammakarzinom</a:t>
            </a:r>
            <a:r>
              <a:rPr lang="en-US" sz="1200" dirty="0"/>
              <a:t> </a:t>
            </a:r>
            <a:r>
              <a:rPr lang="en-US" sz="1200" dirty="0" err="1"/>
              <a:t>sind</a:t>
            </a:r>
            <a:r>
              <a:rPr lang="en-US" sz="1200" dirty="0"/>
              <a:t> </a:t>
            </a:r>
            <a:r>
              <a:rPr lang="en-US" sz="1200" b="1" dirty="0" err="1"/>
              <a:t>zahlreiche</a:t>
            </a:r>
            <a:r>
              <a:rPr lang="en-US" sz="1200" b="1" dirty="0"/>
              <a:t> auf HER2 </a:t>
            </a:r>
            <a:r>
              <a:rPr lang="en-US" sz="1200" b="1" dirty="0" err="1"/>
              <a:t>gerichtete</a:t>
            </a:r>
            <a:r>
              <a:rPr lang="en-US" sz="1200" b="1" dirty="0"/>
              <a:t> </a:t>
            </a:r>
            <a:r>
              <a:rPr lang="en-US" sz="1200" b="1" dirty="0" err="1"/>
              <a:t>Behandlungen</a:t>
            </a:r>
            <a:r>
              <a:rPr lang="en-US" sz="1200" dirty="0"/>
              <a:t> </a:t>
            </a:r>
            <a:r>
              <a:rPr lang="en-US" sz="1200" dirty="0" err="1"/>
              <a:t>zugelassen</a:t>
            </a:r>
            <a:r>
              <a:rPr lang="en-US" sz="1200" dirty="0"/>
              <a:t>, </a:t>
            </a:r>
            <a:r>
              <a:rPr lang="en-US" sz="1200" dirty="0" err="1"/>
              <a:t>einschließlich</a:t>
            </a:r>
            <a:r>
              <a:rPr lang="en-US" sz="1200" dirty="0"/>
              <a:t> </a:t>
            </a:r>
            <a:r>
              <a:rPr lang="en-US" sz="1200" dirty="0" err="1"/>
              <a:t>Pertuzumab</a:t>
            </a:r>
            <a:r>
              <a:rPr lang="en-US" sz="1200" dirty="0"/>
              <a:t>, Trastuzumab plus </a:t>
            </a:r>
            <a:r>
              <a:rPr lang="en-US" sz="1200" dirty="0" err="1"/>
              <a:t>ein</a:t>
            </a:r>
            <a:r>
              <a:rPr lang="en-US" sz="1200" dirty="0"/>
              <a:t> </a:t>
            </a:r>
            <a:r>
              <a:rPr lang="en-US" sz="1200" dirty="0" err="1"/>
              <a:t>Taxan</a:t>
            </a:r>
            <a:r>
              <a:rPr lang="en-US" sz="1200" dirty="0"/>
              <a:t>, Ado-Trastuzumab-E</a:t>
            </a:r>
            <a:r>
              <a:rPr lang="de-DE" sz="1200" dirty="0" err="1"/>
              <a:t>mtansin</a:t>
            </a:r>
            <a:r>
              <a:rPr lang="de-DE" sz="1200" dirty="0"/>
              <a:t> (T-DM1) und </a:t>
            </a:r>
            <a:r>
              <a:rPr lang="de-DE" sz="1200" dirty="0" err="1"/>
              <a:t>Trastuzumab-Deruxtecan</a:t>
            </a:r>
            <a:r>
              <a:rPr lang="de-DE" sz="1200" dirty="0"/>
              <a:t>.</a:t>
            </a:r>
          </a:p>
          <a:p>
            <a:r>
              <a:rPr lang="en-US" sz="1200" dirty="0" err="1"/>
              <a:t>Allerdings</a:t>
            </a:r>
            <a:r>
              <a:rPr lang="en-US" sz="1200" dirty="0"/>
              <a:t> </a:t>
            </a:r>
            <a:r>
              <a:rPr lang="en-US" sz="1200" dirty="0" err="1"/>
              <a:t>sollten</a:t>
            </a:r>
            <a:r>
              <a:rPr lang="en-US" sz="1200" dirty="0"/>
              <a:t> </a:t>
            </a:r>
            <a:r>
              <a:rPr lang="en-US" sz="1200" b="1" dirty="0" err="1"/>
              <a:t>länderspezifische</a:t>
            </a:r>
            <a:r>
              <a:rPr lang="en-US" sz="1200" b="1" dirty="0"/>
              <a:t> </a:t>
            </a:r>
            <a:r>
              <a:rPr lang="en-US" sz="1200" b="1" dirty="0" err="1"/>
              <a:t>Besonderheiten</a:t>
            </a:r>
            <a:r>
              <a:rPr lang="en-US" sz="1200" b="1" dirty="0"/>
              <a:t> </a:t>
            </a:r>
            <a:r>
              <a:rPr lang="en-US" sz="1200" dirty="0" err="1"/>
              <a:t>beachtet</a:t>
            </a:r>
            <a:r>
              <a:rPr lang="en-US" sz="1200" dirty="0"/>
              <a:t> </a:t>
            </a:r>
            <a:r>
              <a:rPr lang="en-US" sz="1200" dirty="0" err="1"/>
              <a:t>werden</a:t>
            </a:r>
            <a:r>
              <a:rPr lang="en-US" sz="1200" dirty="0"/>
              <a:t>. T-DM1 und Trastuzumab- </a:t>
            </a:r>
            <a:r>
              <a:rPr lang="en-US" sz="1200" dirty="0" err="1"/>
              <a:t>Deruxtecan</a:t>
            </a:r>
            <a:r>
              <a:rPr lang="en-US" sz="1200" dirty="0"/>
              <a:t> </a:t>
            </a:r>
            <a:r>
              <a:rPr lang="en-US" sz="1200" dirty="0" err="1"/>
              <a:t>sind</a:t>
            </a:r>
            <a:r>
              <a:rPr lang="en-US" sz="1200" dirty="0"/>
              <a:t> </a:t>
            </a:r>
            <a:r>
              <a:rPr lang="en-US" sz="1200" dirty="0" err="1"/>
              <a:t>nicht</a:t>
            </a:r>
            <a:r>
              <a:rPr lang="en-US" sz="1200" dirty="0"/>
              <a:t> in </a:t>
            </a:r>
            <a:r>
              <a:rPr lang="en-US" sz="1200" dirty="0" err="1"/>
              <a:t>allen</a:t>
            </a:r>
            <a:r>
              <a:rPr lang="en-US" sz="1200" dirty="0"/>
              <a:t> </a:t>
            </a:r>
            <a:r>
              <a:rPr lang="en-US" sz="1200" dirty="0" err="1"/>
              <a:t>Regionen</a:t>
            </a:r>
            <a:r>
              <a:rPr lang="en-US" sz="1200" dirty="0"/>
              <a:t> der Welt </a:t>
            </a:r>
            <a:r>
              <a:rPr lang="en-US" sz="1200" dirty="0" err="1"/>
              <a:t>verfügbar</a:t>
            </a:r>
            <a:r>
              <a:rPr lang="en-US" sz="1200" dirty="0"/>
              <a:t>. </a:t>
            </a:r>
          </a:p>
          <a:p>
            <a:r>
              <a:rPr lang="de-DE" sz="1200" dirty="0"/>
              <a:t>Die </a:t>
            </a:r>
            <a:r>
              <a:rPr lang="de-DE" sz="1200" b="1" dirty="0"/>
              <a:t>unvermeidliche Arzneimittel-Resistenz </a:t>
            </a:r>
            <a:r>
              <a:rPr lang="de-DE" sz="1200" dirty="0"/>
              <a:t>erfordert zusätzliche irreversible Tyrosinkinase-Inhibitor Optionen. </a:t>
            </a:r>
          </a:p>
          <a:p>
            <a:r>
              <a:rPr lang="de-DE" sz="1200" b="1" dirty="0" err="1"/>
              <a:t>Pyrotinib</a:t>
            </a:r>
            <a:r>
              <a:rPr lang="de-DE" sz="1200" dirty="0"/>
              <a:t> ist ein niedermolekularer, irreversibler, pan-</a:t>
            </a:r>
            <a:r>
              <a:rPr lang="de-DE" sz="1200" dirty="0" err="1"/>
              <a:t>ErbB</a:t>
            </a:r>
            <a:r>
              <a:rPr lang="de-DE" sz="1200" dirty="0"/>
              <a:t> Rezeptor- Tyrosinkinase-Inhibitor gegen</a:t>
            </a:r>
            <a:r>
              <a:rPr lang="en-US" sz="1200" dirty="0"/>
              <a:t> EGFR, HER2 und HER4.</a:t>
            </a:r>
            <a:r>
              <a:rPr lang="en-US" sz="1200" baseline="30000" dirty="0"/>
              <a:t>1</a:t>
            </a:r>
          </a:p>
          <a:p>
            <a:r>
              <a:rPr lang="en-US" sz="1200" dirty="0" err="1"/>
              <a:t>Pyrotinib</a:t>
            </a:r>
            <a:r>
              <a:rPr lang="en-US" sz="1200" dirty="0"/>
              <a:t> plus Capecitabin </a:t>
            </a:r>
            <a:r>
              <a:rPr lang="en-US" sz="1200" dirty="0" err="1"/>
              <a:t>zeigten</a:t>
            </a:r>
            <a:r>
              <a:rPr lang="en-US" sz="1200" dirty="0"/>
              <a:t> in Phase 1 und 2 </a:t>
            </a:r>
            <a:r>
              <a:rPr lang="en-US" sz="1200" dirty="0" err="1"/>
              <a:t>Studien</a:t>
            </a:r>
            <a:r>
              <a:rPr lang="en-US" sz="1200" dirty="0"/>
              <a:t> </a:t>
            </a:r>
            <a:r>
              <a:rPr lang="en-US" sz="1200" dirty="0" err="1"/>
              <a:t>einen</a:t>
            </a:r>
            <a:r>
              <a:rPr lang="en-US" sz="1200" dirty="0"/>
              <a:t> </a:t>
            </a:r>
            <a:r>
              <a:rPr lang="en-US" sz="1200" b="1" dirty="0" err="1"/>
              <a:t>klinisch</a:t>
            </a:r>
            <a:r>
              <a:rPr lang="en-US" sz="1200" b="1" dirty="0"/>
              <a:t> </a:t>
            </a:r>
            <a:r>
              <a:rPr lang="en-US" sz="1200" b="1" dirty="0" err="1"/>
              <a:t>bedeutsamen</a:t>
            </a:r>
            <a:r>
              <a:rPr lang="en-US" sz="1200" b="1" dirty="0"/>
              <a:t> Benefit und </a:t>
            </a:r>
            <a:r>
              <a:rPr lang="en-US" sz="1200" b="1" dirty="0" err="1"/>
              <a:t>akzeptable</a:t>
            </a:r>
            <a:r>
              <a:rPr lang="en-US" sz="1200" b="1" dirty="0"/>
              <a:t> </a:t>
            </a:r>
            <a:r>
              <a:rPr lang="en-US" sz="1200" b="1" dirty="0" err="1"/>
              <a:t>Verträglichkeit</a:t>
            </a:r>
            <a:r>
              <a:rPr lang="en-US" sz="1200" dirty="0"/>
              <a:t> </a:t>
            </a:r>
            <a:r>
              <a:rPr lang="en-US" sz="1200" dirty="0" err="1"/>
              <a:t>bei</a:t>
            </a:r>
            <a:r>
              <a:rPr lang="en-US" sz="1200" dirty="0"/>
              <a:t> </a:t>
            </a:r>
            <a:r>
              <a:rPr lang="en-US" sz="1200" dirty="0" err="1"/>
              <a:t>Patienten</a:t>
            </a:r>
            <a:r>
              <a:rPr lang="en-US" sz="1200" dirty="0"/>
              <a:t> </a:t>
            </a:r>
            <a:r>
              <a:rPr lang="en-US" sz="1200" dirty="0" err="1"/>
              <a:t>mit</a:t>
            </a:r>
            <a:r>
              <a:rPr lang="en-US" sz="1200" dirty="0"/>
              <a:t> HER2-positivem, </a:t>
            </a:r>
            <a:r>
              <a:rPr lang="en-US" sz="1200" dirty="0" err="1"/>
              <a:t>metastasiertem</a:t>
            </a:r>
            <a:r>
              <a:rPr lang="en-US" sz="1200" dirty="0"/>
              <a:t> Mammakarzinom.</a:t>
            </a:r>
            <a:r>
              <a:rPr lang="en-US" sz="1200" baseline="30000" dirty="0"/>
              <a:t>2,3</a:t>
            </a:r>
          </a:p>
          <a:p>
            <a:r>
              <a:rPr lang="en-US" sz="1200" dirty="0"/>
              <a:t>In </a:t>
            </a:r>
            <a:r>
              <a:rPr lang="en-US" sz="1200" dirty="0" err="1"/>
              <a:t>einer</a:t>
            </a:r>
            <a:r>
              <a:rPr lang="en-US" sz="1200" dirty="0"/>
              <a:t> </a:t>
            </a:r>
            <a:r>
              <a:rPr lang="en-US" sz="1200" dirty="0" err="1"/>
              <a:t>früheren</a:t>
            </a:r>
            <a:r>
              <a:rPr lang="en-US" sz="1200" dirty="0"/>
              <a:t> open-label, </a:t>
            </a:r>
            <a:r>
              <a:rPr lang="en-US" sz="1200" dirty="0" err="1"/>
              <a:t>multizentrischen</a:t>
            </a:r>
            <a:r>
              <a:rPr lang="en-US" sz="1200" dirty="0"/>
              <a:t>, </a:t>
            </a:r>
            <a:r>
              <a:rPr lang="en-US" sz="1200" dirty="0" err="1"/>
              <a:t>randomisierten</a:t>
            </a:r>
            <a:r>
              <a:rPr lang="en-US" sz="1200" dirty="0"/>
              <a:t> Phase 2 </a:t>
            </a:r>
            <a:r>
              <a:rPr lang="en-US" sz="1200" dirty="0" err="1"/>
              <a:t>Studie</a:t>
            </a:r>
            <a:r>
              <a:rPr lang="en-US" sz="1200" dirty="0"/>
              <a:t> </a:t>
            </a:r>
            <a:r>
              <a:rPr lang="en-US" sz="1200" dirty="0" err="1"/>
              <a:t>mit</a:t>
            </a:r>
            <a:r>
              <a:rPr lang="en-US" sz="1200" dirty="0"/>
              <a:t> </a:t>
            </a:r>
            <a:r>
              <a:rPr lang="en-US" sz="1200" dirty="0" err="1"/>
              <a:t>Patienten</a:t>
            </a:r>
            <a:r>
              <a:rPr lang="en-US" sz="1200" dirty="0"/>
              <a:t>, die </a:t>
            </a:r>
            <a:r>
              <a:rPr lang="en-US" sz="1200" dirty="0" err="1"/>
              <a:t>vorbehandelt</a:t>
            </a:r>
            <a:r>
              <a:rPr lang="en-US" sz="1200" dirty="0"/>
              <a:t> </a:t>
            </a:r>
            <a:r>
              <a:rPr lang="en-US" sz="1200" dirty="0" err="1"/>
              <a:t>waren</a:t>
            </a:r>
            <a:r>
              <a:rPr lang="en-US" sz="1200" dirty="0"/>
              <a:t> </a:t>
            </a:r>
            <a:r>
              <a:rPr lang="en-US" sz="1200" dirty="0" err="1"/>
              <a:t>mit</a:t>
            </a:r>
            <a:r>
              <a:rPr lang="en-US" sz="1200" dirty="0"/>
              <a:t> </a:t>
            </a:r>
            <a:r>
              <a:rPr lang="en-US" sz="1200" dirty="0" err="1"/>
              <a:t>Taxanen</a:t>
            </a:r>
            <a:r>
              <a:rPr lang="en-US" sz="1200" dirty="0"/>
              <a:t>, </a:t>
            </a:r>
            <a:r>
              <a:rPr lang="en-US" sz="1200" dirty="0" err="1"/>
              <a:t>Anthracyclinen</a:t>
            </a:r>
            <a:r>
              <a:rPr lang="en-US" sz="1200" dirty="0"/>
              <a:t> und/</a:t>
            </a:r>
            <a:r>
              <a:rPr lang="en-US" sz="1200" dirty="0" err="1"/>
              <a:t>oder</a:t>
            </a:r>
            <a:r>
              <a:rPr lang="en-US" sz="1200" dirty="0"/>
              <a:t> Trastuzumab:</a:t>
            </a:r>
          </a:p>
          <a:p>
            <a:pPr marL="450850" indent="-184150">
              <a:buFont typeface="Symbol" panose="05050102010706020507" pitchFamily="18" charset="2"/>
              <a:buChar char="-"/>
            </a:pPr>
            <a:r>
              <a:rPr lang="fr-FR" sz="1200" dirty="0"/>
              <a:t>ORR: </a:t>
            </a:r>
            <a:r>
              <a:rPr lang="fr-FR" sz="1200" dirty="0" err="1"/>
              <a:t>Pyrotinib</a:t>
            </a:r>
            <a:r>
              <a:rPr lang="fr-FR" sz="1200" dirty="0"/>
              <a:t> plus </a:t>
            </a:r>
            <a:r>
              <a:rPr lang="fr-FR" sz="1200" dirty="0" err="1"/>
              <a:t>Capecitabine</a:t>
            </a:r>
            <a:r>
              <a:rPr lang="fr-FR" sz="1200" dirty="0"/>
              <a:t> vs </a:t>
            </a:r>
            <a:r>
              <a:rPr lang="fr-FR" sz="1200" dirty="0" err="1"/>
              <a:t>Lapatinib</a:t>
            </a:r>
            <a:r>
              <a:rPr lang="fr-FR" sz="1200" dirty="0"/>
              <a:t> plus </a:t>
            </a:r>
            <a:r>
              <a:rPr lang="fr-FR" sz="1200" dirty="0" err="1"/>
              <a:t>Capecitabine</a:t>
            </a:r>
            <a:r>
              <a:rPr lang="fr-FR" sz="1200" dirty="0"/>
              <a:t>, 78,5% vs 57,1%</a:t>
            </a:r>
          </a:p>
          <a:p>
            <a:pPr marL="450850" indent="-184150">
              <a:buFont typeface="Symbol" panose="05050102010706020507" pitchFamily="18" charset="2"/>
              <a:buChar char="-"/>
            </a:pPr>
            <a:r>
              <a:rPr lang="en-US" sz="1200" dirty="0"/>
              <a:t>PFS: Hazard Ratio pro </a:t>
            </a:r>
            <a:r>
              <a:rPr lang="en-US" sz="1200" dirty="0" err="1"/>
              <a:t>Prüfarzt</a:t>
            </a:r>
            <a:r>
              <a:rPr lang="en-US" sz="1200" dirty="0"/>
              <a:t>, 0,36 (95% Kl 0,23; 0,58); Hazard Ratio pro IRC, 0,37 (95% Kl, 0,24; 0,58).</a:t>
            </a:r>
            <a:endParaRPr lang="en-US" sz="1200" baseline="30000" dirty="0">
              <a:solidFill>
                <a:prstClr val="black"/>
              </a:solidFill>
            </a:endParaRPr>
          </a:p>
        </p:txBody>
      </p:sp>
      <p:sp>
        <p:nvSpPr>
          <p:cNvPr id="10" name="Rechteck 9">
            <a:extLst>
              <a:ext uri="{FF2B5EF4-FFF2-40B4-BE49-F238E27FC236}">
                <a16:creationId xmlns:a16="http://schemas.microsoft.com/office/drawing/2014/main" id="{A85FCAD3-CB78-4317-A260-F46BAC002C1B}"/>
              </a:ext>
            </a:extLst>
          </p:cNvPr>
          <p:cNvSpPr/>
          <p:nvPr/>
        </p:nvSpPr>
        <p:spPr>
          <a:xfrm>
            <a:off x="436137" y="4512855"/>
            <a:ext cx="8280397" cy="246221"/>
          </a:xfrm>
          <a:prstGeom prst="rect">
            <a:avLst/>
          </a:prstGeom>
        </p:spPr>
        <p:txBody>
          <a:bodyPr wrap="square" lIns="0" tIns="0" rIns="0" bIns="0" anchor="b">
            <a:spAutoFit/>
          </a:bodyPr>
          <a:lstStyle/>
          <a:p>
            <a:r>
              <a:rPr lang="de-DE" sz="800" dirty="0">
                <a:solidFill>
                  <a:prstClr val="black"/>
                </a:solidFill>
              </a:rPr>
              <a:t>ORR: Objektive Ansprechrate, PFS: Progressionsfreies Überleben</a:t>
            </a:r>
          </a:p>
          <a:p>
            <a:r>
              <a:rPr lang="fr-FR" sz="800" dirty="0"/>
              <a:t>1. Li X et al., </a:t>
            </a:r>
            <a:r>
              <a:rPr lang="fr-FR" sz="800" dirty="0" err="1"/>
              <a:t>Eur</a:t>
            </a:r>
            <a:r>
              <a:rPr lang="fr-FR" sz="800" dirty="0"/>
              <a:t> </a:t>
            </a:r>
            <a:r>
              <a:rPr lang="fr-FR" sz="800" dirty="0" err="1"/>
              <a:t>Pharm</a:t>
            </a:r>
            <a:r>
              <a:rPr lang="fr-FR" sz="800" dirty="0"/>
              <a:t> </a:t>
            </a:r>
            <a:r>
              <a:rPr lang="fr-FR" sz="800" dirty="0" err="1"/>
              <a:t>Sci</a:t>
            </a:r>
            <a:r>
              <a:rPr lang="fr-FR" sz="800" dirty="0"/>
              <a:t>. 2017. 110:51-61; 2. </a:t>
            </a:r>
            <a:r>
              <a:rPr lang="fr-FR" sz="800" dirty="0" err="1"/>
              <a:t>MaF</a:t>
            </a:r>
            <a:r>
              <a:rPr lang="fr-FR" sz="800" dirty="0"/>
              <a:t> et al., J Clin </a:t>
            </a:r>
            <a:r>
              <a:rPr lang="fr-FR" sz="800" dirty="0" err="1"/>
              <a:t>Oncol</a:t>
            </a:r>
            <a:r>
              <a:rPr lang="fr-FR" sz="800" dirty="0"/>
              <a:t>. 2017. 35:3105-3112; </a:t>
            </a:r>
            <a:r>
              <a:rPr lang="it-IT" sz="800" dirty="0"/>
              <a:t>3. Ma et al., J </a:t>
            </a:r>
            <a:r>
              <a:rPr lang="it-IT" sz="800" dirty="0" err="1"/>
              <a:t>Clin</a:t>
            </a:r>
            <a:r>
              <a:rPr lang="it-IT" sz="800" dirty="0"/>
              <a:t> </a:t>
            </a:r>
            <a:r>
              <a:rPr lang="it-IT" sz="800" dirty="0" err="1"/>
              <a:t>Oncol</a:t>
            </a:r>
            <a:r>
              <a:rPr lang="it-IT" sz="800" dirty="0"/>
              <a:t>. 2019. 37:2610-2619</a:t>
            </a:r>
            <a:endParaRPr lang="de-DE" sz="800" dirty="0">
              <a:solidFill>
                <a:prstClr val="black"/>
              </a:solidFill>
            </a:endParaRPr>
          </a:p>
        </p:txBody>
      </p:sp>
    </p:spTree>
    <p:extLst>
      <p:ext uri="{BB962C8B-B14F-4D97-AF65-F5344CB8AC3E}">
        <p14:creationId xmlns:p14="http://schemas.microsoft.com/office/powerpoint/2010/main" val="2426053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F29922-B734-4EDA-B982-6EB7D55937E8}"/>
              </a:ext>
            </a:extLst>
          </p:cNvPr>
          <p:cNvSpPr>
            <a:spLocks noGrp="1"/>
          </p:cNvSpPr>
          <p:nvPr>
            <p:ph type="title"/>
          </p:nvPr>
        </p:nvSpPr>
        <p:spPr/>
        <p:txBody>
          <a:bodyPr/>
          <a:lstStyle/>
          <a:p>
            <a:r>
              <a:rPr lang="de-DE" dirty="0"/>
              <a:t>Frühes </a:t>
            </a:r>
            <a:r>
              <a:rPr lang="de-DE" sz="2000" dirty="0"/>
              <a:t>Mammakarzinom</a:t>
            </a:r>
          </a:p>
        </p:txBody>
      </p:sp>
    </p:spTree>
    <p:extLst>
      <p:ext uri="{BB962C8B-B14F-4D97-AF65-F5344CB8AC3E}">
        <p14:creationId xmlns:p14="http://schemas.microsoft.com/office/powerpoint/2010/main" val="1765436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PHOEBE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Xu</a:t>
            </a:r>
            <a:r>
              <a:rPr lang="de-DE" dirty="0"/>
              <a:t> </a:t>
            </a:r>
            <a:r>
              <a:rPr lang="en-US" kern="0" dirty="0"/>
              <a:t>et al. | 2020 ASCO Annual Meeting | J Clin Oncol 38: 2020 (suppl; </a:t>
            </a:r>
            <a:r>
              <a:rPr lang="en-US" kern="0" dirty="0" err="1"/>
              <a:t>abstr</a:t>
            </a:r>
            <a:r>
              <a:rPr lang="en-US" kern="0" dirty="0"/>
              <a:t> 1003)</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36134" y="730053"/>
            <a:ext cx="8349140" cy="353808"/>
          </a:xfrm>
        </p:spPr>
        <p:txBody>
          <a:bodyPr/>
          <a:lstStyle/>
          <a:p>
            <a:r>
              <a:rPr lang="de-DE" dirty="0">
                <a:solidFill>
                  <a:srgbClr val="003865"/>
                </a:solidFill>
              </a:rPr>
              <a:t>Phase 3: Studiendesign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50</a:t>
            </a:fld>
            <a:endParaRPr lang="en-GB" dirty="0"/>
          </a:p>
        </p:txBody>
      </p:sp>
      <p:sp>
        <p:nvSpPr>
          <p:cNvPr id="10" name="Rechteck 9">
            <a:extLst>
              <a:ext uri="{FF2B5EF4-FFF2-40B4-BE49-F238E27FC236}">
                <a16:creationId xmlns:a16="http://schemas.microsoft.com/office/drawing/2014/main" id="{A85FCAD3-CB78-4317-A260-F46BAC002C1B}"/>
              </a:ext>
            </a:extLst>
          </p:cNvPr>
          <p:cNvSpPr/>
          <p:nvPr/>
        </p:nvSpPr>
        <p:spPr>
          <a:xfrm>
            <a:off x="436137" y="4512855"/>
            <a:ext cx="8280397" cy="246221"/>
          </a:xfrm>
          <a:prstGeom prst="rect">
            <a:avLst/>
          </a:prstGeom>
        </p:spPr>
        <p:txBody>
          <a:bodyPr wrap="square" lIns="0" tIns="0" rIns="0" bIns="0" anchor="b">
            <a:spAutoFit/>
          </a:bodyPr>
          <a:lstStyle/>
          <a:p>
            <a:r>
              <a:rPr lang="de-DE" sz="800" dirty="0">
                <a:solidFill>
                  <a:prstClr val="black"/>
                </a:solidFill>
              </a:rPr>
              <a:t>BICR: verblindetes, unabhängiges, zentrales Review, ORR: Objektive Ansprechrate, PFS: Progressionsfreies Überleben, </a:t>
            </a:r>
            <a:r>
              <a:rPr lang="de-DE" sz="800" dirty="0" err="1">
                <a:solidFill>
                  <a:prstClr val="black"/>
                </a:solidFill>
              </a:rPr>
              <a:t>DoR</a:t>
            </a:r>
            <a:r>
              <a:rPr lang="de-DE" sz="800" dirty="0">
                <a:solidFill>
                  <a:prstClr val="black"/>
                </a:solidFill>
              </a:rPr>
              <a:t>: Dauer des Ansprechens, CBR: klinische Benefit-Rate, TTP: Zeit bis zur Progression</a:t>
            </a:r>
          </a:p>
        </p:txBody>
      </p:sp>
      <p:cxnSp>
        <p:nvCxnSpPr>
          <p:cNvPr id="12" name="Gewinkelte Verbindung 22">
            <a:extLst>
              <a:ext uri="{FF2B5EF4-FFF2-40B4-BE49-F238E27FC236}">
                <a16:creationId xmlns:a16="http://schemas.microsoft.com/office/drawing/2014/main" id="{B7B0B79F-BA08-46C1-A29C-0A06953401B2}"/>
              </a:ext>
            </a:extLst>
          </p:cNvPr>
          <p:cNvCxnSpPr>
            <a:cxnSpLocks/>
            <a:stCxn id="14" idx="2"/>
            <a:endCxn id="17" idx="1"/>
          </p:cNvCxnSpPr>
          <p:nvPr/>
        </p:nvCxnSpPr>
        <p:spPr>
          <a:xfrm rot="16200000" flipH="1">
            <a:off x="4192097" y="2411582"/>
            <a:ext cx="308238" cy="514133"/>
          </a:xfrm>
          <a:prstGeom prst="bentConnector2">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 name="Gewinkelte Verbindung 27">
            <a:extLst>
              <a:ext uri="{FF2B5EF4-FFF2-40B4-BE49-F238E27FC236}">
                <a16:creationId xmlns:a16="http://schemas.microsoft.com/office/drawing/2014/main" id="{93B573DC-7A38-46E7-B12C-F036891C5ED4}"/>
              </a:ext>
            </a:extLst>
          </p:cNvPr>
          <p:cNvCxnSpPr>
            <a:cxnSpLocks/>
            <a:stCxn id="14" idx="0"/>
            <a:endCxn id="16" idx="1"/>
          </p:cNvCxnSpPr>
          <p:nvPr/>
        </p:nvCxnSpPr>
        <p:spPr>
          <a:xfrm rot="5400000" flipH="1" flipV="1">
            <a:off x="4198364" y="1614325"/>
            <a:ext cx="296084" cy="514513"/>
          </a:xfrm>
          <a:prstGeom prst="bentConnector2">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4" name="Rechteck 13">
            <a:extLst>
              <a:ext uri="{FF2B5EF4-FFF2-40B4-BE49-F238E27FC236}">
                <a16:creationId xmlns:a16="http://schemas.microsoft.com/office/drawing/2014/main" id="{A02A53A5-33C4-44B8-9FB9-27D553FE75F5}"/>
              </a:ext>
            </a:extLst>
          </p:cNvPr>
          <p:cNvSpPr/>
          <p:nvPr/>
        </p:nvSpPr>
        <p:spPr>
          <a:xfrm>
            <a:off x="3799077" y="2019623"/>
            <a:ext cx="580145" cy="494907"/>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spcBef>
                <a:spcPts val="600"/>
              </a:spcBef>
            </a:pPr>
            <a:r>
              <a:rPr lang="de-DE" sz="1100" b="1" dirty="0">
                <a:solidFill>
                  <a:schemeClr val="bg1"/>
                </a:solidFill>
              </a:rPr>
              <a:t>R </a:t>
            </a:r>
          </a:p>
          <a:p>
            <a:pPr algn="ctr">
              <a:spcBef>
                <a:spcPts val="300"/>
              </a:spcBef>
            </a:pPr>
            <a:r>
              <a:rPr lang="de-DE" sz="1100" b="1" dirty="0">
                <a:solidFill>
                  <a:schemeClr val="bg1"/>
                </a:solidFill>
              </a:rPr>
              <a:t>1:1</a:t>
            </a:r>
          </a:p>
        </p:txBody>
      </p:sp>
      <p:sp>
        <p:nvSpPr>
          <p:cNvPr id="15" name="Rechteck 14">
            <a:extLst>
              <a:ext uri="{FF2B5EF4-FFF2-40B4-BE49-F238E27FC236}">
                <a16:creationId xmlns:a16="http://schemas.microsoft.com/office/drawing/2014/main" id="{3740574C-37E2-4CCD-9012-D149AB9BF778}"/>
              </a:ext>
            </a:extLst>
          </p:cNvPr>
          <p:cNvSpPr/>
          <p:nvPr/>
        </p:nvSpPr>
        <p:spPr>
          <a:xfrm>
            <a:off x="435837" y="1384302"/>
            <a:ext cx="3135302" cy="1761508"/>
          </a:xfrm>
          <a:prstGeom prst="rect">
            <a:avLst/>
          </a:prstGeom>
          <a:solidFill>
            <a:srgbClr val="E7E8EA"/>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lvl="0">
              <a:spcBef>
                <a:spcPts val="600"/>
              </a:spcBef>
              <a:buClr>
                <a:srgbClr val="197812"/>
              </a:buClr>
              <a:defRPr/>
            </a:pPr>
            <a:r>
              <a:rPr lang="de-DE" sz="1000" b="1" dirty="0">
                <a:solidFill>
                  <a:schemeClr val="tx1"/>
                </a:solidFill>
              </a:rPr>
              <a:t>Haupteinschlusskriterien</a:t>
            </a:r>
            <a:endParaRPr lang="de-DE" sz="1000" kern="0" dirty="0">
              <a:solidFill>
                <a:schemeClr val="tx1"/>
              </a:solidFill>
              <a:cs typeface="Arial" panose="020B0604020202020204" pitchFamily="34" charset="0"/>
            </a:endParaRPr>
          </a:p>
          <a:p>
            <a:pPr marL="171446" lvl="0" indent="-171446">
              <a:spcBef>
                <a:spcPts val="300"/>
              </a:spcBef>
              <a:buClr>
                <a:srgbClr val="197812"/>
              </a:buClr>
              <a:buFont typeface="Arial" panose="020B0604020202020204" pitchFamily="34" charset="0"/>
              <a:buChar char="•"/>
              <a:defRPr/>
            </a:pPr>
            <a:r>
              <a:rPr lang="de-DE" sz="1000" kern="0" dirty="0">
                <a:solidFill>
                  <a:schemeClr val="tx1"/>
                </a:solidFill>
                <a:cs typeface="Calibri" panose="020F0502020204030204" pitchFamily="34" charset="0"/>
              </a:rPr>
              <a:t>Pathologisch bestätigtes HER2-positives, metastasiertes Mammakarzinom</a:t>
            </a:r>
          </a:p>
          <a:p>
            <a:pPr marL="171446" lvl="0" indent="-171446">
              <a:spcBef>
                <a:spcPts val="300"/>
              </a:spcBef>
              <a:buClr>
                <a:srgbClr val="197812"/>
              </a:buClr>
              <a:buFont typeface="Arial" panose="020B0604020202020204" pitchFamily="34" charset="0"/>
              <a:buChar char="•"/>
              <a:defRPr/>
            </a:pPr>
            <a:r>
              <a:rPr lang="de-DE" sz="1000" kern="0" dirty="0">
                <a:solidFill>
                  <a:schemeClr val="tx1"/>
                </a:solidFill>
                <a:cs typeface="Calibri" panose="020F0502020204030204" pitchFamily="34" charset="0"/>
              </a:rPr>
              <a:t>Zuvor </a:t>
            </a:r>
            <a:r>
              <a:rPr lang="de-DE" sz="1000" kern="0" dirty="0" err="1">
                <a:solidFill>
                  <a:schemeClr val="tx1"/>
                </a:solidFill>
                <a:cs typeface="Calibri" panose="020F0502020204030204" pitchFamily="34" charset="0"/>
              </a:rPr>
              <a:t>Trastuzumab</a:t>
            </a:r>
            <a:r>
              <a:rPr lang="de-DE" sz="1000" kern="0" dirty="0">
                <a:solidFill>
                  <a:schemeClr val="tx1"/>
                </a:solidFill>
                <a:cs typeface="Calibri" panose="020F0502020204030204" pitchFamily="34" charset="0"/>
              </a:rPr>
              <a:t> und </a:t>
            </a:r>
            <a:r>
              <a:rPr lang="de-DE" sz="1000" kern="0" dirty="0" err="1">
                <a:solidFill>
                  <a:schemeClr val="tx1"/>
                </a:solidFill>
                <a:cs typeface="Calibri" panose="020F0502020204030204" pitchFamily="34" charset="0"/>
              </a:rPr>
              <a:t>Taxane</a:t>
            </a:r>
            <a:r>
              <a:rPr lang="de-DE" sz="1000" kern="0" dirty="0">
                <a:solidFill>
                  <a:schemeClr val="tx1"/>
                </a:solidFill>
                <a:cs typeface="Calibri" panose="020F0502020204030204" pitchFamily="34" charset="0"/>
              </a:rPr>
              <a:t> und/oder </a:t>
            </a:r>
            <a:r>
              <a:rPr lang="de-DE" sz="1000" kern="0" dirty="0" err="1">
                <a:solidFill>
                  <a:schemeClr val="tx1"/>
                </a:solidFill>
                <a:cs typeface="Calibri" panose="020F0502020204030204" pitchFamily="34" charset="0"/>
              </a:rPr>
              <a:t>Anthrazykline</a:t>
            </a:r>
            <a:endParaRPr lang="de-DE" sz="1000" kern="0" dirty="0">
              <a:solidFill>
                <a:schemeClr val="tx1"/>
              </a:solidFill>
              <a:cs typeface="Calibri" panose="020F0502020204030204" pitchFamily="34" charset="0"/>
            </a:endParaRPr>
          </a:p>
          <a:p>
            <a:pPr marL="171446" lvl="0" indent="-171446">
              <a:spcBef>
                <a:spcPts val="300"/>
              </a:spcBef>
              <a:buClr>
                <a:srgbClr val="197812"/>
              </a:buClr>
              <a:buFont typeface="Arial" panose="020B0604020202020204" pitchFamily="34" charset="0"/>
              <a:buChar char="•"/>
              <a:defRPr/>
            </a:pPr>
            <a:r>
              <a:rPr lang="de-DE" sz="1000" kern="0" dirty="0">
                <a:solidFill>
                  <a:schemeClr val="tx1"/>
                </a:solidFill>
                <a:cs typeface="Calibri" panose="020F0502020204030204" pitchFamily="34" charset="0"/>
              </a:rPr>
              <a:t>Bis zu 3 Therapielinien einer Chemotherapie für die metastasierte Erkrankung</a:t>
            </a:r>
            <a:endParaRPr lang="en-US" sz="1000" kern="0" dirty="0">
              <a:solidFill>
                <a:prstClr val="black"/>
              </a:solidFill>
              <a:cs typeface="Arial" panose="020B0604020202020204" pitchFamily="34" charset="0"/>
            </a:endParaRPr>
          </a:p>
        </p:txBody>
      </p:sp>
      <p:sp>
        <p:nvSpPr>
          <p:cNvPr id="16" name="Rechteck 15">
            <a:extLst>
              <a:ext uri="{FF2B5EF4-FFF2-40B4-BE49-F238E27FC236}">
                <a16:creationId xmlns:a16="http://schemas.microsoft.com/office/drawing/2014/main" id="{F9300575-FC24-4CD0-9A32-E3153F5D487F}"/>
              </a:ext>
            </a:extLst>
          </p:cNvPr>
          <p:cNvSpPr/>
          <p:nvPr/>
        </p:nvSpPr>
        <p:spPr>
          <a:xfrm>
            <a:off x="4603663" y="1398285"/>
            <a:ext cx="1940438" cy="650507"/>
          </a:xfrm>
          <a:prstGeom prst="rect">
            <a:avLst/>
          </a:prstGeom>
          <a:solidFill>
            <a:srgbClr val="1978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defRPr/>
            </a:pPr>
            <a:r>
              <a:rPr lang="en-US" sz="1000" b="1" kern="0" dirty="0" err="1">
                <a:solidFill>
                  <a:prstClr val="white"/>
                </a:solidFill>
                <a:cs typeface="Arial" panose="020B0604020202020204" pitchFamily="34" charset="0"/>
              </a:rPr>
              <a:t>Pyrotinib</a:t>
            </a:r>
            <a:r>
              <a:rPr lang="en-US" sz="1000" b="1" kern="0" dirty="0">
                <a:solidFill>
                  <a:prstClr val="white"/>
                </a:solidFill>
                <a:cs typeface="Arial" panose="020B0604020202020204" pitchFamily="34" charset="0"/>
              </a:rPr>
              <a:t> </a:t>
            </a:r>
            <a:r>
              <a:rPr lang="en-US" sz="800" kern="0" dirty="0">
                <a:solidFill>
                  <a:prstClr val="white"/>
                </a:solidFill>
                <a:cs typeface="Arial" panose="020B0604020202020204" pitchFamily="34" charset="0"/>
              </a:rPr>
              <a:t>(400 mg, oral, </a:t>
            </a:r>
            <a:r>
              <a:rPr lang="en-US" sz="800" kern="0" dirty="0" err="1">
                <a:solidFill>
                  <a:prstClr val="white"/>
                </a:solidFill>
                <a:cs typeface="Arial" panose="020B0604020202020204" pitchFamily="34" charset="0"/>
              </a:rPr>
              <a:t>qd</a:t>
            </a:r>
            <a:r>
              <a:rPr lang="en-US" sz="800" kern="0" dirty="0">
                <a:solidFill>
                  <a:prstClr val="white"/>
                </a:solidFill>
                <a:cs typeface="Arial" panose="020B0604020202020204" pitchFamily="34" charset="0"/>
              </a:rPr>
              <a:t>) +</a:t>
            </a:r>
          </a:p>
          <a:p>
            <a:pPr algn="ctr" defTabSz="914400">
              <a:defRPr/>
            </a:pPr>
            <a:r>
              <a:rPr lang="en-US" sz="1000" b="1" kern="0" dirty="0">
                <a:solidFill>
                  <a:prstClr val="white"/>
                </a:solidFill>
                <a:cs typeface="Arial" panose="020B0604020202020204" pitchFamily="34" charset="0"/>
              </a:rPr>
              <a:t>Capecitabin </a:t>
            </a:r>
            <a:r>
              <a:rPr lang="en-US" sz="800" kern="0" dirty="0">
                <a:solidFill>
                  <a:prstClr val="white"/>
                </a:solidFill>
                <a:cs typeface="Arial" panose="020B0604020202020204" pitchFamily="34" charset="0"/>
              </a:rPr>
              <a:t>(1000 mg/m</a:t>
            </a:r>
            <a:r>
              <a:rPr lang="en-US" sz="800" kern="0" baseline="30000" dirty="0">
                <a:solidFill>
                  <a:prstClr val="white"/>
                </a:solidFill>
                <a:cs typeface="Arial" panose="020B0604020202020204" pitchFamily="34" charset="0"/>
              </a:rPr>
              <a:t>2</a:t>
            </a:r>
            <a:r>
              <a:rPr lang="en-US" sz="800" kern="0" dirty="0">
                <a:solidFill>
                  <a:prstClr val="white"/>
                </a:solidFill>
                <a:cs typeface="Arial" panose="020B0604020202020204" pitchFamily="34" charset="0"/>
              </a:rPr>
              <a:t>, oral, bid an Tag 1-14 </a:t>
            </a:r>
            <a:r>
              <a:rPr lang="en-US" sz="800" kern="0" dirty="0" err="1">
                <a:solidFill>
                  <a:prstClr val="white"/>
                </a:solidFill>
                <a:cs typeface="Arial" panose="020B0604020202020204" pitchFamily="34" charset="0"/>
              </a:rPr>
              <a:t>jedes</a:t>
            </a:r>
            <a:r>
              <a:rPr lang="en-US" sz="800" kern="0" dirty="0">
                <a:solidFill>
                  <a:prstClr val="white"/>
                </a:solidFill>
                <a:cs typeface="Arial" panose="020B0604020202020204" pitchFamily="34" charset="0"/>
              </a:rPr>
              <a:t> 21-tägigen </a:t>
            </a:r>
            <a:r>
              <a:rPr lang="en-US" sz="800" kern="0" dirty="0" err="1">
                <a:solidFill>
                  <a:prstClr val="white"/>
                </a:solidFill>
                <a:cs typeface="Arial" panose="020B0604020202020204" pitchFamily="34" charset="0"/>
              </a:rPr>
              <a:t>Zyklus</a:t>
            </a:r>
            <a:endParaRPr lang="en-US" sz="800" kern="0" dirty="0">
              <a:solidFill>
                <a:prstClr val="white"/>
              </a:solidFill>
              <a:cs typeface="Arial" panose="020B0604020202020204" pitchFamily="34" charset="0"/>
            </a:endParaRPr>
          </a:p>
        </p:txBody>
      </p:sp>
      <p:sp>
        <p:nvSpPr>
          <p:cNvPr id="17" name="Rechteck 16">
            <a:extLst>
              <a:ext uri="{FF2B5EF4-FFF2-40B4-BE49-F238E27FC236}">
                <a16:creationId xmlns:a16="http://schemas.microsoft.com/office/drawing/2014/main" id="{243FD581-2122-4CB0-B68E-941774E3DF83}"/>
              </a:ext>
            </a:extLst>
          </p:cNvPr>
          <p:cNvSpPr/>
          <p:nvPr/>
        </p:nvSpPr>
        <p:spPr>
          <a:xfrm>
            <a:off x="4603283" y="2497515"/>
            <a:ext cx="1954329" cy="650506"/>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b="1" kern="0" dirty="0">
                <a:solidFill>
                  <a:prstClr val="white"/>
                </a:solidFill>
                <a:cs typeface="Arial" panose="020B0604020202020204" pitchFamily="34" charset="0"/>
              </a:rPr>
              <a:t>Lapatinib </a:t>
            </a:r>
            <a:r>
              <a:rPr lang="en-US" sz="800" kern="0" dirty="0">
                <a:solidFill>
                  <a:prstClr val="white"/>
                </a:solidFill>
                <a:cs typeface="Arial" panose="020B0604020202020204" pitchFamily="34" charset="0"/>
              </a:rPr>
              <a:t>(1250 mg, oral, </a:t>
            </a:r>
            <a:r>
              <a:rPr lang="en-US" sz="800" kern="0" dirty="0" err="1">
                <a:solidFill>
                  <a:prstClr val="white"/>
                </a:solidFill>
                <a:cs typeface="Arial" panose="020B0604020202020204" pitchFamily="34" charset="0"/>
              </a:rPr>
              <a:t>qd</a:t>
            </a:r>
            <a:r>
              <a:rPr lang="en-US" sz="800" kern="0" dirty="0">
                <a:solidFill>
                  <a:prstClr val="white"/>
                </a:solidFill>
                <a:cs typeface="Arial" panose="020B0604020202020204" pitchFamily="34" charset="0"/>
              </a:rPr>
              <a:t>) +</a:t>
            </a:r>
          </a:p>
          <a:p>
            <a:pPr lvl="0" algn="ctr" defTabSz="914400">
              <a:defRPr/>
            </a:pPr>
            <a:r>
              <a:rPr lang="en-US" sz="1000" b="1" kern="0" dirty="0">
                <a:solidFill>
                  <a:prstClr val="white"/>
                </a:solidFill>
                <a:cs typeface="Arial" panose="020B0604020202020204" pitchFamily="34" charset="0"/>
              </a:rPr>
              <a:t>Capecitabin </a:t>
            </a:r>
            <a:r>
              <a:rPr lang="en-US" sz="800" kern="0" dirty="0">
                <a:solidFill>
                  <a:prstClr val="white"/>
                </a:solidFill>
                <a:cs typeface="Arial" panose="020B0604020202020204" pitchFamily="34" charset="0"/>
              </a:rPr>
              <a:t>(1000 mg/m</a:t>
            </a:r>
            <a:r>
              <a:rPr lang="en-US" sz="800" kern="0" baseline="30000" dirty="0">
                <a:solidFill>
                  <a:prstClr val="white"/>
                </a:solidFill>
                <a:cs typeface="Arial" panose="020B0604020202020204" pitchFamily="34" charset="0"/>
              </a:rPr>
              <a:t>2</a:t>
            </a:r>
            <a:r>
              <a:rPr lang="en-US" sz="800" kern="0" dirty="0">
                <a:solidFill>
                  <a:prstClr val="white"/>
                </a:solidFill>
                <a:cs typeface="Arial" panose="020B0604020202020204" pitchFamily="34" charset="0"/>
              </a:rPr>
              <a:t>, oral, bid an Tag 1-14 </a:t>
            </a:r>
            <a:r>
              <a:rPr lang="en-US" sz="800" kern="0" dirty="0" err="1">
                <a:solidFill>
                  <a:prstClr val="white"/>
                </a:solidFill>
                <a:cs typeface="Arial" panose="020B0604020202020204" pitchFamily="34" charset="0"/>
              </a:rPr>
              <a:t>jedes</a:t>
            </a:r>
            <a:r>
              <a:rPr lang="en-US" sz="800" kern="0" dirty="0">
                <a:solidFill>
                  <a:prstClr val="white"/>
                </a:solidFill>
                <a:cs typeface="Arial" panose="020B0604020202020204" pitchFamily="34" charset="0"/>
              </a:rPr>
              <a:t> 21-tägigen </a:t>
            </a:r>
            <a:r>
              <a:rPr lang="en-US" sz="800" kern="0" dirty="0" err="1">
                <a:solidFill>
                  <a:prstClr val="white"/>
                </a:solidFill>
                <a:cs typeface="Arial" panose="020B0604020202020204" pitchFamily="34" charset="0"/>
              </a:rPr>
              <a:t>Zyklus</a:t>
            </a:r>
            <a:endParaRPr lang="en-US" sz="800" kern="0" dirty="0">
              <a:solidFill>
                <a:prstClr val="white"/>
              </a:solidFill>
              <a:cs typeface="Arial" panose="020B0604020202020204" pitchFamily="34" charset="0"/>
            </a:endParaRPr>
          </a:p>
        </p:txBody>
      </p:sp>
      <p:cxnSp>
        <p:nvCxnSpPr>
          <p:cNvPr id="18" name="Gerader Verbinder 17">
            <a:extLst>
              <a:ext uri="{FF2B5EF4-FFF2-40B4-BE49-F238E27FC236}">
                <a16:creationId xmlns:a16="http://schemas.microsoft.com/office/drawing/2014/main" id="{9951D878-A957-4C83-B393-0BAB9931A3B7}"/>
              </a:ext>
            </a:extLst>
          </p:cNvPr>
          <p:cNvCxnSpPr>
            <a:cxnSpLocks/>
            <a:stCxn id="15" idx="3"/>
            <a:endCxn id="14" idx="1"/>
          </p:cNvCxnSpPr>
          <p:nvPr/>
        </p:nvCxnSpPr>
        <p:spPr>
          <a:xfrm>
            <a:off x="3571139" y="2265056"/>
            <a:ext cx="227938" cy="2021"/>
          </a:xfrm>
          <a:prstGeom prst="line">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Rechteck 18">
            <a:extLst>
              <a:ext uri="{FF2B5EF4-FFF2-40B4-BE49-F238E27FC236}">
                <a16:creationId xmlns:a16="http://schemas.microsoft.com/office/drawing/2014/main" id="{BABAB2EC-1FE7-4773-90E4-DB82408DA3E2}"/>
              </a:ext>
            </a:extLst>
          </p:cNvPr>
          <p:cNvSpPr/>
          <p:nvPr/>
        </p:nvSpPr>
        <p:spPr>
          <a:xfrm>
            <a:off x="6849885" y="1391939"/>
            <a:ext cx="1662457" cy="1761508"/>
          </a:xfrm>
          <a:prstGeom prst="rect">
            <a:avLst/>
          </a:prstGeom>
          <a:solidFill>
            <a:srgbClr val="E7E8EA"/>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lvl="0">
              <a:spcBef>
                <a:spcPts val="600"/>
              </a:spcBef>
              <a:buClr>
                <a:srgbClr val="197812"/>
              </a:buClr>
              <a:defRPr/>
            </a:pPr>
            <a:r>
              <a:rPr lang="de-DE" sz="1000" b="1" dirty="0">
                <a:solidFill>
                  <a:schemeClr val="tx1"/>
                </a:solidFill>
              </a:rPr>
              <a:t>Primärer Endpunkt</a:t>
            </a:r>
            <a:endParaRPr lang="de-DE" sz="1000" kern="0" dirty="0">
              <a:solidFill>
                <a:schemeClr val="tx1"/>
              </a:solidFill>
              <a:cs typeface="Arial" panose="020B0604020202020204" pitchFamily="34" charset="0"/>
            </a:endParaRPr>
          </a:p>
          <a:p>
            <a:pPr marL="171446" lvl="0" indent="-171446">
              <a:spcBef>
                <a:spcPts val="600"/>
              </a:spcBef>
              <a:buClr>
                <a:srgbClr val="197812"/>
              </a:buClr>
              <a:buFont typeface="Arial" panose="020B0604020202020204" pitchFamily="34" charset="0"/>
              <a:buChar char="•"/>
              <a:defRPr/>
            </a:pPr>
            <a:r>
              <a:rPr lang="de-DE" sz="1000" kern="0" dirty="0">
                <a:solidFill>
                  <a:schemeClr val="tx1"/>
                </a:solidFill>
                <a:cs typeface="Calibri" panose="020F0502020204030204" pitchFamily="34" charset="0"/>
              </a:rPr>
              <a:t>PFS (BICR)</a:t>
            </a:r>
          </a:p>
          <a:p>
            <a:pPr lvl="0">
              <a:spcBef>
                <a:spcPts val="600"/>
              </a:spcBef>
              <a:buClr>
                <a:srgbClr val="197812"/>
              </a:buClr>
              <a:defRPr/>
            </a:pPr>
            <a:r>
              <a:rPr lang="de-DE" sz="1000" b="1" kern="0" dirty="0">
                <a:solidFill>
                  <a:schemeClr val="tx1"/>
                </a:solidFill>
                <a:cs typeface="Calibri" panose="020F0502020204030204" pitchFamily="34" charset="0"/>
              </a:rPr>
              <a:t>Sekundäre Endpunkte</a:t>
            </a:r>
          </a:p>
          <a:p>
            <a:pPr marL="171446" lvl="0" indent="-171446">
              <a:buClr>
                <a:srgbClr val="197812"/>
              </a:buClr>
              <a:buFont typeface="Arial" panose="020B0604020202020204" pitchFamily="34" charset="0"/>
              <a:buChar char="•"/>
              <a:defRPr/>
            </a:pPr>
            <a:r>
              <a:rPr lang="de-DE" sz="1000" kern="0" dirty="0">
                <a:solidFill>
                  <a:schemeClr val="tx1"/>
                </a:solidFill>
                <a:cs typeface="Calibri" panose="020F0502020204030204" pitchFamily="34" charset="0"/>
              </a:rPr>
              <a:t>OS</a:t>
            </a:r>
            <a:endParaRPr lang="de-DE" sz="1000" kern="0" baseline="30000" dirty="0">
              <a:solidFill>
                <a:schemeClr val="tx1"/>
              </a:solidFill>
              <a:cs typeface="Calibri" panose="020F0502020204030204" pitchFamily="34" charset="0"/>
            </a:endParaRPr>
          </a:p>
          <a:p>
            <a:pPr marL="171446" indent="-171446">
              <a:buClr>
                <a:srgbClr val="197812"/>
              </a:buClr>
              <a:buFont typeface="Arial" panose="020B0604020202020204" pitchFamily="34" charset="0"/>
              <a:buChar char="•"/>
              <a:defRPr/>
            </a:pPr>
            <a:r>
              <a:rPr lang="de-DE" sz="1000" kern="0" dirty="0">
                <a:solidFill>
                  <a:schemeClr val="tx1"/>
                </a:solidFill>
                <a:cs typeface="Calibri" panose="020F0502020204030204" pitchFamily="34" charset="0"/>
              </a:rPr>
              <a:t>ORR</a:t>
            </a:r>
          </a:p>
          <a:p>
            <a:pPr marL="171446" indent="-171446">
              <a:buClr>
                <a:srgbClr val="197812"/>
              </a:buClr>
              <a:buFont typeface="Arial" panose="020B0604020202020204" pitchFamily="34" charset="0"/>
              <a:buChar char="•"/>
              <a:defRPr/>
            </a:pPr>
            <a:r>
              <a:rPr lang="de-DE" sz="1000" kern="0" dirty="0" err="1">
                <a:solidFill>
                  <a:schemeClr val="tx1"/>
                </a:solidFill>
                <a:cs typeface="Calibri" panose="020F0502020204030204" pitchFamily="34" charset="0"/>
              </a:rPr>
              <a:t>DoR</a:t>
            </a:r>
            <a:endParaRPr lang="de-DE" sz="1000" kern="0" dirty="0">
              <a:solidFill>
                <a:schemeClr val="tx1"/>
              </a:solidFill>
              <a:cs typeface="Calibri" panose="020F0502020204030204" pitchFamily="34" charset="0"/>
            </a:endParaRPr>
          </a:p>
          <a:p>
            <a:pPr marL="171446" indent="-171446">
              <a:buClr>
                <a:srgbClr val="197812"/>
              </a:buClr>
              <a:buFont typeface="Arial" panose="020B0604020202020204" pitchFamily="34" charset="0"/>
              <a:buChar char="•"/>
              <a:defRPr/>
            </a:pPr>
            <a:r>
              <a:rPr lang="de-DE" sz="1000" kern="0" dirty="0">
                <a:solidFill>
                  <a:schemeClr val="tx1"/>
                </a:solidFill>
                <a:cs typeface="Calibri" panose="020F0502020204030204" pitchFamily="34" charset="0"/>
              </a:rPr>
              <a:t>CBR</a:t>
            </a:r>
          </a:p>
          <a:p>
            <a:pPr marL="171446" indent="-171446">
              <a:buClr>
                <a:srgbClr val="197812"/>
              </a:buClr>
              <a:buFont typeface="Arial" panose="020B0604020202020204" pitchFamily="34" charset="0"/>
              <a:buChar char="•"/>
              <a:defRPr/>
            </a:pPr>
            <a:r>
              <a:rPr lang="de-DE" sz="1000" kern="0" dirty="0">
                <a:solidFill>
                  <a:schemeClr val="tx1"/>
                </a:solidFill>
                <a:cs typeface="Calibri" panose="020F0502020204030204" pitchFamily="34" charset="0"/>
              </a:rPr>
              <a:t>TTP </a:t>
            </a:r>
          </a:p>
          <a:p>
            <a:pPr marL="171446" lvl="0" indent="-171446">
              <a:buClr>
                <a:srgbClr val="197812"/>
              </a:buClr>
              <a:buFont typeface="Arial" panose="020B0604020202020204" pitchFamily="34" charset="0"/>
              <a:buChar char="•"/>
              <a:defRPr/>
            </a:pPr>
            <a:r>
              <a:rPr lang="de-DE" sz="1000" kern="0" dirty="0">
                <a:solidFill>
                  <a:schemeClr val="tx1"/>
                </a:solidFill>
                <a:cs typeface="Calibri" panose="020F0502020204030204" pitchFamily="34" charset="0"/>
              </a:rPr>
              <a:t>Sicherheit</a:t>
            </a:r>
            <a:endParaRPr lang="en-US" sz="1000" kern="0" dirty="0">
              <a:solidFill>
                <a:prstClr val="black"/>
              </a:solidFill>
              <a:cs typeface="Arial" panose="020B0604020202020204" pitchFamily="34" charset="0"/>
            </a:endParaRPr>
          </a:p>
        </p:txBody>
      </p:sp>
      <p:sp>
        <p:nvSpPr>
          <p:cNvPr id="20" name="Textfeld 19">
            <a:extLst>
              <a:ext uri="{FF2B5EF4-FFF2-40B4-BE49-F238E27FC236}">
                <a16:creationId xmlns:a16="http://schemas.microsoft.com/office/drawing/2014/main" id="{BC715DCD-E0D7-4B1D-B78C-A5D60005D45E}"/>
              </a:ext>
            </a:extLst>
          </p:cNvPr>
          <p:cNvSpPr txBox="1"/>
          <p:nvPr/>
        </p:nvSpPr>
        <p:spPr>
          <a:xfrm>
            <a:off x="2351245" y="3497189"/>
            <a:ext cx="4690708" cy="507831"/>
          </a:xfrm>
          <a:prstGeom prst="rect">
            <a:avLst/>
          </a:prstGeom>
          <a:noFill/>
        </p:spPr>
        <p:txBody>
          <a:bodyPr wrap="none" rtlCol="0">
            <a:spAutoFit/>
          </a:bodyPr>
          <a:lstStyle/>
          <a:p>
            <a:r>
              <a:rPr lang="de-DE" sz="900" b="1" dirty="0"/>
              <a:t>Stratifikationsfaktoren:</a:t>
            </a:r>
          </a:p>
          <a:p>
            <a:pPr marL="171450" indent="-171450">
              <a:buFont typeface="Arial" panose="020B0604020202020204" pitchFamily="34" charset="0"/>
              <a:buChar char="•"/>
            </a:pPr>
            <a:r>
              <a:rPr lang="de-DE" sz="900" dirty="0"/>
              <a:t>Hormonrezeptor-Status (ER- und/oder PR-positiv vs. ER- und PR-negativ)</a:t>
            </a:r>
          </a:p>
          <a:p>
            <a:pPr marL="171450" indent="-171450">
              <a:buFont typeface="Arial" panose="020B0604020202020204" pitchFamily="34" charset="0"/>
              <a:buChar char="•"/>
            </a:pPr>
            <a:r>
              <a:rPr lang="de-DE" sz="900" dirty="0"/>
              <a:t>Vorherige Therapielinien der Chemotherapie für metastasierte Erkrankung (</a:t>
            </a:r>
            <a:r>
              <a:rPr lang="de-DE" sz="900" dirty="0">
                <a:latin typeface="Verdana" panose="020B0604030504040204" pitchFamily="34" charset="0"/>
                <a:ea typeface="Verdana" panose="020B0604030504040204" pitchFamily="34" charset="0"/>
              </a:rPr>
              <a:t>≤</a:t>
            </a:r>
            <a:r>
              <a:rPr lang="de-DE" sz="900" dirty="0"/>
              <a:t>1 vs. 2)</a:t>
            </a:r>
          </a:p>
        </p:txBody>
      </p:sp>
      <p:sp>
        <p:nvSpPr>
          <p:cNvPr id="31" name="Rechteck 30">
            <a:extLst>
              <a:ext uri="{FF2B5EF4-FFF2-40B4-BE49-F238E27FC236}">
                <a16:creationId xmlns:a16="http://schemas.microsoft.com/office/drawing/2014/main" id="{F93CA1CE-F4C2-4513-B627-596698A499E0}"/>
              </a:ext>
            </a:extLst>
          </p:cNvPr>
          <p:cNvSpPr/>
          <p:nvPr/>
        </p:nvSpPr>
        <p:spPr>
          <a:xfrm>
            <a:off x="6061504" y="4239212"/>
            <a:ext cx="2650696" cy="123111"/>
          </a:xfrm>
          <a:prstGeom prst="rect">
            <a:avLst/>
          </a:prstGeom>
        </p:spPr>
        <p:txBody>
          <a:bodyPr wrap="square" lIns="0" tIns="0" rIns="0" bIns="0" anchor="b">
            <a:spAutoFit/>
          </a:bodyPr>
          <a:lstStyle/>
          <a:p>
            <a:r>
              <a:rPr lang="de-DE" sz="800" dirty="0">
                <a:solidFill>
                  <a:prstClr val="black"/>
                </a:solidFill>
              </a:rPr>
              <a:t>Tumoransprechen wurde mittels RECIST v1.1. bestimmt</a:t>
            </a:r>
          </a:p>
        </p:txBody>
      </p:sp>
    </p:spTree>
    <p:extLst>
      <p:ext uri="{BB962C8B-B14F-4D97-AF65-F5344CB8AC3E}">
        <p14:creationId xmlns:p14="http://schemas.microsoft.com/office/powerpoint/2010/main" val="704004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PHOEBE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Xu</a:t>
            </a:r>
            <a:r>
              <a:rPr lang="de-DE" dirty="0"/>
              <a:t> </a:t>
            </a:r>
            <a:r>
              <a:rPr lang="en-US" kern="0" dirty="0"/>
              <a:t>et al. | 2020 ASCO Annual Meeting | J Clin Oncol 38: 2020 (suppl; </a:t>
            </a:r>
            <a:r>
              <a:rPr lang="en-US" kern="0" dirty="0" err="1"/>
              <a:t>abstr</a:t>
            </a:r>
            <a:r>
              <a:rPr lang="en-US" kern="0" dirty="0"/>
              <a:t> 1003)</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29100" y="730053"/>
            <a:ext cx="8349140" cy="353808"/>
          </a:xfrm>
        </p:spPr>
        <p:txBody>
          <a:bodyPr/>
          <a:lstStyle/>
          <a:p>
            <a:r>
              <a:rPr lang="de-DE" dirty="0">
                <a:solidFill>
                  <a:srgbClr val="003865"/>
                </a:solidFill>
              </a:rPr>
              <a:t>Baseline-Charakteristika</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51</a:t>
            </a:fld>
            <a:endParaRPr lang="en-GB" dirty="0"/>
          </a:p>
        </p:txBody>
      </p:sp>
      <p:sp>
        <p:nvSpPr>
          <p:cNvPr id="10" name="Rechteck 9">
            <a:extLst>
              <a:ext uri="{FF2B5EF4-FFF2-40B4-BE49-F238E27FC236}">
                <a16:creationId xmlns:a16="http://schemas.microsoft.com/office/drawing/2014/main" id="{A85FCAD3-CB78-4317-A260-F46BAC002C1B}"/>
              </a:ext>
            </a:extLst>
          </p:cNvPr>
          <p:cNvSpPr/>
          <p:nvPr/>
        </p:nvSpPr>
        <p:spPr>
          <a:xfrm>
            <a:off x="436137" y="4635965"/>
            <a:ext cx="8280397" cy="123111"/>
          </a:xfrm>
          <a:prstGeom prst="rect">
            <a:avLst/>
          </a:prstGeom>
        </p:spPr>
        <p:txBody>
          <a:bodyPr wrap="square" lIns="0" tIns="0" rIns="0" bIns="0" anchor="b">
            <a:spAutoFit/>
          </a:bodyPr>
          <a:lstStyle/>
          <a:p>
            <a:r>
              <a:rPr lang="de-DE" sz="800" dirty="0">
                <a:solidFill>
                  <a:prstClr val="black"/>
                </a:solidFill>
              </a:rPr>
              <a:t>*definiert als Rezidiv innerhalb von 6 Monaten nach adjuvantem </a:t>
            </a:r>
            <a:r>
              <a:rPr lang="de-DE" sz="800" dirty="0" err="1">
                <a:solidFill>
                  <a:prstClr val="black"/>
                </a:solidFill>
              </a:rPr>
              <a:t>Trastuzumab</a:t>
            </a:r>
            <a:r>
              <a:rPr lang="de-DE" sz="800" dirty="0">
                <a:solidFill>
                  <a:prstClr val="black"/>
                </a:solidFill>
              </a:rPr>
              <a:t> und/oder Progression innerhalb von 3 Monaten unter </a:t>
            </a:r>
            <a:r>
              <a:rPr lang="de-DE" sz="800" dirty="0" err="1">
                <a:solidFill>
                  <a:prstClr val="black"/>
                </a:solidFill>
              </a:rPr>
              <a:t>Trastzumab</a:t>
            </a:r>
            <a:r>
              <a:rPr lang="de-DE" sz="800" dirty="0">
                <a:solidFill>
                  <a:prstClr val="black"/>
                </a:solidFill>
              </a:rPr>
              <a:t>-Therapie für metastasierte Erkrankung</a:t>
            </a:r>
          </a:p>
        </p:txBody>
      </p:sp>
      <p:sp>
        <p:nvSpPr>
          <p:cNvPr id="20" name="Textfeld 19">
            <a:extLst>
              <a:ext uri="{FF2B5EF4-FFF2-40B4-BE49-F238E27FC236}">
                <a16:creationId xmlns:a16="http://schemas.microsoft.com/office/drawing/2014/main" id="{BC715DCD-E0D7-4B1D-B78C-A5D60005D45E}"/>
              </a:ext>
            </a:extLst>
          </p:cNvPr>
          <p:cNvSpPr txBox="1"/>
          <p:nvPr/>
        </p:nvSpPr>
        <p:spPr>
          <a:xfrm>
            <a:off x="2351245" y="3497189"/>
            <a:ext cx="4690708" cy="507831"/>
          </a:xfrm>
          <a:prstGeom prst="rect">
            <a:avLst/>
          </a:prstGeom>
          <a:noFill/>
        </p:spPr>
        <p:txBody>
          <a:bodyPr wrap="none" rtlCol="0">
            <a:spAutoFit/>
          </a:bodyPr>
          <a:lstStyle/>
          <a:p>
            <a:r>
              <a:rPr lang="de-DE" sz="900" b="1" dirty="0"/>
              <a:t>Stratifikationsfaktoren:</a:t>
            </a:r>
          </a:p>
          <a:p>
            <a:pPr marL="171450" indent="-171450">
              <a:buFont typeface="Arial" panose="020B0604020202020204" pitchFamily="34" charset="0"/>
              <a:buChar char="•"/>
            </a:pPr>
            <a:r>
              <a:rPr lang="de-DE" sz="900" dirty="0"/>
              <a:t>Hormonrezeptor-Status (ER- und/oder PR-positiv vs. ER- und PR-negativ)</a:t>
            </a:r>
          </a:p>
          <a:p>
            <a:pPr marL="171450" indent="-171450">
              <a:buFont typeface="Arial" panose="020B0604020202020204" pitchFamily="34" charset="0"/>
              <a:buChar char="•"/>
            </a:pPr>
            <a:r>
              <a:rPr lang="de-DE" sz="900" dirty="0"/>
              <a:t>Vorherige Therapielinien der Chemotherapie für metastasierte Erkrankung (</a:t>
            </a:r>
            <a:r>
              <a:rPr lang="de-DE" sz="900" dirty="0">
                <a:latin typeface="Verdana" panose="020B0604030504040204" pitchFamily="34" charset="0"/>
                <a:ea typeface="Verdana" panose="020B0604030504040204" pitchFamily="34" charset="0"/>
              </a:rPr>
              <a:t>≤</a:t>
            </a:r>
            <a:r>
              <a:rPr lang="de-DE" sz="900" dirty="0"/>
              <a:t>1 vs. 2)</a:t>
            </a:r>
          </a:p>
        </p:txBody>
      </p:sp>
      <p:graphicFrame>
        <p:nvGraphicFramePr>
          <p:cNvPr id="22" name="Tabelle 6">
            <a:extLst>
              <a:ext uri="{FF2B5EF4-FFF2-40B4-BE49-F238E27FC236}">
                <a16:creationId xmlns:a16="http://schemas.microsoft.com/office/drawing/2014/main" id="{DB41FB24-9D33-4686-AD26-3346E74FA686}"/>
              </a:ext>
            </a:extLst>
          </p:cNvPr>
          <p:cNvGraphicFramePr>
            <a:graphicFrameLocks noGrp="1"/>
          </p:cNvGraphicFramePr>
          <p:nvPr/>
        </p:nvGraphicFramePr>
        <p:xfrm>
          <a:off x="431798" y="1384300"/>
          <a:ext cx="7537550" cy="3080880"/>
        </p:xfrm>
        <a:graphic>
          <a:graphicData uri="http://schemas.openxmlformats.org/drawingml/2006/table">
            <a:tbl>
              <a:tblPr firstRow="1" bandRow="1">
                <a:tableStyleId>{5C22544A-7EE6-4342-B048-85BDC9FD1C3A}</a:tableStyleId>
              </a:tblPr>
              <a:tblGrid>
                <a:gridCol w="2656060">
                  <a:extLst>
                    <a:ext uri="{9D8B030D-6E8A-4147-A177-3AD203B41FA5}">
                      <a16:colId xmlns:a16="http://schemas.microsoft.com/office/drawing/2014/main" val="837263804"/>
                    </a:ext>
                  </a:extLst>
                </a:gridCol>
                <a:gridCol w="2368974">
                  <a:extLst>
                    <a:ext uri="{9D8B030D-6E8A-4147-A177-3AD203B41FA5}">
                      <a16:colId xmlns:a16="http://schemas.microsoft.com/office/drawing/2014/main" val="1832653994"/>
                    </a:ext>
                  </a:extLst>
                </a:gridCol>
                <a:gridCol w="1256258">
                  <a:extLst>
                    <a:ext uri="{9D8B030D-6E8A-4147-A177-3AD203B41FA5}">
                      <a16:colId xmlns:a16="http://schemas.microsoft.com/office/drawing/2014/main" val="2350423610"/>
                    </a:ext>
                  </a:extLst>
                </a:gridCol>
                <a:gridCol w="1256258">
                  <a:extLst>
                    <a:ext uri="{9D8B030D-6E8A-4147-A177-3AD203B41FA5}">
                      <a16:colId xmlns:a16="http://schemas.microsoft.com/office/drawing/2014/main" val="3447725223"/>
                    </a:ext>
                  </a:extLst>
                </a:gridCol>
              </a:tblGrid>
              <a:tr h="234253">
                <a:tc gridSpan="2">
                  <a:txBody>
                    <a:bodyPr/>
                    <a:lstStyle/>
                    <a:p>
                      <a:r>
                        <a:rPr lang="de-DE" sz="900" dirty="0"/>
                        <a:t>Charakteristik</a:t>
                      </a:r>
                    </a:p>
                  </a:txBody>
                  <a:tcPr marL="36000" marR="36000" marT="18000" marB="18000" anchor="ctr"/>
                </a:tc>
                <a:tc hMerge="1">
                  <a:txBody>
                    <a:bodyPr/>
                    <a:lstStyle/>
                    <a:p>
                      <a:endParaRPr lang="de-DE" sz="900" dirty="0"/>
                    </a:p>
                  </a:txBody>
                  <a:tcPr marL="36000" marR="36000" marT="18000" marB="18000"/>
                </a:tc>
                <a:tc>
                  <a:txBody>
                    <a:bodyPr/>
                    <a:lstStyle/>
                    <a:p>
                      <a:pPr algn="ctr"/>
                      <a:r>
                        <a:rPr lang="de-DE" sz="900" dirty="0" err="1"/>
                        <a:t>Pyrotinib</a:t>
                      </a:r>
                      <a:r>
                        <a:rPr lang="de-DE" sz="900" dirty="0"/>
                        <a:t> Arm</a:t>
                      </a:r>
                    </a:p>
                    <a:p>
                      <a:pPr algn="ctr"/>
                      <a:r>
                        <a:rPr lang="de-DE" sz="900" dirty="0"/>
                        <a:t>(N = 134)</a:t>
                      </a:r>
                    </a:p>
                  </a:txBody>
                  <a:tcPr marL="36000" marR="36000" marT="18000" marB="18000"/>
                </a:tc>
                <a:tc>
                  <a:txBody>
                    <a:bodyPr/>
                    <a:lstStyle/>
                    <a:p>
                      <a:pPr algn="ctr"/>
                      <a:r>
                        <a:rPr lang="de-DE" sz="900" dirty="0"/>
                        <a:t>Lapatinib Arm</a:t>
                      </a:r>
                    </a:p>
                    <a:p>
                      <a:pPr algn="ctr"/>
                      <a:r>
                        <a:rPr lang="de-DE" sz="900" dirty="0"/>
                        <a:t>(N = 132)</a:t>
                      </a:r>
                    </a:p>
                  </a:txBody>
                  <a:tcPr marL="36000" marR="36000" marT="18000" marB="18000"/>
                </a:tc>
                <a:extLst>
                  <a:ext uri="{0D108BD9-81ED-4DB2-BD59-A6C34878D82A}">
                    <a16:rowId xmlns:a16="http://schemas.microsoft.com/office/drawing/2014/main" val="1289681626"/>
                  </a:ext>
                </a:extLst>
              </a:tr>
              <a:tr h="156169">
                <a:tc gridSpan="2">
                  <a:txBody>
                    <a:bodyPr/>
                    <a:lstStyle/>
                    <a:p>
                      <a:r>
                        <a:rPr lang="de-DE" sz="900" dirty="0"/>
                        <a:t>Alter, Median (Range), Jahre</a:t>
                      </a:r>
                    </a:p>
                  </a:txBody>
                  <a:tcPr marL="36000" marR="36000" marT="18000" marB="18000" anchor="ctr"/>
                </a:tc>
                <a:tc hMerge="1">
                  <a:txBody>
                    <a:bodyPr/>
                    <a:lstStyle/>
                    <a:p>
                      <a:endParaRPr lang="de-DE" sz="900" dirty="0"/>
                    </a:p>
                  </a:txBody>
                  <a:tcPr marL="36000" marR="36000" marT="18000" marB="18000"/>
                </a:tc>
                <a:tc>
                  <a:txBody>
                    <a:bodyPr/>
                    <a:lstStyle/>
                    <a:p>
                      <a:pPr algn="ctr"/>
                      <a:r>
                        <a:rPr lang="de-DE" sz="900" dirty="0"/>
                        <a:t>50 (29 - 69)</a:t>
                      </a:r>
                    </a:p>
                  </a:txBody>
                  <a:tcPr marL="36000" marR="36000" marT="18000" marB="18000"/>
                </a:tc>
                <a:tc>
                  <a:txBody>
                    <a:bodyPr/>
                    <a:lstStyle/>
                    <a:p>
                      <a:pPr algn="ctr"/>
                      <a:r>
                        <a:rPr lang="de-DE" sz="900" dirty="0"/>
                        <a:t>49 (25 - 69)</a:t>
                      </a:r>
                    </a:p>
                  </a:txBody>
                  <a:tcPr marL="36000" marR="36000" marT="18000" marB="18000"/>
                </a:tc>
                <a:extLst>
                  <a:ext uri="{0D108BD9-81ED-4DB2-BD59-A6C34878D82A}">
                    <a16:rowId xmlns:a16="http://schemas.microsoft.com/office/drawing/2014/main" val="3231178386"/>
                  </a:ext>
                </a:extLst>
              </a:tr>
              <a:tr h="156169">
                <a:tc rowSpan="2">
                  <a:txBody>
                    <a:bodyPr/>
                    <a:lstStyle/>
                    <a:p>
                      <a:r>
                        <a:rPr lang="de-DE" sz="900" dirty="0"/>
                        <a:t>ECOG Performance-Status, n (%)</a:t>
                      </a:r>
                    </a:p>
                  </a:txBody>
                  <a:tcPr marL="36000" marR="36000" marT="18000" marB="18000" anchor="ctr"/>
                </a:tc>
                <a:tc>
                  <a:txBody>
                    <a:bodyPr/>
                    <a:lstStyle/>
                    <a:p>
                      <a:r>
                        <a:rPr lang="de-DE" sz="900"/>
                        <a:t>0</a:t>
                      </a:r>
                      <a:endParaRPr lang="de-DE" sz="900" dirty="0"/>
                    </a:p>
                  </a:txBody>
                  <a:tcPr marL="36000" marR="36000" marT="18000" marB="18000"/>
                </a:tc>
                <a:tc>
                  <a:txBody>
                    <a:bodyPr/>
                    <a:lstStyle/>
                    <a:p>
                      <a:pPr algn="ctr"/>
                      <a:r>
                        <a:rPr lang="de-DE" sz="900" dirty="0"/>
                        <a:t>47 (35,1%)</a:t>
                      </a:r>
                    </a:p>
                  </a:txBody>
                  <a:tcPr marL="36000" marR="36000" marT="18000" marB="18000"/>
                </a:tc>
                <a:tc>
                  <a:txBody>
                    <a:bodyPr/>
                    <a:lstStyle/>
                    <a:p>
                      <a:pPr algn="ctr"/>
                      <a:r>
                        <a:rPr lang="de-DE" sz="900" dirty="0"/>
                        <a:t>43 (32,6%)</a:t>
                      </a:r>
                    </a:p>
                  </a:txBody>
                  <a:tcPr marL="36000" marR="36000" marT="18000" marB="18000"/>
                </a:tc>
                <a:extLst>
                  <a:ext uri="{0D108BD9-81ED-4DB2-BD59-A6C34878D82A}">
                    <a16:rowId xmlns:a16="http://schemas.microsoft.com/office/drawing/2014/main" val="2927176963"/>
                  </a:ext>
                </a:extLst>
              </a:tr>
              <a:tr h="156169">
                <a:tc vMerge="1">
                  <a:txBody>
                    <a:bodyPr/>
                    <a:lstStyle/>
                    <a:p>
                      <a:endParaRPr lang="de-DE" sz="700"/>
                    </a:p>
                  </a:txBody>
                  <a:tcPr/>
                </a:tc>
                <a:tc>
                  <a:txBody>
                    <a:bodyPr/>
                    <a:lstStyle/>
                    <a:p>
                      <a:r>
                        <a:rPr lang="de-DE" sz="900"/>
                        <a:t>1</a:t>
                      </a:r>
                      <a:endParaRPr lang="de-DE" sz="900" dirty="0"/>
                    </a:p>
                  </a:txBody>
                  <a:tcPr marL="36000" marR="36000" marT="18000" marB="18000"/>
                </a:tc>
                <a:tc>
                  <a:txBody>
                    <a:bodyPr/>
                    <a:lstStyle/>
                    <a:p>
                      <a:pPr algn="ctr"/>
                      <a:r>
                        <a:rPr lang="de-DE" sz="900" dirty="0"/>
                        <a:t>87 (64,9%)</a:t>
                      </a:r>
                    </a:p>
                  </a:txBody>
                  <a:tcPr marL="36000" marR="36000" marT="18000" marB="18000"/>
                </a:tc>
                <a:tc>
                  <a:txBody>
                    <a:bodyPr/>
                    <a:lstStyle/>
                    <a:p>
                      <a:pPr algn="ctr"/>
                      <a:r>
                        <a:rPr lang="de-DE" sz="900" dirty="0"/>
                        <a:t>89 (67,4%)</a:t>
                      </a:r>
                    </a:p>
                  </a:txBody>
                  <a:tcPr marL="36000" marR="36000" marT="18000" marB="18000"/>
                </a:tc>
                <a:extLst>
                  <a:ext uri="{0D108BD9-81ED-4DB2-BD59-A6C34878D82A}">
                    <a16:rowId xmlns:a16="http://schemas.microsoft.com/office/drawing/2014/main" val="516716410"/>
                  </a:ext>
                </a:extLst>
              </a:tr>
              <a:tr h="156169">
                <a:tc rowSpan="2">
                  <a:txBody>
                    <a:bodyPr/>
                    <a:lstStyle/>
                    <a:p>
                      <a:r>
                        <a:rPr lang="de-DE" sz="900" dirty="0"/>
                        <a:t>Hormonrezeptorstatus, n (%)</a:t>
                      </a:r>
                    </a:p>
                  </a:txBody>
                  <a:tcPr marL="36000" marR="36000" marT="18000" marB="18000" anchor="ctr"/>
                </a:tc>
                <a:tc>
                  <a:txBody>
                    <a:bodyPr/>
                    <a:lstStyle/>
                    <a:p>
                      <a:r>
                        <a:rPr lang="de-DE" sz="900"/>
                        <a:t>ER- und/oder PR-positiv</a:t>
                      </a:r>
                      <a:endParaRPr lang="de-DE" sz="900" dirty="0"/>
                    </a:p>
                  </a:txBody>
                  <a:tcPr marL="36000" marR="36000" marT="18000" marB="18000"/>
                </a:tc>
                <a:tc>
                  <a:txBody>
                    <a:bodyPr/>
                    <a:lstStyle/>
                    <a:p>
                      <a:pPr algn="ctr"/>
                      <a:r>
                        <a:rPr lang="de-DE" sz="900" dirty="0"/>
                        <a:t>62 (46,3%)</a:t>
                      </a:r>
                    </a:p>
                  </a:txBody>
                  <a:tcPr marL="36000" marR="36000" marT="18000" marB="18000"/>
                </a:tc>
                <a:tc>
                  <a:txBody>
                    <a:bodyPr/>
                    <a:lstStyle/>
                    <a:p>
                      <a:pPr algn="ctr"/>
                      <a:r>
                        <a:rPr lang="de-DE" sz="900" dirty="0"/>
                        <a:t>58 (43,9%)</a:t>
                      </a:r>
                    </a:p>
                  </a:txBody>
                  <a:tcPr marL="36000" marR="36000" marT="18000" marB="18000"/>
                </a:tc>
                <a:extLst>
                  <a:ext uri="{0D108BD9-81ED-4DB2-BD59-A6C34878D82A}">
                    <a16:rowId xmlns:a16="http://schemas.microsoft.com/office/drawing/2014/main" val="467644397"/>
                  </a:ext>
                </a:extLst>
              </a:tr>
              <a:tr h="156169">
                <a:tc vMerge="1">
                  <a:txBody>
                    <a:bodyPr/>
                    <a:lstStyle/>
                    <a:p>
                      <a:endParaRPr lang="de-DE" sz="700" dirty="0"/>
                    </a:p>
                  </a:txBody>
                  <a:tcPr/>
                </a:tc>
                <a:tc>
                  <a:txBody>
                    <a:bodyPr/>
                    <a:lstStyle/>
                    <a:p>
                      <a:r>
                        <a:rPr lang="de-DE" sz="900"/>
                        <a:t>ER- und PR-negativ</a:t>
                      </a:r>
                      <a:endParaRPr lang="de-DE" sz="900" dirty="0"/>
                    </a:p>
                  </a:txBody>
                  <a:tcPr marL="36000" marR="36000" marT="18000" marB="18000"/>
                </a:tc>
                <a:tc>
                  <a:txBody>
                    <a:bodyPr/>
                    <a:lstStyle/>
                    <a:p>
                      <a:pPr algn="ctr"/>
                      <a:r>
                        <a:rPr lang="de-DE" sz="900" dirty="0"/>
                        <a:t>72 (53,7%)</a:t>
                      </a:r>
                    </a:p>
                  </a:txBody>
                  <a:tcPr marL="36000" marR="36000" marT="18000" marB="18000"/>
                </a:tc>
                <a:tc>
                  <a:txBody>
                    <a:bodyPr/>
                    <a:lstStyle/>
                    <a:p>
                      <a:pPr algn="ctr"/>
                      <a:r>
                        <a:rPr lang="de-DE" sz="900" dirty="0"/>
                        <a:t>74 (56,1%)</a:t>
                      </a:r>
                    </a:p>
                  </a:txBody>
                  <a:tcPr marL="36000" marR="36000" marT="18000" marB="18000"/>
                </a:tc>
                <a:extLst>
                  <a:ext uri="{0D108BD9-81ED-4DB2-BD59-A6C34878D82A}">
                    <a16:rowId xmlns:a16="http://schemas.microsoft.com/office/drawing/2014/main" val="1241342278"/>
                  </a:ext>
                </a:extLst>
              </a:tr>
              <a:tr h="156169">
                <a:tc rowSpan="2">
                  <a:txBody>
                    <a:bodyPr/>
                    <a:lstStyle/>
                    <a:p>
                      <a:r>
                        <a:rPr lang="de-DE" sz="900" dirty="0"/>
                        <a:t>Metastasen bei Screening, n (%)</a:t>
                      </a:r>
                    </a:p>
                  </a:txBody>
                  <a:tcPr marL="36000" marR="36000" marT="18000" marB="18000" anchor="ctr"/>
                </a:tc>
                <a:tc>
                  <a:txBody>
                    <a:bodyPr/>
                    <a:lstStyle/>
                    <a:p>
                      <a:r>
                        <a:rPr lang="de-DE" sz="900"/>
                        <a:t>Viszeral</a:t>
                      </a:r>
                      <a:endParaRPr lang="de-DE" sz="900" dirty="0"/>
                    </a:p>
                  </a:txBody>
                  <a:tcPr marL="36000" marR="36000" marT="18000" marB="18000"/>
                </a:tc>
                <a:tc>
                  <a:txBody>
                    <a:bodyPr/>
                    <a:lstStyle/>
                    <a:p>
                      <a:pPr algn="ctr"/>
                      <a:r>
                        <a:rPr lang="de-DE" sz="900" dirty="0"/>
                        <a:t>103 (76,9%)</a:t>
                      </a:r>
                    </a:p>
                  </a:txBody>
                  <a:tcPr marL="36000" marR="36000" marT="18000" marB="18000"/>
                </a:tc>
                <a:tc>
                  <a:txBody>
                    <a:bodyPr/>
                    <a:lstStyle/>
                    <a:p>
                      <a:pPr algn="ctr"/>
                      <a:r>
                        <a:rPr lang="de-DE" sz="900" dirty="0"/>
                        <a:t>108 (81,8%)</a:t>
                      </a:r>
                    </a:p>
                  </a:txBody>
                  <a:tcPr marL="36000" marR="36000" marT="18000" marB="18000"/>
                </a:tc>
                <a:extLst>
                  <a:ext uri="{0D108BD9-81ED-4DB2-BD59-A6C34878D82A}">
                    <a16:rowId xmlns:a16="http://schemas.microsoft.com/office/drawing/2014/main" val="4203091347"/>
                  </a:ext>
                </a:extLst>
              </a:tr>
              <a:tr h="156169">
                <a:tc vMerge="1">
                  <a:txBody>
                    <a:bodyPr/>
                    <a:lstStyle/>
                    <a:p>
                      <a:endParaRPr lang="de-DE" sz="700" dirty="0"/>
                    </a:p>
                  </a:txBody>
                  <a:tcPr/>
                </a:tc>
                <a:tc>
                  <a:txBody>
                    <a:bodyPr/>
                    <a:lstStyle/>
                    <a:p>
                      <a:r>
                        <a:rPr lang="de-DE" sz="900"/>
                        <a:t>Nicht-Viszeral</a:t>
                      </a:r>
                      <a:endParaRPr lang="de-DE" sz="900" dirty="0"/>
                    </a:p>
                  </a:txBody>
                  <a:tcPr marL="36000" marR="36000" marT="18000" marB="18000"/>
                </a:tc>
                <a:tc>
                  <a:txBody>
                    <a:bodyPr/>
                    <a:lstStyle/>
                    <a:p>
                      <a:pPr algn="ctr"/>
                      <a:r>
                        <a:rPr lang="de-DE" sz="900" dirty="0"/>
                        <a:t>31 (23,1%)</a:t>
                      </a:r>
                    </a:p>
                  </a:txBody>
                  <a:tcPr marL="36000" marR="36000" marT="18000" marB="18000"/>
                </a:tc>
                <a:tc>
                  <a:txBody>
                    <a:bodyPr/>
                    <a:lstStyle/>
                    <a:p>
                      <a:pPr algn="ctr"/>
                      <a:r>
                        <a:rPr lang="de-DE" sz="900" dirty="0"/>
                        <a:t>24 (18,2%)</a:t>
                      </a:r>
                    </a:p>
                  </a:txBody>
                  <a:tcPr marL="36000" marR="36000" marT="18000" marB="18000"/>
                </a:tc>
                <a:extLst>
                  <a:ext uri="{0D108BD9-81ED-4DB2-BD59-A6C34878D82A}">
                    <a16:rowId xmlns:a16="http://schemas.microsoft.com/office/drawing/2014/main" val="2880744379"/>
                  </a:ext>
                </a:extLst>
              </a:tr>
              <a:tr h="156169">
                <a:tc rowSpan="3">
                  <a:txBody>
                    <a:bodyPr/>
                    <a:lstStyle/>
                    <a:p>
                      <a:r>
                        <a:rPr lang="de-DE" sz="900" dirty="0"/>
                        <a:t>Vorherige </a:t>
                      </a:r>
                      <a:r>
                        <a:rPr lang="de-DE" sz="900" dirty="0" err="1"/>
                        <a:t>Trastuzumab</a:t>
                      </a:r>
                      <a:r>
                        <a:rPr lang="de-DE" sz="900" dirty="0"/>
                        <a:t>-Therapie, n (%)</a:t>
                      </a:r>
                    </a:p>
                  </a:txBody>
                  <a:tcPr marL="36000" marR="36000" marT="18000" marB="18000" anchor="ctr"/>
                </a:tc>
                <a:tc>
                  <a:txBody>
                    <a:bodyPr/>
                    <a:lstStyle/>
                    <a:p>
                      <a:r>
                        <a:rPr lang="de-DE" sz="900"/>
                        <a:t>Für fortgeschrittene Erkrankung</a:t>
                      </a:r>
                      <a:endParaRPr lang="de-DE" sz="900" dirty="0"/>
                    </a:p>
                  </a:txBody>
                  <a:tcPr marL="36000" marR="36000" marT="18000" marB="18000"/>
                </a:tc>
                <a:tc>
                  <a:txBody>
                    <a:bodyPr/>
                    <a:lstStyle/>
                    <a:p>
                      <a:pPr algn="ctr"/>
                      <a:r>
                        <a:rPr lang="de-DE" sz="900" dirty="0"/>
                        <a:t>79 (59,0%)</a:t>
                      </a:r>
                    </a:p>
                  </a:txBody>
                  <a:tcPr marL="36000" marR="36000" marT="18000" marB="18000"/>
                </a:tc>
                <a:tc>
                  <a:txBody>
                    <a:bodyPr/>
                    <a:lstStyle/>
                    <a:p>
                      <a:pPr algn="ctr"/>
                      <a:r>
                        <a:rPr lang="de-DE" sz="900" dirty="0"/>
                        <a:t>89 (67,4%)</a:t>
                      </a:r>
                    </a:p>
                  </a:txBody>
                  <a:tcPr marL="36000" marR="36000" marT="18000" marB="18000"/>
                </a:tc>
                <a:extLst>
                  <a:ext uri="{0D108BD9-81ED-4DB2-BD59-A6C34878D82A}">
                    <a16:rowId xmlns:a16="http://schemas.microsoft.com/office/drawing/2014/main" val="3091005681"/>
                  </a:ext>
                </a:extLst>
              </a:tr>
              <a:tr h="156169">
                <a:tc vMerge="1">
                  <a:txBody>
                    <a:bodyPr/>
                    <a:lstStyle/>
                    <a:p>
                      <a:endParaRPr lang="de-DE" sz="700" dirty="0"/>
                    </a:p>
                  </a:txBody>
                  <a:tcPr/>
                </a:tc>
                <a:tc>
                  <a:txBody>
                    <a:bodyPr/>
                    <a:lstStyle/>
                    <a:p>
                      <a:r>
                        <a:rPr lang="de-DE" sz="900"/>
                        <a:t>Als neo/adjuvante Therapie</a:t>
                      </a:r>
                      <a:endParaRPr lang="de-DE" sz="900" dirty="0"/>
                    </a:p>
                  </a:txBody>
                  <a:tcPr marL="36000" marR="36000" marT="18000" marB="18000"/>
                </a:tc>
                <a:tc>
                  <a:txBody>
                    <a:bodyPr/>
                    <a:lstStyle/>
                    <a:p>
                      <a:pPr algn="ctr"/>
                      <a:r>
                        <a:rPr lang="de-DE" sz="900" dirty="0"/>
                        <a:t>75 (56,0%)</a:t>
                      </a:r>
                    </a:p>
                  </a:txBody>
                  <a:tcPr marL="36000" marR="36000" marT="18000" marB="18000"/>
                </a:tc>
                <a:tc>
                  <a:txBody>
                    <a:bodyPr/>
                    <a:lstStyle/>
                    <a:p>
                      <a:pPr algn="ctr"/>
                      <a:r>
                        <a:rPr lang="de-DE" sz="900" dirty="0"/>
                        <a:t>63 (47,7%)</a:t>
                      </a:r>
                    </a:p>
                  </a:txBody>
                  <a:tcPr marL="36000" marR="36000" marT="18000" marB="18000"/>
                </a:tc>
                <a:extLst>
                  <a:ext uri="{0D108BD9-81ED-4DB2-BD59-A6C34878D82A}">
                    <a16:rowId xmlns:a16="http://schemas.microsoft.com/office/drawing/2014/main" val="1010892747"/>
                  </a:ext>
                </a:extLst>
              </a:tr>
              <a:tr h="156169">
                <a:tc vMerge="1">
                  <a:txBody>
                    <a:bodyPr/>
                    <a:lstStyle/>
                    <a:p>
                      <a:endParaRPr lang="de-DE" sz="700" dirty="0"/>
                    </a:p>
                  </a:txBody>
                  <a:tcPr/>
                </a:tc>
                <a:tc>
                  <a:txBody>
                    <a:bodyPr/>
                    <a:lstStyle/>
                    <a:p>
                      <a:r>
                        <a:rPr lang="de-DE" sz="900" dirty="0"/>
                        <a:t>Beides</a:t>
                      </a:r>
                    </a:p>
                  </a:txBody>
                  <a:tcPr marL="36000" marR="36000" marT="18000" marB="18000"/>
                </a:tc>
                <a:tc>
                  <a:txBody>
                    <a:bodyPr/>
                    <a:lstStyle/>
                    <a:p>
                      <a:pPr algn="ctr"/>
                      <a:r>
                        <a:rPr lang="de-DE" sz="900" dirty="0"/>
                        <a:t>20 (14,9%)</a:t>
                      </a:r>
                    </a:p>
                  </a:txBody>
                  <a:tcPr marL="36000" marR="36000" marT="18000" marB="18000"/>
                </a:tc>
                <a:tc>
                  <a:txBody>
                    <a:bodyPr/>
                    <a:lstStyle/>
                    <a:p>
                      <a:pPr algn="ctr"/>
                      <a:r>
                        <a:rPr lang="de-DE" sz="900" dirty="0"/>
                        <a:t>20 (15,2%)</a:t>
                      </a:r>
                    </a:p>
                  </a:txBody>
                  <a:tcPr marL="36000" marR="36000" marT="18000" marB="18000"/>
                </a:tc>
                <a:extLst>
                  <a:ext uri="{0D108BD9-81ED-4DB2-BD59-A6C34878D82A}">
                    <a16:rowId xmlns:a16="http://schemas.microsoft.com/office/drawing/2014/main" val="4251366011"/>
                  </a:ext>
                </a:extLst>
              </a:tr>
              <a:tr h="156169">
                <a:tc gridSpan="2">
                  <a:txBody>
                    <a:bodyPr/>
                    <a:lstStyle/>
                    <a:p>
                      <a:r>
                        <a:rPr lang="de-DE" sz="900" dirty="0"/>
                        <a:t>Mittlere Dauer des vorherigen </a:t>
                      </a:r>
                      <a:r>
                        <a:rPr lang="de-DE" sz="900" dirty="0" err="1"/>
                        <a:t>Trastuzumab</a:t>
                      </a:r>
                      <a:r>
                        <a:rPr lang="de-DE" sz="900" dirty="0"/>
                        <a:t> bei fortgeschrittener Erkrankung (Range), Monate</a:t>
                      </a:r>
                    </a:p>
                  </a:txBody>
                  <a:tcPr marL="36000" marR="36000" marT="18000" marB="18000" anchor="ctr"/>
                </a:tc>
                <a:tc hMerge="1">
                  <a:txBody>
                    <a:bodyPr/>
                    <a:lstStyle/>
                    <a:p>
                      <a:endParaRPr lang="de-DE" sz="900" dirty="0"/>
                    </a:p>
                  </a:txBody>
                  <a:tcPr marL="36000" marR="36000" marT="18000" marB="18000"/>
                </a:tc>
                <a:tc>
                  <a:txBody>
                    <a:bodyPr/>
                    <a:lstStyle/>
                    <a:p>
                      <a:pPr algn="ctr"/>
                      <a:r>
                        <a:rPr lang="de-DE" sz="900" dirty="0"/>
                        <a:t>5,9 (&lt;0,1 - 60,5)</a:t>
                      </a:r>
                    </a:p>
                  </a:txBody>
                  <a:tcPr marL="36000" marR="36000" marT="18000" marB="18000"/>
                </a:tc>
                <a:tc>
                  <a:txBody>
                    <a:bodyPr/>
                    <a:lstStyle/>
                    <a:p>
                      <a:pPr algn="ctr"/>
                      <a:r>
                        <a:rPr lang="de-DE" sz="900" dirty="0"/>
                        <a:t>4,7 (&lt;0,1 – 62,2)</a:t>
                      </a:r>
                    </a:p>
                  </a:txBody>
                  <a:tcPr marL="36000" marR="36000" marT="18000" marB="18000"/>
                </a:tc>
                <a:extLst>
                  <a:ext uri="{0D108BD9-81ED-4DB2-BD59-A6C34878D82A}">
                    <a16:rowId xmlns:a16="http://schemas.microsoft.com/office/drawing/2014/main" val="1262096036"/>
                  </a:ext>
                </a:extLst>
              </a:tr>
              <a:tr h="156169">
                <a:tc rowSpan="2">
                  <a:txBody>
                    <a:bodyPr/>
                    <a:lstStyle/>
                    <a:p>
                      <a:r>
                        <a:rPr lang="de-DE" sz="900" dirty="0"/>
                        <a:t>Resistenz gegen vorheriges </a:t>
                      </a:r>
                      <a:r>
                        <a:rPr lang="de-DE" sz="900" dirty="0" err="1"/>
                        <a:t>Trastuzumab</a:t>
                      </a:r>
                      <a:r>
                        <a:rPr lang="de-DE" sz="900" dirty="0"/>
                        <a:t>*, n (%)</a:t>
                      </a:r>
                    </a:p>
                  </a:txBody>
                  <a:tcPr marL="36000" marR="36000" marT="18000" marB="18000" anchor="ctr"/>
                </a:tc>
                <a:tc>
                  <a:txBody>
                    <a:bodyPr/>
                    <a:lstStyle/>
                    <a:p>
                      <a:r>
                        <a:rPr lang="de-DE" sz="900"/>
                        <a:t>Ja</a:t>
                      </a:r>
                      <a:endParaRPr lang="de-DE" sz="900" dirty="0"/>
                    </a:p>
                  </a:txBody>
                  <a:tcPr marL="36000" marR="36000" marT="18000" marB="18000"/>
                </a:tc>
                <a:tc>
                  <a:txBody>
                    <a:bodyPr/>
                    <a:lstStyle/>
                    <a:p>
                      <a:pPr algn="ctr"/>
                      <a:r>
                        <a:rPr lang="de-DE" sz="900" dirty="0"/>
                        <a:t>37 (27,6%)</a:t>
                      </a:r>
                    </a:p>
                  </a:txBody>
                  <a:tcPr marL="36000" marR="36000" marT="18000" marB="18000"/>
                </a:tc>
                <a:tc>
                  <a:txBody>
                    <a:bodyPr/>
                    <a:lstStyle/>
                    <a:p>
                      <a:pPr algn="ctr"/>
                      <a:r>
                        <a:rPr lang="de-DE" sz="900" dirty="0"/>
                        <a:t>32 (24,2%)</a:t>
                      </a:r>
                    </a:p>
                  </a:txBody>
                  <a:tcPr marL="36000" marR="36000" marT="18000" marB="18000"/>
                </a:tc>
                <a:extLst>
                  <a:ext uri="{0D108BD9-81ED-4DB2-BD59-A6C34878D82A}">
                    <a16:rowId xmlns:a16="http://schemas.microsoft.com/office/drawing/2014/main" val="246186500"/>
                  </a:ext>
                </a:extLst>
              </a:tr>
              <a:tr h="156169">
                <a:tc vMerge="1">
                  <a:txBody>
                    <a:bodyPr/>
                    <a:lstStyle/>
                    <a:p>
                      <a:endParaRPr lang="de-DE" sz="700"/>
                    </a:p>
                  </a:txBody>
                  <a:tcPr/>
                </a:tc>
                <a:tc>
                  <a:txBody>
                    <a:bodyPr/>
                    <a:lstStyle/>
                    <a:p>
                      <a:r>
                        <a:rPr lang="de-DE" sz="900"/>
                        <a:t>Nein</a:t>
                      </a:r>
                      <a:endParaRPr lang="de-DE" sz="900" dirty="0"/>
                    </a:p>
                  </a:txBody>
                  <a:tcPr marL="36000" marR="36000" marT="18000" marB="18000"/>
                </a:tc>
                <a:tc>
                  <a:txBody>
                    <a:bodyPr/>
                    <a:lstStyle/>
                    <a:p>
                      <a:pPr algn="ctr"/>
                      <a:r>
                        <a:rPr lang="de-DE" sz="900" dirty="0"/>
                        <a:t>97 (72,4%)</a:t>
                      </a:r>
                    </a:p>
                  </a:txBody>
                  <a:tcPr marL="36000" marR="36000" marT="18000" marB="18000"/>
                </a:tc>
                <a:tc>
                  <a:txBody>
                    <a:bodyPr/>
                    <a:lstStyle/>
                    <a:p>
                      <a:pPr algn="ctr"/>
                      <a:r>
                        <a:rPr lang="de-DE" sz="900" dirty="0"/>
                        <a:t>100 (75,8%)</a:t>
                      </a:r>
                    </a:p>
                  </a:txBody>
                  <a:tcPr marL="36000" marR="36000" marT="18000" marB="18000"/>
                </a:tc>
                <a:extLst>
                  <a:ext uri="{0D108BD9-81ED-4DB2-BD59-A6C34878D82A}">
                    <a16:rowId xmlns:a16="http://schemas.microsoft.com/office/drawing/2014/main" val="746219971"/>
                  </a:ext>
                </a:extLst>
              </a:tr>
              <a:tr h="156169">
                <a:tc rowSpan="3">
                  <a:txBody>
                    <a:bodyPr/>
                    <a:lstStyle/>
                    <a:p>
                      <a:r>
                        <a:rPr lang="de-DE" sz="900" dirty="0"/>
                        <a:t>Vorherige Linien der Chemotherapie bei metastasierter Erkrankung, n (%)</a:t>
                      </a:r>
                    </a:p>
                  </a:txBody>
                  <a:tcPr marL="36000" marR="36000" marT="18000" marB="18000" anchor="ctr"/>
                </a:tc>
                <a:tc>
                  <a:txBody>
                    <a:bodyPr/>
                    <a:lstStyle/>
                    <a:p>
                      <a:r>
                        <a:rPr lang="de-DE" sz="900"/>
                        <a:t>0</a:t>
                      </a:r>
                      <a:endParaRPr lang="de-DE" sz="900" dirty="0"/>
                    </a:p>
                  </a:txBody>
                  <a:tcPr marL="36000" marR="36000" marT="18000" marB="18000"/>
                </a:tc>
                <a:tc>
                  <a:txBody>
                    <a:bodyPr/>
                    <a:lstStyle/>
                    <a:p>
                      <a:pPr algn="ctr"/>
                      <a:r>
                        <a:rPr lang="de-DE" sz="900" dirty="0"/>
                        <a:t>57 (42,5%)</a:t>
                      </a:r>
                    </a:p>
                  </a:txBody>
                  <a:tcPr marL="36000" marR="36000" marT="18000" marB="18000"/>
                </a:tc>
                <a:tc>
                  <a:txBody>
                    <a:bodyPr/>
                    <a:lstStyle/>
                    <a:p>
                      <a:pPr algn="ctr"/>
                      <a:r>
                        <a:rPr lang="de-DE" sz="900" dirty="0"/>
                        <a:t>46 (34,8%)</a:t>
                      </a:r>
                    </a:p>
                  </a:txBody>
                  <a:tcPr marL="36000" marR="36000" marT="18000" marB="18000"/>
                </a:tc>
                <a:extLst>
                  <a:ext uri="{0D108BD9-81ED-4DB2-BD59-A6C34878D82A}">
                    <a16:rowId xmlns:a16="http://schemas.microsoft.com/office/drawing/2014/main" val="1016814781"/>
                  </a:ext>
                </a:extLst>
              </a:tr>
              <a:tr h="156169">
                <a:tc vMerge="1">
                  <a:txBody>
                    <a:bodyPr/>
                    <a:lstStyle/>
                    <a:p>
                      <a:endParaRPr lang="de-DE" sz="700" dirty="0"/>
                    </a:p>
                  </a:txBody>
                  <a:tcPr/>
                </a:tc>
                <a:tc>
                  <a:txBody>
                    <a:bodyPr/>
                    <a:lstStyle/>
                    <a:p>
                      <a:r>
                        <a:rPr lang="de-DE" sz="900"/>
                        <a:t>1</a:t>
                      </a:r>
                      <a:endParaRPr lang="de-DE" sz="900" dirty="0"/>
                    </a:p>
                  </a:txBody>
                  <a:tcPr marL="36000" marR="36000" marT="18000" marB="18000"/>
                </a:tc>
                <a:tc>
                  <a:txBody>
                    <a:bodyPr/>
                    <a:lstStyle/>
                    <a:p>
                      <a:pPr algn="ctr"/>
                      <a:r>
                        <a:rPr lang="de-DE" sz="900" dirty="0"/>
                        <a:t>56 (41,8%)</a:t>
                      </a:r>
                    </a:p>
                  </a:txBody>
                  <a:tcPr marL="36000" marR="36000" marT="18000" marB="18000"/>
                </a:tc>
                <a:tc>
                  <a:txBody>
                    <a:bodyPr/>
                    <a:lstStyle/>
                    <a:p>
                      <a:pPr algn="ctr"/>
                      <a:r>
                        <a:rPr lang="de-DE" sz="900" dirty="0"/>
                        <a:t>65 (49,2%)</a:t>
                      </a:r>
                    </a:p>
                  </a:txBody>
                  <a:tcPr marL="36000" marR="36000" marT="18000" marB="18000"/>
                </a:tc>
                <a:extLst>
                  <a:ext uri="{0D108BD9-81ED-4DB2-BD59-A6C34878D82A}">
                    <a16:rowId xmlns:a16="http://schemas.microsoft.com/office/drawing/2014/main" val="2831772792"/>
                  </a:ext>
                </a:extLst>
              </a:tr>
              <a:tr h="156169">
                <a:tc vMerge="1">
                  <a:txBody>
                    <a:bodyPr/>
                    <a:lstStyle/>
                    <a:p>
                      <a:endParaRPr lang="de-DE" sz="700" dirty="0"/>
                    </a:p>
                  </a:txBody>
                  <a:tcPr/>
                </a:tc>
                <a:tc>
                  <a:txBody>
                    <a:bodyPr/>
                    <a:lstStyle/>
                    <a:p>
                      <a:r>
                        <a:rPr lang="de-DE" sz="900" dirty="0"/>
                        <a:t>2</a:t>
                      </a:r>
                    </a:p>
                  </a:txBody>
                  <a:tcPr marL="36000" marR="36000" marT="18000" marB="18000"/>
                </a:tc>
                <a:tc>
                  <a:txBody>
                    <a:bodyPr/>
                    <a:lstStyle/>
                    <a:p>
                      <a:pPr algn="ctr"/>
                      <a:r>
                        <a:rPr lang="de-DE" sz="900" dirty="0"/>
                        <a:t>21 (15,7%)</a:t>
                      </a:r>
                    </a:p>
                  </a:txBody>
                  <a:tcPr marL="36000" marR="36000" marT="18000" marB="18000"/>
                </a:tc>
                <a:tc>
                  <a:txBody>
                    <a:bodyPr/>
                    <a:lstStyle/>
                    <a:p>
                      <a:pPr algn="ctr"/>
                      <a:r>
                        <a:rPr lang="de-DE" sz="900" dirty="0"/>
                        <a:t>21 (15,9%)</a:t>
                      </a:r>
                    </a:p>
                  </a:txBody>
                  <a:tcPr marL="36000" marR="36000" marT="18000" marB="18000"/>
                </a:tc>
                <a:extLst>
                  <a:ext uri="{0D108BD9-81ED-4DB2-BD59-A6C34878D82A}">
                    <a16:rowId xmlns:a16="http://schemas.microsoft.com/office/drawing/2014/main" val="3002842862"/>
                  </a:ext>
                </a:extLst>
              </a:tr>
            </a:tbl>
          </a:graphicData>
        </a:graphic>
      </p:graphicFrame>
    </p:spTree>
    <p:extLst>
      <p:ext uri="{BB962C8B-B14F-4D97-AF65-F5344CB8AC3E}">
        <p14:creationId xmlns:p14="http://schemas.microsoft.com/office/powerpoint/2010/main" val="3372514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PHOEBE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Xu</a:t>
            </a:r>
            <a:r>
              <a:rPr lang="de-DE" dirty="0"/>
              <a:t> </a:t>
            </a:r>
            <a:r>
              <a:rPr lang="en-US" kern="0" dirty="0"/>
              <a:t>et al. | 2020 ASCO Annual Meeting | J Clin Oncol 38: 2020 (suppl; </a:t>
            </a:r>
            <a:r>
              <a:rPr lang="en-US" kern="0" dirty="0" err="1"/>
              <a:t>abstr</a:t>
            </a:r>
            <a:r>
              <a:rPr lang="en-US" kern="0" dirty="0"/>
              <a:t> 1003)</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29100" y="730053"/>
            <a:ext cx="8349140" cy="353808"/>
          </a:xfrm>
        </p:spPr>
        <p:txBody>
          <a:bodyPr/>
          <a:lstStyle/>
          <a:p>
            <a:r>
              <a:rPr lang="de-DE" dirty="0">
                <a:solidFill>
                  <a:srgbClr val="003865"/>
                </a:solidFill>
              </a:rPr>
              <a:t>Primärer Endpunkt: PFS nach BICR</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52</a:t>
            </a:fld>
            <a:endParaRPr lang="en-GB" dirty="0"/>
          </a:p>
        </p:txBody>
      </p:sp>
      <p:sp>
        <p:nvSpPr>
          <p:cNvPr id="10" name="Rechteck 9">
            <a:extLst>
              <a:ext uri="{FF2B5EF4-FFF2-40B4-BE49-F238E27FC236}">
                <a16:creationId xmlns:a16="http://schemas.microsoft.com/office/drawing/2014/main" id="{A85FCAD3-CB78-4317-A260-F46BAC002C1B}"/>
              </a:ext>
            </a:extLst>
          </p:cNvPr>
          <p:cNvSpPr/>
          <p:nvPr/>
        </p:nvSpPr>
        <p:spPr>
          <a:xfrm>
            <a:off x="436137" y="4635965"/>
            <a:ext cx="8280397" cy="123111"/>
          </a:xfrm>
          <a:prstGeom prst="rect">
            <a:avLst/>
          </a:prstGeom>
        </p:spPr>
        <p:txBody>
          <a:bodyPr wrap="square" lIns="0" tIns="0" rIns="0" bIns="0" anchor="b">
            <a:spAutoFit/>
          </a:bodyPr>
          <a:lstStyle/>
          <a:p>
            <a:r>
              <a:rPr lang="de-DE" sz="800" dirty="0">
                <a:solidFill>
                  <a:prstClr val="black"/>
                </a:solidFill>
              </a:rPr>
              <a:t>Vergleich zwischen den Gruppen durch Log-Rank-Test stratifiziert nach </a:t>
            </a:r>
            <a:r>
              <a:rPr lang="de-DE" sz="800" dirty="0" err="1">
                <a:solidFill>
                  <a:prstClr val="black"/>
                </a:solidFill>
              </a:rPr>
              <a:t>Randomisierungsstrata</a:t>
            </a:r>
            <a:endParaRPr lang="de-DE" sz="800" dirty="0">
              <a:solidFill>
                <a:prstClr val="black"/>
              </a:solidFill>
            </a:endParaRPr>
          </a:p>
        </p:txBody>
      </p:sp>
      <p:pic>
        <p:nvPicPr>
          <p:cNvPr id="3" name="Grafik 2">
            <a:extLst>
              <a:ext uri="{FF2B5EF4-FFF2-40B4-BE49-F238E27FC236}">
                <a16:creationId xmlns:a16="http://schemas.microsoft.com/office/drawing/2014/main" id="{4528AB15-FA2F-4B24-A2B3-C11CE759D4C1}"/>
              </a:ext>
            </a:extLst>
          </p:cNvPr>
          <p:cNvPicPr>
            <a:picLocks noChangeAspect="1"/>
          </p:cNvPicPr>
          <p:nvPr/>
        </p:nvPicPr>
        <p:blipFill>
          <a:blip r:embed="rId3"/>
          <a:stretch>
            <a:fillRect/>
          </a:stretch>
        </p:blipFill>
        <p:spPr>
          <a:xfrm>
            <a:off x="1775697" y="1365773"/>
            <a:ext cx="3524076" cy="2184926"/>
          </a:xfrm>
          <a:prstGeom prst="rect">
            <a:avLst/>
          </a:prstGeom>
        </p:spPr>
      </p:pic>
      <p:graphicFrame>
        <p:nvGraphicFramePr>
          <p:cNvPr id="129" name="Tabelle 128">
            <a:extLst>
              <a:ext uri="{FF2B5EF4-FFF2-40B4-BE49-F238E27FC236}">
                <a16:creationId xmlns:a16="http://schemas.microsoft.com/office/drawing/2014/main" id="{EED5806D-23BD-4D3A-85DB-B2B99130ADBE}"/>
              </a:ext>
            </a:extLst>
          </p:cNvPr>
          <p:cNvGraphicFramePr>
            <a:graphicFrameLocks noGrp="1"/>
          </p:cNvGraphicFramePr>
          <p:nvPr/>
        </p:nvGraphicFramePr>
        <p:xfrm>
          <a:off x="361935" y="3711105"/>
          <a:ext cx="4937838" cy="426720"/>
        </p:xfrm>
        <a:graphic>
          <a:graphicData uri="http://schemas.openxmlformats.org/drawingml/2006/table">
            <a:tbl>
              <a:tblPr firstRow="1" bandRow="1">
                <a:tableStyleId>{5C22544A-7EE6-4342-B048-85BDC9FD1C3A}</a:tableStyleId>
              </a:tblPr>
              <a:tblGrid>
                <a:gridCol w="1634919">
                  <a:extLst>
                    <a:ext uri="{9D8B030D-6E8A-4147-A177-3AD203B41FA5}">
                      <a16:colId xmlns:a16="http://schemas.microsoft.com/office/drawing/2014/main" val="2443131188"/>
                    </a:ext>
                  </a:extLst>
                </a:gridCol>
                <a:gridCol w="366991">
                  <a:extLst>
                    <a:ext uri="{9D8B030D-6E8A-4147-A177-3AD203B41FA5}">
                      <a16:colId xmlns:a16="http://schemas.microsoft.com/office/drawing/2014/main" val="20001"/>
                    </a:ext>
                  </a:extLst>
                </a:gridCol>
                <a:gridCol w="366991">
                  <a:extLst>
                    <a:ext uri="{9D8B030D-6E8A-4147-A177-3AD203B41FA5}">
                      <a16:colId xmlns:a16="http://schemas.microsoft.com/office/drawing/2014/main" val="1844000215"/>
                    </a:ext>
                  </a:extLst>
                </a:gridCol>
                <a:gridCol w="366991">
                  <a:extLst>
                    <a:ext uri="{9D8B030D-6E8A-4147-A177-3AD203B41FA5}">
                      <a16:colId xmlns:a16="http://schemas.microsoft.com/office/drawing/2014/main" val="1909276153"/>
                    </a:ext>
                  </a:extLst>
                </a:gridCol>
                <a:gridCol w="366991">
                  <a:extLst>
                    <a:ext uri="{9D8B030D-6E8A-4147-A177-3AD203B41FA5}">
                      <a16:colId xmlns:a16="http://schemas.microsoft.com/office/drawing/2014/main" val="440586987"/>
                    </a:ext>
                  </a:extLst>
                </a:gridCol>
                <a:gridCol w="366991">
                  <a:extLst>
                    <a:ext uri="{9D8B030D-6E8A-4147-A177-3AD203B41FA5}">
                      <a16:colId xmlns:a16="http://schemas.microsoft.com/office/drawing/2014/main" val="3513912760"/>
                    </a:ext>
                  </a:extLst>
                </a:gridCol>
                <a:gridCol w="366991">
                  <a:extLst>
                    <a:ext uri="{9D8B030D-6E8A-4147-A177-3AD203B41FA5}">
                      <a16:colId xmlns:a16="http://schemas.microsoft.com/office/drawing/2014/main" val="499887690"/>
                    </a:ext>
                  </a:extLst>
                </a:gridCol>
                <a:gridCol w="366991">
                  <a:extLst>
                    <a:ext uri="{9D8B030D-6E8A-4147-A177-3AD203B41FA5}">
                      <a16:colId xmlns:a16="http://schemas.microsoft.com/office/drawing/2014/main" val="2025119589"/>
                    </a:ext>
                  </a:extLst>
                </a:gridCol>
                <a:gridCol w="366991">
                  <a:extLst>
                    <a:ext uri="{9D8B030D-6E8A-4147-A177-3AD203B41FA5}">
                      <a16:colId xmlns:a16="http://schemas.microsoft.com/office/drawing/2014/main" val="554606666"/>
                    </a:ext>
                  </a:extLst>
                </a:gridCol>
                <a:gridCol w="366991">
                  <a:extLst>
                    <a:ext uri="{9D8B030D-6E8A-4147-A177-3AD203B41FA5}">
                      <a16:colId xmlns:a16="http://schemas.microsoft.com/office/drawing/2014/main" val="2582120459"/>
                    </a:ext>
                  </a:extLst>
                </a:gridCol>
              </a:tblGrid>
              <a:tr h="151973">
                <a:tc>
                  <a:txBody>
                    <a:bodyPr/>
                    <a:lstStyle/>
                    <a:p>
                      <a:pPr algn="r"/>
                      <a:r>
                        <a:rPr lang="de-DE" sz="800" b="0" dirty="0" err="1">
                          <a:solidFill>
                            <a:srgbClr val="197812"/>
                          </a:solidFill>
                        </a:rPr>
                        <a:t>Pyrotinib</a:t>
                      </a:r>
                      <a:r>
                        <a:rPr lang="de-DE" sz="800" b="0" dirty="0">
                          <a:solidFill>
                            <a:srgbClr val="197812"/>
                          </a:solidFill>
                        </a:rPr>
                        <a:t> </a:t>
                      </a:r>
                      <a:r>
                        <a:rPr lang="de-DE" sz="800" b="0" dirty="0" err="1">
                          <a:solidFill>
                            <a:srgbClr val="197812"/>
                          </a:solidFill>
                        </a:rPr>
                        <a:t>Kombitation</a:t>
                      </a:r>
                      <a:endParaRPr lang="de-DE" sz="800" b="0" dirty="0">
                        <a:solidFill>
                          <a:srgbClr val="197812"/>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800" b="0" dirty="0">
                          <a:solidFill>
                            <a:srgbClr val="197812"/>
                          </a:solidFill>
                        </a:rPr>
                        <a:t>134</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800" b="0" dirty="0">
                          <a:solidFill>
                            <a:srgbClr val="197812"/>
                          </a:solidFill>
                        </a:rPr>
                        <a:t>116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800" b="0" dirty="0">
                          <a:solidFill>
                            <a:srgbClr val="197812"/>
                          </a:solidFill>
                        </a:rPr>
                        <a:t>110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800" b="0" dirty="0">
                          <a:solidFill>
                            <a:srgbClr val="197812"/>
                          </a:solidFill>
                        </a:rPr>
                        <a:t>76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800" b="0" dirty="0">
                          <a:solidFill>
                            <a:srgbClr val="197812"/>
                          </a:solidFill>
                        </a:rPr>
                        <a:t>58</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800" b="0" dirty="0">
                          <a:solidFill>
                            <a:srgbClr val="197812"/>
                          </a:solidFill>
                        </a:rPr>
                        <a:t>32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800" b="0" dirty="0">
                          <a:solidFill>
                            <a:srgbClr val="197812"/>
                          </a:solidFill>
                        </a:rPr>
                        <a:t>18</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800" b="0" dirty="0">
                          <a:solidFill>
                            <a:srgbClr val="197812"/>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de-DE" sz="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4032">
                <a:tc>
                  <a:txBody>
                    <a:bodyPr/>
                    <a:lstStyle/>
                    <a:p>
                      <a:pPr algn="r"/>
                      <a:r>
                        <a:rPr lang="de-DE" sz="800" b="0" dirty="0">
                          <a:solidFill>
                            <a:srgbClr val="7F7F7F"/>
                          </a:solidFill>
                        </a:rPr>
                        <a:t>Lapatinib Kombination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800" b="0" dirty="0">
                          <a:solidFill>
                            <a:srgbClr val="7F7F7F"/>
                          </a:solidFill>
                        </a:rPr>
                        <a:t>132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800" b="0" dirty="0">
                          <a:solidFill>
                            <a:srgbClr val="7F7F7F"/>
                          </a:solidFill>
                        </a:rPr>
                        <a:t>112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800" b="0" dirty="0">
                          <a:solidFill>
                            <a:srgbClr val="7F7F7F"/>
                          </a:solidFill>
                        </a:rPr>
                        <a:t>92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800" b="0" dirty="0">
                          <a:solidFill>
                            <a:srgbClr val="7F7F7F"/>
                          </a:solidFill>
                        </a:rPr>
                        <a:t>49</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800" b="0" dirty="0">
                          <a:solidFill>
                            <a:srgbClr val="7F7F7F"/>
                          </a:solidFill>
                        </a:rPr>
                        <a:t>34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800" b="0" dirty="0">
                          <a:solidFill>
                            <a:srgbClr val="7F7F7F"/>
                          </a:solidFill>
                        </a:rPr>
                        <a:t>14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800" b="0" dirty="0">
                          <a:solidFill>
                            <a:srgbClr val="7F7F7F"/>
                          </a:solidFill>
                        </a:rPr>
                        <a:t>6</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800" b="0" dirty="0">
                          <a:solidFill>
                            <a:srgbClr val="7F7F7F"/>
                          </a:solidFill>
                        </a:rPr>
                        <a:t>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800" b="0" dirty="0">
                          <a:solidFill>
                            <a:srgbClr val="7F7F7F"/>
                          </a:solidFill>
                        </a:rPr>
                        <a:t>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0" name="Textfeld 129">
            <a:extLst>
              <a:ext uri="{FF2B5EF4-FFF2-40B4-BE49-F238E27FC236}">
                <a16:creationId xmlns:a16="http://schemas.microsoft.com/office/drawing/2014/main" id="{411E8925-F03E-4F40-8822-12F910221C9A}"/>
              </a:ext>
            </a:extLst>
          </p:cNvPr>
          <p:cNvSpPr txBox="1"/>
          <p:nvPr/>
        </p:nvSpPr>
        <p:spPr>
          <a:xfrm>
            <a:off x="2597202" y="3473239"/>
            <a:ext cx="1954381" cy="230832"/>
          </a:xfrm>
          <a:prstGeom prst="rect">
            <a:avLst/>
          </a:prstGeom>
          <a:noFill/>
          <a:effectLst/>
        </p:spPr>
        <p:txBody>
          <a:bodyPr wrap="none" rtlCol="0">
            <a:spAutoFit/>
          </a:bodyPr>
          <a:lstStyle/>
          <a:p>
            <a:r>
              <a:rPr lang="de-DE" sz="900" dirty="0"/>
              <a:t>Zeit seit Randomisierung (Monate)</a:t>
            </a:r>
          </a:p>
        </p:txBody>
      </p:sp>
      <p:sp>
        <p:nvSpPr>
          <p:cNvPr id="131" name="Textfeld 130">
            <a:extLst>
              <a:ext uri="{FF2B5EF4-FFF2-40B4-BE49-F238E27FC236}">
                <a16:creationId xmlns:a16="http://schemas.microsoft.com/office/drawing/2014/main" id="{31D8F6D1-180A-43E7-9F85-DC0D919ADC84}"/>
              </a:ext>
            </a:extLst>
          </p:cNvPr>
          <p:cNvSpPr txBox="1"/>
          <p:nvPr/>
        </p:nvSpPr>
        <p:spPr>
          <a:xfrm rot="16200000">
            <a:off x="706491" y="2151931"/>
            <a:ext cx="1768434" cy="369332"/>
          </a:xfrm>
          <a:prstGeom prst="rect">
            <a:avLst/>
          </a:prstGeom>
          <a:noFill/>
          <a:effectLst/>
        </p:spPr>
        <p:txBody>
          <a:bodyPr wrap="none" rtlCol="0">
            <a:spAutoFit/>
          </a:bodyPr>
          <a:lstStyle/>
          <a:p>
            <a:pPr algn="ctr"/>
            <a:r>
              <a:rPr lang="de-DE" sz="900" dirty="0"/>
              <a:t>Wahrscheinlichkeit für</a:t>
            </a:r>
          </a:p>
          <a:p>
            <a:pPr algn="ctr"/>
            <a:r>
              <a:rPr lang="de-DE" sz="900" dirty="0"/>
              <a:t>krankheitsfreies Überleben (%)</a:t>
            </a:r>
          </a:p>
        </p:txBody>
      </p:sp>
      <p:sp>
        <p:nvSpPr>
          <p:cNvPr id="132" name="Textfeld 131">
            <a:extLst>
              <a:ext uri="{FF2B5EF4-FFF2-40B4-BE49-F238E27FC236}">
                <a16:creationId xmlns:a16="http://schemas.microsoft.com/office/drawing/2014/main" id="{5E1F93EC-2137-4271-8645-7D2F4F0BCC44}"/>
              </a:ext>
            </a:extLst>
          </p:cNvPr>
          <p:cNvSpPr txBox="1"/>
          <p:nvPr/>
        </p:nvSpPr>
        <p:spPr>
          <a:xfrm>
            <a:off x="1054835" y="3517850"/>
            <a:ext cx="966931" cy="215444"/>
          </a:xfrm>
          <a:prstGeom prst="rect">
            <a:avLst/>
          </a:prstGeom>
          <a:noFill/>
        </p:spPr>
        <p:txBody>
          <a:bodyPr wrap="none" rtlCol="0">
            <a:spAutoFit/>
          </a:bodyPr>
          <a:lstStyle/>
          <a:p>
            <a:r>
              <a:rPr lang="de-DE" sz="800" dirty="0"/>
              <a:t>Anzahl Patienten</a:t>
            </a:r>
          </a:p>
        </p:txBody>
      </p:sp>
      <p:graphicFrame>
        <p:nvGraphicFramePr>
          <p:cNvPr id="133" name="Tabelle 6">
            <a:extLst>
              <a:ext uri="{FF2B5EF4-FFF2-40B4-BE49-F238E27FC236}">
                <a16:creationId xmlns:a16="http://schemas.microsoft.com/office/drawing/2014/main" id="{025F27EE-5D72-40F0-A82A-B147CC22CEA9}"/>
              </a:ext>
            </a:extLst>
          </p:cNvPr>
          <p:cNvGraphicFramePr>
            <a:graphicFrameLocks noGrp="1"/>
          </p:cNvGraphicFramePr>
          <p:nvPr/>
        </p:nvGraphicFramePr>
        <p:xfrm>
          <a:off x="4424790" y="1328555"/>
          <a:ext cx="2798968" cy="1135380"/>
        </p:xfrm>
        <a:graphic>
          <a:graphicData uri="http://schemas.openxmlformats.org/drawingml/2006/table">
            <a:tbl>
              <a:tblPr firstRow="1" bandRow="1">
                <a:tableStyleId>{5C22544A-7EE6-4342-B048-85BDC9FD1C3A}</a:tableStyleId>
              </a:tblPr>
              <a:tblGrid>
                <a:gridCol w="1399484">
                  <a:extLst>
                    <a:ext uri="{9D8B030D-6E8A-4147-A177-3AD203B41FA5}">
                      <a16:colId xmlns:a16="http://schemas.microsoft.com/office/drawing/2014/main" val="2330103578"/>
                    </a:ext>
                  </a:extLst>
                </a:gridCol>
                <a:gridCol w="1399484">
                  <a:extLst>
                    <a:ext uri="{9D8B030D-6E8A-4147-A177-3AD203B41FA5}">
                      <a16:colId xmlns:a16="http://schemas.microsoft.com/office/drawing/2014/main" val="476805030"/>
                    </a:ext>
                  </a:extLst>
                </a:gridCol>
              </a:tblGrid>
              <a:tr h="243010">
                <a:tc>
                  <a:txBody>
                    <a:bodyPr/>
                    <a:lstStyle/>
                    <a:p>
                      <a:pPr algn="ctr"/>
                      <a:endParaRPr lang="de-DE" sz="900"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900" b="0" dirty="0">
                          <a:solidFill>
                            <a:schemeClr val="tx1"/>
                          </a:solidFill>
                        </a:rPr>
                        <a:t>Median PFS (95% </a:t>
                      </a:r>
                      <a:r>
                        <a:rPr lang="de-DE" sz="900" b="0" dirty="0" err="1">
                          <a:solidFill>
                            <a:schemeClr val="tx1"/>
                          </a:solidFill>
                        </a:rPr>
                        <a:t>Kl</a:t>
                      </a:r>
                      <a:r>
                        <a:rPr lang="de-DE" sz="900" b="0" dirty="0">
                          <a:solidFill>
                            <a:schemeClr val="tx1"/>
                          </a:solidFill>
                        </a:rPr>
                        <a:t>)</a:t>
                      </a:r>
                    </a:p>
                    <a:p>
                      <a:pPr algn="ctr"/>
                      <a:r>
                        <a:rPr lang="de-DE" sz="900" b="0" dirty="0">
                          <a:solidFill>
                            <a:schemeClr val="tx1"/>
                          </a:solidFill>
                        </a:rPr>
                        <a:t>Monate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5384641"/>
                  </a:ext>
                </a:extLst>
              </a:tr>
              <a:tr h="304068">
                <a:tc>
                  <a:txBody>
                    <a:bodyPr/>
                    <a:lstStyle/>
                    <a:p>
                      <a:pPr algn="ctr">
                        <a:spcAft>
                          <a:spcPts val="300"/>
                        </a:spcAft>
                      </a:pPr>
                      <a:r>
                        <a:rPr lang="de-DE" sz="900" b="0" dirty="0" err="1">
                          <a:solidFill>
                            <a:srgbClr val="197812"/>
                          </a:solidFill>
                        </a:rPr>
                        <a:t>Pyrotinib</a:t>
                      </a:r>
                      <a:r>
                        <a:rPr lang="de-DE" sz="900" b="0" dirty="0">
                          <a:solidFill>
                            <a:srgbClr val="197812"/>
                          </a:solidFill>
                        </a:rPr>
                        <a:t> Kombination</a:t>
                      </a:r>
                    </a:p>
                    <a:p>
                      <a:pPr algn="ctr">
                        <a:spcAft>
                          <a:spcPts val="300"/>
                        </a:spcAft>
                      </a:pPr>
                      <a:r>
                        <a:rPr lang="de-DE" sz="900" b="0" dirty="0">
                          <a:solidFill>
                            <a:srgbClr val="7F7F7F"/>
                          </a:solidFill>
                        </a:rPr>
                        <a:t>Lapatinib Kombination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spcAft>
                          <a:spcPts val="300"/>
                        </a:spcAft>
                      </a:pPr>
                      <a:r>
                        <a:rPr lang="de-DE" sz="900" b="0" dirty="0">
                          <a:solidFill>
                            <a:srgbClr val="197812"/>
                          </a:solidFill>
                        </a:rPr>
                        <a:t>12,5 (9,7; NR)</a:t>
                      </a:r>
                    </a:p>
                    <a:p>
                      <a:pPr algn="ctr">
                        <a:spcAft>
                          <a:spcPts val="300"/>
                        </a:spcAft>
                      </a:pPr>
                      <a:r>
                        <a:rPr lang="de-DE" sz="900" b="0" dirty="0">
                          <a:solidFill>
                            <a:schemeClr val="bg1">
                              <a:lumMod val="50000"/>
                            </a:schemeClr>
                          </a:solidFill>
                        </a:rPr>
                        <a:t>6,8 (5,4; 8,1)</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61906987"/>
                  </a:ext>
                </a:extLst>
              </a:tr>
              <a:tr h="304068">
                <a:tc gridSpan="2">
                  <a:txBody>
                    <a:bodyPr/>
                    <a:lstStyle/>
                    <a:p>
                      <a:pPr algn="ctr"/>
                      <a:r>
                        <a:rPr lang="de-DE" sz="900" b="1" dirty="0"/>
                        <a:t>HR 0,39 (95% </a:t>
                      </a:r>
                      <a:r>
                        <a:rPr lang="de-DE" sz="900" b="1" dirty="0" err="1"/>
                        <a:t>Kl</a:t>
                      </a:r>
                      <a:r>
                        <a:rPr lang="de-DE" sz="900" b="1" dirty="0"/>
                        <a:t> 0,27; 0,56) </a:t>
                      </a:r>
                    </a:p>
                    <a:p>
                      <a:pPr algn="ctr"/>
                      <a:r>
                        <a:rPr lang="de-DE" sz="900" b="1" dirty="0"/>
                        <a:t>einseitig p&lt;0,0001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de-DE"/>
                    </a:p>
                  </a:txBody>
                  <a:tcPr/>
                </a:tc>
                <a:extLst>
                  <a:ext uri="{0D108BD9-81ED-4DB2-BD59-A6C34878D82A}">
                    <a16:rowId xmlns:a16="http://schemas.microsoft.com/office/drawing/2014/main" val="2131821531"/>
                  </a:ext>
                </a:extLst>
              </a:tr>
            </a:tbl>
          </a:graphicData>
        </a:graphic>
      </p:graphicFrame>
      <p:sp>
        <p:nvSpPr>
          <p:cNvPr id="135" name="Inhaltsplatzhalter 6">
            <a:extLst>
              <a:ext uri="{FF2B5EF4-FFF2-40B4-BE49-F238E27FC236}">
                <a16:creationId xmlns:a16="http://schemas.microsoft.com/office/drawing/2014/main" id="{812747B6-65ED-4728-9020-405D7A99DB3B}"/>
              </a:ext>
            </a:extLst>
          </p:cNvPr>
          <p:cNvSpPr>
            <a:spLocks noGrp="1"/>
          </p:cNvSpPr>
          <p:nvPr>
            <p:ph idx="1"/>
          </p:nvPr>
        </p:nvSpPr>
        <p:spPr>
          <a:xfrm>
            <a:off x="439165" y="4206522"/>
            <a:ext cx="8280400" cy="345481"/>
          </a:xfrm>
        </p:spPr>
        <p:txBody>
          <a:bodyPr/>
          <a:lstStyle/>
          <a:p>
            <a:r>
              <a:rPr lang="en-US" sz="1200" dirty="0"/>
              <a:t>Es </a:t>
            </a:r>
            <a:r>
              <a:rPr lang="en-US" sz="1200" dirty="0" err="1"/>
              <a:t>zeigte</a:t>
            </a:r>
            <a:r>
              <a:rPr lang="en-US" sz="1200" dirty="0"/>
              <a:t> </a:t>
            </a:r>
            <a:r>
              <a:rPr lang="en-US" sz="1200" dirty="0" err="1"/>
              <a:t>sich</a:t>
            </a:r>
            <a:r>
              <a:rPr lang="en-US" sz="1200" dirty="0"/>
              <a:t> </a:t>
            </a:r>
            <a:r>
              <a:rPr lang="en-US" sz="1200" dirty="0" err="1"/>
              <a:t>eine</a:t>
            </a:r>
            <a:r>
              <a:rPr lang="en-US" sz="1200" dirty="0"/>
              <a:t> </a:t>
            </a:r>
            <a:r>
              <a:rPr lang="en-US" sz="1200" dirty="0" err="1"/>
              <a:t>statistisch</a:t>
            </a:r>
            <a:r>
              <a:rPr lang="en-US" sz="1200" dirty="0"/>
              <a:t> </a:t>
            </a:r>
            <a:r>
              <a:rPr lang="en-US" sz="1200" dirty="0" err="1"/>
              <a:t>signifikante</a:t>
            </a:r>
            <a:r>
              <a:rPr lang="en-US" sz="1200" dirty="0"/>
              <a:t> und </a:t>
            </a:r>
            <a:r>
              <a:rPr lang="en-US" sz="1200" dirty="0" err="1"/>
              <a:t>klinisch</a:t>
            </a:r>
            <a:r>
              <a:rPr lang="en-US" sz="1200" dirty="0"/>
              <a:t> </a:t>
            </a:r>
            <a:r>
              <a:rPr lang="en-US" sz="1200" dirty="0" err="1"/>
              <a:t>bedeutende</a:t>
            </a:r>
            <a:r>
              <a:rPr lang="en-US" sz="1200" dirty="0"/>
              <a:t> </a:t>
            </a:r>
            <a:r>
              <a:rPr lang="en-US" sz="1200" dirty="0" err="1"/>
              <a:t>Verbesserung</a:t>
            </a:r>
            <a:r>
              <a:rPr lang="en-US" sz="1200" dirty="0"/>
              <a:t> des PFS</a:t>
            </a:r>
            <a:r>
              <a:rPr lang="de-DE" sz="1200" dirty="0"/>
              <a:t>.</a:t>
            </a:r>
          </a:p>
        </p:txBody>
      </p:sp>
    </p:spTree>
    <p:extLst>
      <p:ext uri="{BB962C8B-B14F-4D97-AF65-F5344CB8AC3E}">
        <p14:creationId xmlns:p14="http://schemas.microsoft.com/office/powerpoint/2010/main" val="769135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PHOEBE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Xu</a:t>
            </a:r>
            <a:r>
              <a:rPr lang="de-DE" dirty="0"/>
              <a:t> </a:t>
            </a:r>
            <a:r>
              <a:rPr lang="en-US" kern="0" dirty="0"/>
              <a:t>et al. | 2020 ASCO Annual Meeting | J Clin Oncol 38: 2020 (suppl; </a:t>
            </a:r>
            <a:r>
              <a:rPr lang="en-US" kern="0" dirty="0" err="1"/>
              <a:t>abstr</a:t>
            </a:r>
            <a:r>
              <a:rPr lang="en-US" kern="0" dirty="0"/>
              <a:t> 1003)</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29100" y="730053"/>
            <a:ext cx="8349140" cy="353808"/>
          </a:xfrm>
        </p:spPr>
        <p:txBody>
          <a:bodyPr/>
          <a:lstStyle/>
          <a:p>
            <a:r>
              <a:rPr lang="de-DE" dirty="0">
                <a:solidFill>
                  <a:srgbClr val="003865"/>
                </a:solidFill>
              </a:rPr>
              <a:t>PFS in Subgruppen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53</a:t>
            </a:fld>
            <a:endParaRPr lang="en-GB" dirty="0"/>
          </a:p>
        </p:txBody>
      </p:sp>
      <p:sp>
        <p:nvSpPr>
          <p:cNvPr id="10" name="Rechteck 9">
            <a:extLst>
              <a:ext uri="{FF2B5EF4-FFF2-40B4-BE49-F238E27FC236}">
                <a16:creationId xmlns:a16="http://schemas.microsoft.com/office/drawing/2014/main" id="{A85FCAD3-CB78-4317-A260-F46BAC002C1B}"/>
              </a:ext>
            </a:extLst>
          </p:cNvPr>
          <p:cNvSpPr/>
          <p:nvPr/>
        </p:nvSpPr>
        <p:spPr>
          <a:xfrm>
            <a:off x="436137" y="4635965"/>
            <a:ext cx="8280397" cy="123111"/>
          </a:xfrm>
          <a:prstGeom prst="rect">
            <a:avLst/>
          </a:prstGeom>
        </p:spPr>
        <p:txBody>
          <a:bodyPr wrap="square" lIns="0" tIns="0" rIns="0" bIns="0" anchor="b">
            <a:spAutoFit/>
          </a:bodyPr>
          <a:lstStyle/>
          <a:p>
            <a:r>
              <a:rPr lang="de-DE" sz="800" dirty="0">
                <a:solidFill>
                  <a:prstClr val="black"/>
                </a:solidFill>
              </a:rPr>
              <a:t>PFS nach BICR</a:t>
            </a:r>
          </a:p>
        </p:txBody>
      </p:sp>
      <mc:AlternateContent xmlns:mc="http://schemas.openxmlformats.org/markup-compatibility/2006" xmlns:a14="http://schemas.microsoft.com/office/drawing/2010/main">
        <mc:Choice Requires="a14">
          <p:graphicFrame>
            <p:nvGraphicFramePr>
              <p:cNvPr id="152" name="Content Placeholder 8">
                <a:extLst>
                  <a:ext uri="{FF2B5EF4-FFF2-40B4-BE49-F238E27FC236}">
                    <a16:creationId xmlns:a16="http://schemas.microsoft.com/office/drawing/2014/main" id="{EB683899-7B1E-4BB1-825C-35B4660BD75A}"/>
                  </a:ext>
                </a:extLst>
              </p:cNvPr>
              <p:cNvGraphicFramePr>
                <a:graphicFrameLocks/>
              </p:cNvGraphicFramePr>
              <p:nvPr/>
            </p:nvGraphicFramePr>
            <p:xfrm>
              <a:off x="432529" y="1376222"/>
              <a:ext cx="7392037" cy="2954571"/>
            </p:xfrm>
            <a:graphic>
              <a:graphicData uri="http://schemas.openxmlformats.org/drawingml/2006/table">
                <a:tbl>
                  <a:tblPr firstRow="1" bandRow="1"/>
                  <a:tblGrid>
                    <a:gridCol w="1451073">
                      <a:extLst>
                        <a:ext uri="{9D8B030D-6E8A-4147-A177-3AD203B41FA5}">
                          <a16:colId xmlns:a16="http://schemas.microsoft.com/office/drawing/2014/main" val="552897623"/>
                        </a:ext>
                      </a:extLst>
                    </a:gridCol>
                    <a:gridCol w="1137568">
                      <a:extLst>
                        <a:ext uri="{9D8B030D-6E8A-4147-A177-3AD203B41FA5}">
                          <a16:colId xmlns:a16="http://schemas.microsoft.com/office/drawing/2014/main" val="20001"/>
                        </a:ext>
                      </a:extLst>
                    </a:gridCol>
                    <a:gridCol w="968991">
                      <a:extLst>
                        <a:ext uri="{9D8B030D-6E8A-4147-A177-3AD203B41FA5}">
                          <a16:colId xmlns:a16="http://schemas.microsoft.com/office/drawing/2014/main" val="4168319233"/>
                        </a:ext>
                      </a:extLst>
                    </a:gridCol>
                    <a:gridCol w="955343">
                      <a:extLst>
                        <a:ext uri="{9D8B030D-6E8A-4147-A177-3AD203B41FA5}">
                          <a16:colId xmlns:a16="http://schemas.microsoft.com/office/drawing/2014/main" val="20003"/>
                        </a:ext>
                      </a:extLst>
                    </a:gridCol>
                    <a:gridCol w="955344">
                      <a:extLst>
                        <a:ext uri="{9D8B030D-6E8A-4147-A177-3AD203B41FA5}">
                          <a16:colId xmlns:a16="http://schemas.microsoft.com/office/drawing/2014/main" val="3206091668"/>
                        </a:ext>
                      </a:extLst>
                    </a:gridCol>
                    <a:gridCol w="1923718">
                      <a:extLst>
                        <a:ext uri="{9D8B030D-6E8A-4147-A177-3AD203B41FA5}">
                          <a16:colId xmlns:a16="http://schemas.microsoft.com/office/drawing/2014/main" val="3078473756"/>
                        </a:ext>
                      </a:extLst>
                    </a:gridCol>
                  </a:tblGrid>
                  <a:tr h="281101">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endParaRPr lang="de-DE" sz="800" noProof="0" dirty="0">
                            <a:latin typeface="+mn-lt"/>
                          </a:endParaRPr>
                        </a:p>
                      </a:txBody>
                      <a:tcPr marL="36000" marR="0" marT="0" marB="0" anchor="ctr">
                        <a:lnL w="12700" cmpd="sng">
                          <a:solidFill>
                            <a:srgbClr val="FFFFFF"/>
                          </a:solidFill>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endParaRPr lang="de-DE" sz="800" noProof="0" dirty="0">
                            <a:latin typeface="+mn-lt"/>
                          </a:endParaRPr>
                        </a:p>
                      </a:txBody>
                      <a:tcPr marL="3600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de-DE" sz="800" b="1" noProof="0" dirty="0" err="1">
                              <a:latin typeface="+mn-lt"/>
                            </a:rPr>
                            <a:t>Pyrotinib</a:t>
                          </a:r>
                          <a:r>
                            <a:rPr lang="de-DE" sz="800" b="1" baseline="0" noProof="0" dirty="0">
                              <a:latin typeface="+mn-lt"/>
                            </a:rPr>
                            <a:t> Kombination</a:t>
                          </a:r>
                          <a:endParaRPr lang="de-DE" sz="800" b="1" noProof="0" dirty="0">
                            <a:latin typeface="+mn-lt"/>
                          </a:endParaRPr>
                        </a:p>
                      </a:txBody>
                      <a:tcPr marL="36000" marR="0" marT="0" marB="0"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97812"/>
                        </a:solidFill>
                      </a:tcPr>
                    </a:tc>
                    <a:tc>
                      <a:txBody>
                        <a:bodyPr/>
                        <a:lstStyle/>
                        <a:p>
                          <a:pPr algn="ctr"/>
                          <a:r>
                            <a:rPr lang="de-DE" sz="800" b="1" noProof="0" dirty="0" err="1">
                              <a:solidFill>
                                <a:schemeClr val="bg1"/>
                              </a:solidFill>
                              <a:latin typeface="+mn-lt"/>
                            </a:rPr>
                            <a:t>Lapatinib</a:t>
                          </a:r>
                          <a:r>
                            <a:rPr lang="de-DE" sz="800" b="1" noProof="0" dirty="0">
                              <a:solidFill>
                                <a:schemeClr val="bg1"/>
                              </a:solidFill>
                              <a:latin typeface="+mn-lt"/>
                            </a:rPr>
                            <a:t> Kombination</a:t>
                          </a:r>
                        </a:p>
                      </a:txBody>
                      <a:tcPr marL="36000" marR="0" marT="0" marB="0" anchor="ctr">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800" b="1" dirty="0">
                              <a:solidFill>
                                <a:schemeClr val="bg1"/>
                              </a:solidFill>
                              <a:latin typeface="+mn-lt"/>
                            </a:rPr>
                            <a:t>HR (95% KI)</a:t>
                          </a:r>
                          <a:endParaRPr lang="de-DE" sz="800" b="1" dirty="0">
                            <a:latin typeface="+mn-lt"/>
                          </a:endParaRPr>
                        </a:p>
                      </a:txBody>
                      <a:tcPr marL="36000" marR="0" marT="0" marB="0"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rowSpan="2">
                      <a:txBody>
                        <a:bodyPr/>
                        <a:lstStyle/>
                        <a:p>
                          <a:pPr algn="ctr"/>
                          <a:endParaRPr lang="de-DE" sz="800" b="1" dirty="0">
                            <a:latin typeface="+mn-lt"/>
                          </a:endParaRP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0121068"/>
                      </a:ext>
                    </a:extLst>
                  </a:tr>
                  <a:tr h="140551">
                    <a:tc vMerge="1">
                      <a:txBody>
                        <a:bodyPr/>
                        <a:lstStyle/>
                        <a:p>
                          <a:endParaRPr lang="de-DE" sz="800" b="1" noProof="0" dirty="0">
                            <a:solidFill>
                              <a:schemeClr val="bg1"/>
                            </a:solidFill>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vMerge="1">
                      <a:txBody>
                        <a:bodyPr/>
                        <a:lstStyle/>
                        <a:p>
                          <a:endParaRPr lang="de-DE"/>
                        </a:p>
                      </a:txBody>
                      <a:tcPr/>
                    </a:tc>
                    <a:tc gridSpan="2">
                      <a:txBody>
                        <a:bodyPr/>
                        <a:lstStyle/>
                        <a:p>
                          <a:pPr algn="ctr"/>
                          <a:r>
                            <a:rPr lang="de-DE" sz="800" b="0" noProof="0" dirty="0">
                              <a:solidFill>
                                <a:schemeClr val="bg1"/>
                              </a:solidFill>
                              <a:latin typeface="+mn-lt"/>
                            </a:rPr>
                            <a:t>Anzahl Ereignisse/Anzahl Patienten</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hMerge="1">
                      <a:txBody>
                        <a:bodyPr/>
                        <a:lstStyle/>
                        <a:p>
                          <a:endParaRPr lang="de-DE"/>
                        </a:p>
                      </a:txBody>
                      <a:tcP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800" b="0" noProof="0" dirty="0">
                            <a:solidFill>
                              <a:schemeClr val="bg1"/>
                            </a:solidFill>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800" b="0" noProof="0" dirty="0">
                            <a:solidFill>
                              <a:schemeClr val="bg1"/>
                            </a:solidFill>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extLst>
                      <a:ext uri="{0D108BD9-81ED-4DB2-BD59-A6C34878D82A}">
                        <a16:rowId xmlns:a16="http://schemas.microsoft.com/office/drawing/2014/main" val="1880646180"/>
                      </a:ext>
                    </a:extLst>
                  </a:tr>
                  <a:tr h="150124">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Alle Patienten</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hMerge="1">
                      <a:txBody>
                        <a:bodyPr/>
                        <a:lstStyle/>
                        <a:p>
                          <a:pPr marL="88900" indent="0"/>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46/134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algn="ctr"/>
                          <a:r>
                            <a:rPr lang="de-DE" sz="700" dirty="0"/>
                            <a:t>84/132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700" b="0" noProof="0" dirty="0">
                              <a:latin typeface="+mn-lt"/>
                            </a:rPr>
                            <a:t>0,39 (0,27-0,56)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extLst>
                      <a:ext uri="{0D108BD9-81ED-4DB2-BD59-A6C34878D82A}">
                        <a16:rowId xmlns:a16="http://schemas.microsoft.com/office/drawing/2014/main" val="2141644272"/>
                      </a:ext>
                    </a:extLst>
                  </a:tr>
                  <a:tr h="368944">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de-DE" sz="700" b="0" kern="1200" noProof="0" dirty="0" err="1">
                              <a:solidFill>
                                <a:schemeClr val="dk1"/>
                              </a:solidFill>
                              <a:latin typeface="+mn-lt"/>
                              <a:ea typeface="+mn-ea"/>
                              <a:cs typeface="+mn-cs"/>
                            </a:rPr>
                            <a:t>Trastuzumab</a:t>
                          </a:r>
                          <a:r>
                            <a:rPr lang="de-DE" sz="700" b="0" kern="1200" baseline="0" noProof="0" dirty="0">
                              <a:solidFill>
                                <a:schemeClr val="dk1"/>
                              </a:solidFill>
                              <a:latin typeface="+mn-lt"/>
                              <a:ea typeface="+mn-ea"/>
                              <a:cs typeface="+mn-cs"/>
                            </a:rPr>
                            <a:t>-Therapie bei metastasierter Erkrankung</a:t>
                          </a:r>
                          <a:endParaRPr lang="de-DE" sz="700" b="0" kern="1200" noProof="0" dirty="0">
                            <a:solidFill>
                              <a:schemeClr val="dk1"/>
                            </a:solidFill>
                            <a:latin typeface="+mn-lt"/>
                            <a:ea typeface="+mn-ea"/>
                            <a:cs typeface="+mn-cs"/>
                          </a:endParaRPr>
                        </a:p>
                      </a:txBody>
                      <a:tcPr marL="3600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3865">
                            <a:tint val="40000"/>
                          </a:srgbClr>
                        </a:solidFill>
                      </a:tcPr>
                    </a:tc>
                    <a:tc>
                      <a:txBody>
                        <a:bodyPr/>
                        <a:lstStyle/>
                        <a:p>
                          <a:pPr marL="0" indent="0"/>
                          <a:r>
                            <a:rPr lang="de-DE" sz="700" b="0" kern="1200" noProof="0" dirty="0">
                              <a:solidFill>
                                <a:schemeClr val="dk1"/>
                              </a:solidFill>
                              <a:latin typeface="+mn-lt"/>
                              <a:ea typeface="+mn-ea"/>
                              <a:cs typeface="+mn-cs"/>
                            </a:rPr>
                            <a:t>&lt;3</a:t>
                          </a:r>
                          <a:r>
                            <a:rPr lang="de-DE" sz="700" b="0" kern="1200" baseline="0" noProof="0" dirty="0">
                              <a:solidFill>
                                <a:schemeClr val="dk1"/>
                              </a:solidFill>
                              <a:latin typeface="+mn-lt"/>
                              <a:ea typeface="+mn-ea"/>
                              <a:cs typeface="+mn-cs"/>
                            </a:rPr>
                            <a:t> Monate</a:t>
                          </a:r>
                          <a:br>
                            <a:rPr lang="de-DE" sz="700" b="0" kern="1200" baseline="0" noProof="0" dirty="0">
                              <a:solidFill>
                                <a:schemeClr val="dk1"/>
                              </a:solidFill>
                              <a:latin typeface="+mn-lt"/>
                              <a:ea typeface="+mn-ea"/>
                              <a:cs typeface="+mn-cs"/>
                            </a:rPr>
                          </a:br>
                          <a:r>
                            <a:rPr lang="de-DE" sz="700" b="0" kern="1200" baseline="0" noProof="0" dirty="0">
                              <a:solidFill>
                                <a:schemeClr val="dk1"/>
                              </a:solidFill>
                              <a:latin typeface="+mn-lt"/>
                              <a:ea typeface="+mn-ea"/>
                              <a:cs typeface="+mn-cs"/>
                            </a:rPr>
                            <a:t>3-6 Monate</a:t>
                          </a:r>
                          <a:br>
                            <a:rPr lang="de-DE" sz="700" b="0" kern="1200" baseline="0" noProof="0" dirty="0">
                              <a:solidFill>
                                <a:schemeClr val="dk1"/>
                              </a:solidFill>
                              <a:latin typeface="+mn-lt"/>
                              <a:ea typeface="+mn-ea"/>
                              <a:cs typeface="+mn-cs"/>
                            </a:rPr>
                          </a:br>
                          <a14:m>
                            <m:oMath xmlns:m="http://schemas.openxmlformats.org/officeDocument/2006/math">
                              <m:r>
                                <a:rPr lang="de-DE" sz="700" b="0" i="1" kern="1200" baseline="0" noProof="0" smtClean="0">
                                  <a:solidFill>
                                    <a:schemeClr val="dk1"/>
                                  </a:solidFill>
                                  <a:latin typeface="Cambria Math"/>
                                  <a:ea typeface="Cambria Math"/>
                                  <a:cs typeface="+mn-cs"/>
                                </a:rPr>
                                <m:t>≥</m:t>
                              </m:r>
                            </m:oMath>
                          </a14:m>
                          <a:r>
                            <a:rPr lang="de-DE" sz="700" b="0" kern="1200" baseline="0" noProof="0" dirty="0">
                              <a:solidFill>
                                <a:schemeClr val="dk1"/>
                              </a:solidFill>
                              <a:latin typeface="+mn-lt"/>
                              <a:ea typeface="+mn-ea"/>
                              <a:cs typeface="+mn-cs"/>
                            </a:rPr>
                            <a:t>6 Monate</a:t>
                          </a:r>
                          <a:endParaRPr lang="de-DE" sz="700" b="0" kern="1200" noProof="0" dirty="0">
                            <a:solidFill>
                              <a:schemeClr val="dk1"/>
                            </a:solidFill>
                            <a:latin typeface="+mn-lt"/>
                            <a:ea typeface="+mn-ea"/>
                            <a:cs typeface="+mn-cs"/>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14/28</a:t>
                          </a:r>
                          <a:br>
                            <a:rPr lang="de-DE" sz="700" b="0" noProof="0" dirty="0">
                              <a:latin typeface="+mn-lt"/>
                            </a:rPr>
                          </a:br>
                          <a:r>
                            <a:rPr lang="de-DE" sz="700" b="0" noProof="0" dirty="0">
                              <a:latin typeface="+mn-lt"/>
                            </a:rPr>
                            <a:t>5/12</a:t>
                          </a:r>
                          <a:br>
                            <a:rPr lang="de-DE" sz="700" b="0" noProof="0" dirty="0">
                              <a:latin typeface="+mn-lt"/>
                            </a:rPr>
                          </a:br>
                          <a:r>
                            <a:rPr lang="de-DE" sz="700" b="0" noProof="0" dirty="0">
                              <a:latin typeface="+mn-lt"/>
                            </a:rPr>
                            <a:t>12/39</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3865">
                            <a:tint val="40000"/>
                          </a:srgbClr>
                        </a:solidFill>
                      </a:tcPr>
                    </a:tc>
                    <a:tc>
                      <a:txBody>
                        <a:bodyPr/>
                        <a:lstStyle/>
                        <a:p>
                          <a:pPr algn="ctr"/>
                          <a:r>
                            <a:rPr lang="de-DE" sz="700" b="0" noProof="0" dirty="0">
                              <a:latin typeface="+mn-lt"/>
                            </a:rPr>
                            <a:t>18/21</a:t>
                          </a:r>
                          <a:br>
                            <a:rPr lang="de-DE" sz="700" b="0" noProof="0" dirty="0">
                              <a:latin typeface="+mn-lt"/>
                            </a:rPr>
                          </a:br>
                          <a:r>
                            <a:rPr lang="de-DE" sz="700" b="0" noProof="0" dirty="0">
                              <a:latin typeface="+mn-lt"/>
                            </a:rPr>
                            <a:t>19/31</a:t>
                          </a:r>
                          <a:br>
                            <a:rPr lang="de-DE" sz="700" b="0" noProof="0" dirty="0">
                              <a:latin typeface="+mn-lt"/>
                            </a:rPr>
                          </a:br>
                          <a:r>
                            <a:rPr lang="de-DE" sz="700" b="0" noProof="0" dirty="0">
                              <a:latin typeface="+mn-lt"/>
                            </a:rPr>
                            <a:t>26/37</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0,31 (0,14-0,67)</a:t>
                          </a:r>
                          <a:br>
                            <a:rPr lang="de-DE" sz="700" b="0" noProof="0" dirty="0">
                              <a:latin typeface="+mn-lt"/>
                            </a:rPr>
                          </a:br>
                          <a:r>
                            <a:rPr lang="de-DE" sz="700" b="0" noProof="0" dirty="0">
                              <a:latin typeface="+mn-lt"/>
                            </a:rPr>
                            <a:t>0,42 (0,16-1,15)</a:t>
                          </a:r>
                          <a:br>
                            <a:rPr lang="de-DE" sz="700" b="0" noProof="0" dirty="0">
                              <a:latin typeface="+mn-lt"/>
                            </a:rPr>
                          </a:br>
                          <a:r>
                            <a:rPr lang="de-DE" sz="700" b="0" noProof="0" dirty="0">
                              <a:latin typeface="+mn-lt"/>
                            </a:rPr>
                            <a:t>0,31 (0,15-0,62)</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extLst>
                      <a:ext uri="{0D108BD9-81ED-4DB2-BD59-A6C34878D82A}">
                        <a16:rowId xmlns:a16="http://schemas.microsoft.com/office/drawing/2014/main" val="2914049123"/>
                      </a:ext>
                    </a:extLst>
                  </a:tr>
                  <a:tr h="268250">
                    <a:tc>
                      <a:txBody>
                        <a:bodyPr/>
                        <a:lstStyle>
                          <a:lvl1pPr marL="0" algn="l" defTabSz="342900" rtl="0" eaLnBrk="1" latinLnBrk="0" hangingPunct="1">
                            <a:defRPr sz="1350" kern="1200">
                              <a:solidFill>
                                <a:schemeClr val="dk1"/>
                              </a:solidFill>
                              <a:latin typeface="Arial"/>
                            </a:defRPr>
                          </a:lvl1pPr>
                          <a:lvl2pPr marL="342900" algn="l" defTabSz="342900" rtl="0" eaLnBrk="1" latinLnBrk="0" hangingPunct="1">
                            <a:defRPr sz="1350" kern="1200">
                              <a:solidFill>
                                <a:schemeClr val="dk1"/>
                              </a:solidFill>
                              <a:latin typeface="Arial"/>
                            </a:defRPr>
                          </a:lvl2pPr>
                          <a:lvl3pPr marL="685800" algn="l" defTabSz="342900" rtl="0" eaLnBrk="1" latinLnBrk="0" hangingPunct="1">
                            <a:defRPr sz="1350" kern="1200">
                              <a:solidFill>
                                <a:schemeClr val="dk1"/>
                              </a:solidFill>
                              <a:latin typeface="Arial"/>
                            </a:defRPr>
                          </a:lvl3pPr>
                          <a:lvl4pPr marL="1028700" algn="l" defTabSz="342900" rtl="0" eaLnBrk="1" latinLnBrk="0" hangingPunct="1">
                            <a:defRPr sz="1350" kern="1200">
                              <a:solidFill>
                                <a:schemeClr val="dk1"/>
                              </a:solidFill>
                              <a:latin typeface="Arial"/>
                            </a:defRPr>
                          </a:lvl4pPr>
                          <a:lvl5pPr marL="1371600" algn="l" defTabSz="342900" rtl="0" eaLnBrk="1" latinLnBrk="0" hangingPunct="1">
                            <a:defRPr sz="1350" kern="1200">
                              <a:solidFill>
                                <a:schemeClr val="dk1"/>
                              </a:solidFill>
                              <a:latin typeface="Arial"/>
                            </a:defRPr>
                          </a:lvl5pPr>
                          <a:lvl6pPr marL="1714500" algn="l" defTabSz="342900" rtl="0" eaLnBrk="1" latinLnBrk="0" hangingPunct="1">
                            <a:defRPr sz="1350" kern="1200">
                              <a:solidFill>
                                <a:schemeClr val="dk1"/>
                              </a:solidFill>
                              <a:latin typeface="Arial"/>
                            </a:defRPr>
                          </a:lvl6pPr>
                          <a:lvl7pPr marL="2057400" algn="l" defTabSz="342900" rtl="0" eaLnBrk="1" latinLnBrk="0" hangingPunct="1">
                            <a:defRPr sz="1350" kern="1200">
                              <a:solidFill>
                                <a:schemeClr val="dk1"/>
                              </a:solidFill>
                              <a:latin typeface="Arial"/>
                            </a:defRPr>
                          </a:lvl7pPr>
                          <a:lvl8pPr marL="2400300" algn="l" defTabSz="342900" rtl="0" eaLnBrk="1" latinLnBrk="0" hangingPunct="1">
                            <a:defRPr sz="1350" kern="1200">
                              <a:solidFill>
                                <a:schemeClr val="dk1"/>
                              </a:solidFill>
                              <a:latin typeface="Arial"/>
                            </a:defRPr>
                          </a:lvl8pPr>
                          <a:lvl9pPr marL="2743200" algn="l" defTabSz="342900" rtl="0" eaLnBrk="1" latinLnBrk="0" hangingPunct="1">
                            <a:defRPr sz="1350" kern="1200">
                              <a:solidFill>
                                <a:schemeClr val="dk1"/>
                              </a:solidFill>
                              <a:latin typeface="Arial"/>
                            </a:defRPr>
                          </a:lvl9pPr>
                        </a:lstStyle>
                        <a:p>
                          <a:r>
                            <a:rPr lang="de-DE" sz="700" b="0" kern="1200" noProof="0" dirty="0" err="1">
                              <a:solidFill>
                                <a:schemeClr val="dk1"/>
                              </a:solidFill>
                              <a:latin typeface="+mn-lt"/>
                              <a:ea typeface="+mn-ea"/>
                              <a:cs typeface="+mn-cs"/>
                            </a:rPr>
                            <a:t>Trastuzumab</a:t>
                          </a:r>
                          <a:r>
                            <a:rPr lang="de-DE" sz="700" b="0" kern="1200" baseline="0" noProof="0" dirty="0">
                              <a:solidFill>
                                <a:schemeClr val="dk1"/>
                              </a:solidFill>
                              <a:latin typeface="+mn-lt"/>
                              <a:ea typeface="+mn-ea"/>
                              <a:cs typeface="+mn-cs"/>
                            </a:rPr>
                            <a:t>-Resistenz</a:t>
                          </a:r>
                          <a:endParaRPr lang="de-DE" sz="700" b="0" kern="1200" noProof="0" dirty="0">
                            <a:solidFill>
                              <a:schemeClr val="dk1"/>
                            </a:solidFill>
                            <a:latin typeface="+mn-lt"/>
                            <a:ea typeface="+mn-ea"/>
                            <a:cs typeface="+mn-cs"/>
                          </a:endParaRPr>
                        </a:p>
                      </a:txBody>
                      <a:tcPr marL="3600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marL="0" indent="0"/>
                          <a:r>
                            <a:rPr lang="de-DE" sz="700" b="0" kern="1200" noProof="0" dirty="0">
                              <a:solidFill>
                                <a:schemeClr val="dk1"/>
                              </a:solidFill>
                              <a:latin typeface="+mn-lt"/>
                              <a:ea typeface="+mn-ea"/>
                              <a:cs typeface="+mn-cs"/>
                            </a:rPr>
                            <a:t>Nein</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Ja</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de-DE" sz="700" b="0" noProof="0" dirty="0">
                              <a:latin typeface="+mn-lt"/>
                            </a:rPr>
                            <a:t>31/97</a:t>
                          </a:r>
                          <a:br>
                            <a:rPr lang="de-DE" sz="700" b="0" noProof="0" dirty="0">
                              <a:latin typeface="+mn-lt"/>
                            </a:rPr>
                          </a:br>
                          <a:r>
                            <a:rPr lang="de-DE" sz="700" b="0" noProof="0" dirty="0">
                              <a:latin typeface="+mn-lt"/>
                            </a:rPr>
                            <a:t>15/37</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de-DE" sz="700" b="0" noProof="0" dirty="0">
                              <a:latin typeface="+mn-lt"/>
                            </a:rPr>
                            <a:t>67/100</a:t>
                          </a:r>
                          <a:br>
                            <a:rPr lang="de-DE" sz="700" b="0" noProof="0" dirty="0">
                              <a:latin typeface="+mn-lt"/>
                            </a:rPr>
                          </a:br>
                          <a:r>
                            <a:rPr lang="de-DE" sz="700" b="0" noProof="0" dirty="0">
                              <a:latin typeface="+mn-lt"/>
                            </a:rPr>
                            <a:t>17/32</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de-DE" sz="700" b="0" noProof="0" dirty="0">
                              <a:latin typeface="+mn-lt"/>
                            </a:rPr>
                            <a:t>0,33 (0,21-0,51)</a:t>
                          </a:r>
                          <a:br>
                            <a:rPr lang="de-DE" sz="700" b="0" noProof="0" dirty="0">
                              <a:latin typeface="+mn-lt"/>
                            </a:rPr>
                          </a:br>
                          <a:r>
                            <a:rPr lang="de-DE" sz="700" b="0" noProof="0" dirty="0">
                              <a:latin typeface="+mn-lt"/>
                            </a:rPr>
                            <a:t>0,60 (0,29-1,21)</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extLst>
                      <a:ext uri="{0D108BD9-81ED-4DB2-BD59-A6C34878D82A}">
                        <a16:rowId xmlns:a16="http://schemas.microsoft.com/office/drawing/2014/main" val="358895883"/>
                      </a:ext>
                    </a:extLst>
                  </a:tr>
                  <a:tr h="158904">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de-DE" sz="700" b="0" kern="1200" noProof="0" dirty="0">
                              <a:solidFill>
                                <a:schemeClr val="dk1"/>
                              </a:solidFill>
                              <a:latin typeface="+mn-lt"/>
                              <a:ea typeface="+mn-ea"/>
                              <a:cs typeface="+mn-cs"/>
                            </a:rPr>
                            <a:t>HER2-Amplifikation durch FISH</a:t>
                          </a:r>
                        </a:p>
                      </a:txBody>
                      <a:tcPr marL="3600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p>
                          <a:pPr marL="88900" indent="0"/>
                          <a:endParaRPr lang="de-DE" sz="700" b="0" kern="1200" noProof="0" dirty="0">
                            <a:solidFill>
                              <a:schemeClr val="dk1"/>
                            </a:solidFill>
                            <a:latin typeface="+mn-lt"/>
                            <a:ea typeface="+mn-ea"/>
                            <a:cs typeface="+mn-cs"/>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de-DE" sz="700" b="0" noProof="0" dirty="0">
                              <a:latin typeface="+mn-lt"/>
                            </a:rPr>
                            <a:t>14/36</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BCED3"/>
                        </a:solidFill>
                      </a:tcPr>
                    </a:tc>
                    <a:tc>
                      <a:txBody>
                        <a:bodyPr/>
                        <a:lstStyle/>
                        <a:p>
                          <a:pPr algn="ctr"/>
                          <a:r>
                            <a:rPr lang="de-DE" sz="700" dirty="0"/>
                            <a:t>30/50</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de-DE" sz="700" b="0" noProof="0" dirty="0">
                              <a:latin typeface="+mn-lt"/>
                            </a:rPr>
                            <a:t>0,45</a:t>
                          </a:r>
                          <a:r>
                            <a:rPr lang="de-DE" sz="700" b="0" baseline="0" noProof="0" dirty="0">
                              <a:latin typeface="+mn-lt"/>
                            </a:rPr>
                            <a:t> (0,23-0,86)</a:t>
                          </a: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extLst>
                      <a:ext uri="{0D108BD9-81ED-4DB2-BD59-A6C34878D82A}">
                        <a16:rowId xmlns:a16="http://schemas.microsoft.com/office/drawing/2014/main" val="579811064"/>
                      </a:ext>
                    </a:extLst>
                  </a:tr>
                  <a:tr h="368944">
                    <a:tc>
                      <a:txBody>
                        <a:bodyPr/>
                        <a:lstStyle>
                          <a:lvl1pPr marL="0" algn="l" defTabSz="342900" rtl="0" eaLnBrk="1" latinLnBrk="0" hangingPunct="1">
                            <a:defRPr sz="1350" kern="1200">
                              <a:solidFill>
                                <a:schemeClr val="dk1"/>
                              </a:solidFill>
                              <a:latin typeface="Arial"/>
                            </a:defRPr>
                          </a:lvl1pPr>
                          <a:lvl2pPr marL="342900" algn="l" defTabSz="342900" rtl="0" eaLnBrk="1" latinLnBrk="0" hangingPunct="1">
                            <a:defRPr sz="1350" kern="1200">
                              <a:solidFill>
                                <a:schemeClr val="dk1"/>
                              </a:solidFill>
                              <a:latin typeface="Arial"/>
                            </a:defRPr>
                          </a:lvl2pPr>
                          <a:lvl3pPr marL="685800" algn="l" defTabSz="342900" rtl="0" eaLnBrk="1" latinLnBrk="0" hangingPunct="1">
                            <a:defRPr sz="1350" kern="1200">
                              <a:solidFill>
                                <a:schemeClr val="dk1"/>
                              </a:solidFill>
                              <a:latin typeface="Arial"/>
                            </a:defRPr>
                          </a:lvl3pPr>
                          <a:lvl4pPr marL="1028700" algn="l" defTabSz="342900" rtl="0" eaLnBrk="1" latinLnBrk="0" hangingPunct="1">
                            <a:defRPr sz="1350" kern="1200">
                              <a:solidFill>
                                <a:schemeClr val="dk1"/>
                              </a:solidFill>
                              <a:latin typeface="Arial"/>
                            </a:defRPr>
                          </a:lvl4pPr>
                          <a:lvl5pPr marL="1371600" algn="l" defTabSz="342900" rtl="0" eaLnBrk="1" latinLnBrk="0" hangingPunct="1">
                            <a:defRPr sz="1350" kern="1200">
                              <a:solidFill>
                                <a:schemeClr val="dk1"/>
                              </a:solidFill>
                              <a:latin typeface="Arial"/>
                            </a:defRPr>
                          </a:lvl5pPr>
                          <a:lvl6pPr marL="1714500" algn="l" defTabSz="342900" rtl="0" eaLnBrk="1" latinLnBrk="0" hangingPunct="1">
                            <a:defRPr sz="1350" kern="1200">
                              <a:solidFill>
                                <a:schemeClr val="dk1"/>
                              </a:solidFill>
                              <a:latin typeface="Arial"/>
                            </a:defRPr>
                          </a:lvl6pPr>
                          <a:lvl7pPr marL="2057400" algn="l" defTabSz="342900" rtl="0" eaLnBrk="1" latinLnBrk="0" hangingPunct="1">
                            <a:defRPr sz="1350" kern="1200">
                              <a:solidFill>
                                <a:schemeClr val="dk1"/>
                              </a:solidFill>
                              <a:latin typeface="Arial"/>
                            </a:defRPr>
                          </a:lvl7pPr>
                          <a:lvl8pPr marL="2400300" algn="l" defTabSz="342900" rtl="0" eaLnBrk="1" latinLnBrk="0" hangingPunct="1">
                            <a:defRPr sz="1350" kern="1200">
                              <a:solidFill>
                                <a:schemeClr val="dk1"/>
                              </a:solidFill>
                              <a:latin typeface="Arial"/>
                            </a:defRPr>
                          </a:lvl8pPr>
                          <a:lvl9pPr marL="2743200" algn="l" defTabSz="342900" rtl="0" eaLnBrk="1" latinLnBrk="0" hangingPunct="1">
                            <a:defRPr sz="1350" kern="1200">
                              <a:solidFill>
                                <a:schemeClr val="dk1"/>
                              </a:solidFill>
                              <a:latin typeface="Arial"/>
                            </a:defRPr>
                          </a:lvl9pPr>
                        </a:lstStyle>
                        <a:p>
                          <a:r>
                            <a:rPr lang="de-DE" sz="700" b="0" kern="1200" noProof="0" dirty="0">
                              <a:solidFill>
                                <a:schemeClr val="dk1"/>
                              </a:solidFill>
                              <a:latin typeface="+mn-lt"/>
                              <a:ea typeface="+mn-ea"/>
                              <a:cs typeface="+mn-cs"/>
                            </a:rPr>
                            <a:t>Pathologischer</a:t>
                          </a:r>
                          <a:r>
                            <a:rPr lang="de-DE" sz="700" b="0" kern="1200" baseline="0" noProof="0" dirty="0">
                              <a:solidFill>
                                <a:schemeClr val="dk1"/>
                              </a:solidFill>
                              <a:latin typeface="+mn-lt"/>
                              <a:ea typeface="+mn-ea"/>
                              <a:cs typeface="+mn-cs"/>
                            </a:rPr>
                            <a:t> Grad</a:t>
                          </a:r>
                          <a:endParaRPr lang="de-DE" sz="700" b="0" kern="1200" noProof="0" dirty="0">
                            <a:solidFill>
                              <a:schemeClr val="dk1"/>
                            </a:solidFill>
                            <a:latin typeface="+mn-lt"/>
                            <a:ea typeface="+mn-ea"/>
                            <a:cs typeface="+mn-cs"/>
                          </a:endParaRPr>
                        </a:p>
                      </a:txBody>
                      <a:tcPr marL="3600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marL="0" indent="0">
                            <a:tabLst/>
                          </a:pPr>
                          <a:r>
                            <a:rPr lang="de-DE" sz="700" b="0" kern="1200" noProof="0" dirty="0">
                              <a:solidFill>
                                <a:schemeClr val="dk1"/>
                              </a:solidFill>
                              <a:latin typeface="+mn-lt"/>
                              <a:ea typeface="+mn-ea"/>
                              <a:cs typeface="+mn-cs"/>
                            </a:rPr>
                            <a:t>2</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3</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Unbekannt</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algn="ctr" defTabSz="342900" rtl="0" eaLnBrk="1" latinLnBrk="0" hangingPunct="1"/>
                          <a:r>
                            <a:rPr lang="de-DE" sz="700" b="0" kern="1200" noProof="0" dirty="0">
                              <a:solidFill>
                                <a:schemeClr val="dk1"/>
                              </a:solidFill>
                              <a:latin typeface="+mn-lt"/>
                              <a:ea typeface="+mn-ea"/>
                              <a:cs typeface="+mn-cs"/>
                            </a:rPr>
                            <a:t>15/42</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11/45</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20/47</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algn="ctr"/>
                          <a:r>
                            <a:rPr lang="de-DE" sz="700" b="0" noProof="0" dirty="0">
                              <a:latin typeface="+mn-lt"/>
                            </a:rPr>
                            <a:t>23/36</a:t>
                          </a:r>
                          <a:br>
                            <a:rPr lang="de-DE" sz="700" b="0" noProof="0" dirty="0">
                              <a:latin typeface="+mn-lt"/>
                            </a:rPr>
                          </a:br>
                          <a:r>
                            <a:rPr lang="de-DE" sz="700" b="0" noProof="0" dirty="0">
                              <a:latin typeface="+mn-lt"/>
                            </a:rPr>
                            <a:t>20/37</a:t>
                          </a:r>
                          <a:br>
                            <a:rPr lang="de-DE" sz="700" b="0" noProof="0" dirty="0">
                              <a:latin typeface="+mn-lt"/>
                            </a:rPr>
                          </a:br>
                          <a:r>
                            <a:rPr lang="de-DE" sz="700" b="0" noProof="0" dirty="0">
                              <a:latin typeface="+mn-lt"/>
                            </a:rPr>
                            <a:t>37/55</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0,56 (0,29-1,09)</a:t>
                          </a:r>
                          <a:br>
                            <a:rPr lang="de-DE" sz="700" b="0" noProof="0" dirty="0">
                              <a:latin typeface="+mn-lt"/>
                            </a:rPr>
                          </a:br>
                          <a:r>
                            <a:rPr lang="de-DE" sz="700" b="0" noProof="0" dirty="0">
                              <a:latin typeface="+mn-lt"/>
                            </a:rPr>
                            <a:t>0,35 (0,16-0,74)</a:t>
                          </a:r>
                          <a:br>
                            <a:rPr lang="de-DE" sz="700" b="0" noProof="0" dirty="0">
                              <a:latin typeface="+mn-lt"/>
                            </a:rPr>
                          </a:br>
                          <a:r>
                            <a:rPr lang="de-DE" sz="700" b="0" noProof="0" dirty="0">
                              <a:latin typeface="+mn-lt"/>
                            </a:rPr>
                            <a:t>0,36 (0,20-0,63)</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extLst>
                      <a:ext uri="{0D108BD9-81ED-4DB2-BD59-A6C34878D82A}">
                        <a16:rowId xmlns:a16="http://schemas.microsoft.com/office/drawing/2014/main" val="1454521669"/>
                      </a:ext>
                    </a:extLst>
                  </a:tr>
                  <a:tr h="282413">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700" b="0" kern="1200" noProof="0" dirty="0">
                              <a:solidFill>
                                <a:schemeClr val="dk1"/>
                              </a:solidFill>
                              <a:latin typeface="+mn-lt"/>
                              <a:ea typeface="+mn-ea"/>
                              <a:cs typeface="+mn-cs"/>
                            </a:rPr>
                            <a:t>Metastasen</a:t>
                          </a:r>
                        </a:p>
                      </a:txBody>
                      <a:tcPr marL="3600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BCED3"/>
                        </a:solidFill>
                      </a:tcPr>
                    </a:tc>
                    <a:tc>
                      <a:txBody>
                        <a:bodyPr/>
                        <a:lstStyle/>
                        <a:p>
                          <a:pPr marL="0" indent="0"/>
                          <a:r>
                            <a:rPr lang="de-DE" sz="700" b="0" kern="1200" noProof="0" dirty="0">
                              <a:solidFill>
                                <a:schemeClr val="dk1"/>
                              </a:solidFill>
                              <a:latin typeface="+mn-lt"/>
                              <a:ea typeface="+mn-ea"/>
                              <a:cs typeface="+mn-cs"/>
                            </a:rPr>
                            <a:t>Viszeral</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Nicht Viszeral</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35/103</a:t>
                          </a:r>
                          <a:br>
                            <a:rPr lang="de-DE" sz="700" b="0" noProof="0" dirty="0">
                              <a:latin typeface="+mn-lt"/>
                            </a:rPr>
                          </a:br>
                          <a:r>
                            <a:rPr lang="de-DE" sz="700" b="0" noProof="0" dirty="0">
                              <a:latin typeface="+mn-lt"/>
                            </a:rPr>
                            <a:t>11/31</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BCED3"/>
                        </a:solidFill>
                      </a:tcPr>
                    </a:tc>
                    <a:tc>
                      <a:txBody>
                        <a:bodyPr/>
                        <a:lstStyle/>
                        <a:p>
                          <a:pPr algn="ctr"/>
                          <a:r>
                            <a:rPr lang="de-DE" sz="700" b="0" noProof="0" dirty="0">
                              <a:latin typeface="+mn-lt"/>
                            </a:rPr>
                            <a:t>69/108</a:t>
                          </a:r>
                          <a:br>
                            <a:rPr lang="de-DE" sz="700" b="0" noProof="0" dirty="0">
                              <a:latin typeface="+mn-lt"/>
                            </a:rPr>
                          </a:br>
                          <a:r>
                            <a:rPr lang="de-DE" sz="700" b="0" noProof="0" dirty="0">
                              <a:latin typeface="+mn-lt"/>
                            </a:rPr>
                            <a:t>15/24</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0,37 (0,24-0,56)</a:t>
                          </a:r>
                          <a:br>
                            <a:rPr lang="de-DE" sz="700" b="0" noProof="0" dirty="0">
                              <a:latin typeface="+mn-lt"/>
                            </a:rPr>
                          </a:br>
                          <a:r>
                            <a:rPr lang="de-DE" sz="700" b="0" noProof="0" dirty="0">
                              <a:latin typeface="+mn-lt"/>
                            </a:rPr>
                            <a:t>0,48 (0,22-1,06)</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extLst>
                      <a:ext uri="{0D108BD9-81ED-4DB2-BD59-A6C34878D82A}">
                        <a16:rowId xmlns:a16="http://schemas.microsoft.com/office/drawing/2014/main" val="4031616279"/>
                      </a:ext>
                    </a:extLst>
                  </a:tr>
                  <a:tr h="245963">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700" b="0" kern="1200" noProof="0" dirty="0">
                              <a:solidFill>
                                <a:schemeClr val="dk1"/>
                              </a:solidFill>
                              <a:latin typeface="+mn-lt"/>
                              <a:ea typeface="+mn-ea"/>
                              <a:cs typeface="+mn-cs"/>
                            </a:rPr>
                            <a:t>ECOG Status</a:t>
                          </a:r>
                        </a:p>
                      </a:txBody>
                      <a:tcPr marL="3600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marL="0" indent="0"/>
                          <a:r>
                            <a:rPr lang="de-DE" sz="700" b="0" kern="1200" noProof="0" dirty="0">
                              <a:solidFill>
                                <a:schemeClr val="dk1"/>
                              </a:solidFill>
                              <a:latin typeface="+mn-lt"/>
                              <a:ea typeface="+mn-ea"/>
                              <a:cs typeface="+mn-cs"/>
                            </a:rPr>
                            <a:t>0</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1</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17/47</a:t>
                          </a:r>
                          <a:br>
                            <a:rPr lang="de-DE" sz="700" b="0" noProof="0" dirty="0">
                              <a:latin typeface="+mn-lt"/>
                            </a:rPr>
                          </a:br>
                          <a:r>
                            <a:rPr lang="de-DE" sz="700" b="0" noProof="0" dirty="0">
                              <a:latin typeface="+mn-lt"/>
                            </a:rPr>
                            <a:t>29/87</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algn="ctr"/>
                          <a:r>
                            <a:rPr lang="de-DE" sz="700" b="0" noProof="0" dirty="0">
                              <a:latin typeface="+mn-lt"/>
                            </a:rPr>
                            <a:t>24/43</a:t>
                          </a:r>
                          <a:br>
                            <a:rPr lang="de-DE" sz="700" b="0" noProof="0" dirty="0">
                              <a:latin typeface="+mn-lt"/>
                            </a:rPr>
                          </a:br>
                          <a:r>
                            <a:rPr lang="de-DE" sz="700" b="0" noProof="0" dirty="0">
                              <a:latin typeface="+mn-lt"/>
                            </a:rPr>
                            <a:t>60/89</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 0,44 (0,23-0,82)</a:t>
                          </a:r>
                          <a:br>
                            <a:rPr lang="de-DE" sz="700" b="0" noProof="0" dirty="0">
                              <a:latin typeface="+mn-lt"/>
                            </a:rPr>
                          </a:br>
                          <a:r>
                            <a:rPr lang="de-DE" sz="700" b="0" noProof="0" dirty="0">
                              <a:latin typeface="+mn-lt"/>
                            </a:rPr>
                            <a:t> 0,36 (0,23-0,57)</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extLst>
                      <a:ext uri="{0D108BD9-81ED-4DB2-BD59-A6C34878D82A}">
                        <a16:rowId xmlns:a16="http://schemas.microsoft.com/office/drawing/2014/main" val="2673247704"/>
                      </a:ext>
                    </a:extLst>
                  </a:tr>
                  <a:tr h="320433">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700" b="0" kern="1200" noProof="0" dirty="0">
                              <a:solidFill>
                                <a:schemeClr val="dk1"/>
                              </a:solidFill>
                              <a:latin typeface="+mn-lt"/>
                              <a:ea typeface="+mn-ea"/>
                              <a:cs typeface="+mn-cs"/>
                            </a:rPr>
                            <a:t>Hormonrezeptorstatus</a:t>
                          </a:r>
                        </a:p>
                      </a:txBody>
                      <a:tcPr marL="3600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p>
                          <a:pPr marL="0" indent="0"/>
                          <a:r>
                            <a:rPr lang="de-DE" sz="700" b="0" kern="1200" noProof="0" dirty="0">
                              <a:solidFill>
                                <a:schemeClr val="dk1"/>
                              </a:solidFill>
                              <a:latin typeface="+mn-lt"/>
                              <a:ea typeface="+mn-ea"/>
                              <a:cs typeface="+mn-cs"/>
                            </a:rPr>
                            <a:t>ER-</a:t>
                          </a:r>
                          <a:r>
                            <a:rPr lang="de-DE" sz="700" b="0" kern="1200" baseline="0" noProof="0" dirty="0">
                              <a:solidFill>
                                <a:schemeClr val="dk1"/>
                              </a:solidFill>
                              <a:latin typeface="+mn-lt"/>
                              <a:ea typeface="+mn-ea"/>
                              <a:cs typeface="+mn-cs"/>
                            </a:rPr>
                            <a:t> </a:t>
                          </a:r>
                          <a:r>
                            <a:rPr lang="de-DE" sz="700" b="0" kern="1200" noProof="0" dirty="0">
                              <a:solidFill>
                                <a:schemeClr val="dk1"/>
                              </a:solidFill>
                              <a:latin typeface="+mn-lt"/>
                              <a:ea typeface="+mn-ea"/>
                              <a:cs typeface="+mn-cs"/>
                            </a:rPr>
                            <a:t>und/oder PR-positiv</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ER- und PR-negativ</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26/62</a:t>
                          </a:r>
                          <a:br>
                            <a:rPr lang="de-DE" sz="700" b="0" noProof="0" dirty="0">
                              <a:latin typeface="+mn-lt"/>
                            </a:rPr>
                          </a:br>
                          <a:r>
                            <a:rPr lang="de-DE" sz="700" b="0" noProof="0" dirty="0">
                              <a:latin typeface="+mn-lt"/>
                            </a:rPr>
                            <a:t>20/72</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p>
                          <a:pPr algn="ctr"/>
                          <a:r>
                            <a:rPr lang="de-DE" sz="700" b="0" noProof="0" dirty="0">
                              <a:latin typeface="+mn-lt"/>
                            </a:rPr>
                            <a:t>36/58</a:t>
                          </a:r>
                          <a:br>
                            <a:rPr lang="de-DE" sz="700" b="0" noProof="0" dirty="0">
                              <a:latin typeface="+mn-lt"/>
                            </a:rPr>
                          </a:br>
                          <a:r>
                            <a:rPr lang="de-DE" sz="700" b="0" noProof="0" dirty="0">
                              <a:latin typeface="+mn-lt"/>
                            </a:rPr>
                            <a:t>48/74</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0,63 (0,38-1,06)</a:t>
                          </a:r>
                          <a:br>
                            <a:rPr lang="de-DE" sz="700" b="0" noProof="0" dirty="0">
                              <a:latin typeface="+mn-lt"/>
                            </a:rPr>
                          </a:br>
                          <a:r>
                            <a:rPr lang="de-DE" sz="700" b="0" noProof="0" dirty="0">
                              <a:latin typeface="+mn-lt"/>
                            </a:rPr>
                            <a:t>0,24 (0,14-0,42)</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extLst>
                      <a:ext uri="{0D108BD9-81ED-4DB2-BD59-A6C34878D82A}">
                        <a16:rowId xmlns:a16="http://schemas.microsoft.com/office/drawing/2014/main" val="3055407350"/>
                      </a:ext>
                    </a:extLst>
                  </a:tr>
                  <a:tr h="3689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700" b="0" kern="1200" noProof="0" dirty="0">
                              <a:solidFill>
                                <a:schemeClr val="dk1"/>
                              </a:solidFill>
                              <a:latin typeface="+mn-lt"/>
                              <a:ea typeface="+mn-ea"/>
                              <a:cs typeface="+mn-cs"/>
                            </a:rPr>
                            <a:t>Vorherige Linien der Chemotherapie bei metastasierter Erkrankung</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marL="88900" indent="0"/>
                          <a:r>
                            <a:rPr lang="de-DE" sz="700" b="0" kern="1200" noProof="0" dirty="0">
                              <a:solidFill>
                                <a:schemeClr val="dk1"/>
                              </a:solidFill>
                              <a:latin typeface="+mn-lt"/>
                              <a:ea typeface="+mn-ea"/>
                              <a:cs typeface="+mn-cs"/>
                            </a:rPr>
                            <a:t>0</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1</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2</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algn="ctr"/>
                          <a:r>
                            <a:rPr lang="de-DE" sz="700" b="0" noProof="0" dirty="0">
                              <a:latin typeface="+mn-lt"/>
                            </a:rPr>
                            <a:t>18/57</a:t>
                          </a:r>
                          <a:br>
                            <a:rPr lang="de-DE" sz="700" b="0" noProof="0" dirty="0">
                              <a:latin typeface="+mn-lt"/>
                            </a:rPr>
                          </a:br>
                          <a:r>
                            <a:rPr lang="de-DE" sz="700" b="0" noProof="0" dirty="0">
                              <a:latin typeface="+mn-lt"/>
                            </a:rPr>
                            <a:t>22/56</a:t>
                          </a:r>
                          <a:br>
                            <a:rPr lang="de-DE" sz="700" b="0" noProof="0" dirty="0">
                              <a:latin typeface="+mn-lt"/>
                            </a:rPr>
                          </a:br>
                          <a:r>
                            <a:rPr lang="de-DE" sz="700" b="0" noProof="0" dirty="0">
                              <a:latin typeface="+mn-lt"/>
                            </a:rPr>
                            <a:t>6/21</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algn="ctr"/>
                          <a:r>
                            <a:rPr lang="de-DE" sz="700" dirty="0"/>
                            <a:t>24/46</a:t>
                          </a:r>
                        </a:p>
                        <a:p>
                          <a:pPr algn="ctr"/>
                          <a:r>
                            <a:rPr lang="de-DE" sz="700" dirty="0"/>
                            <a:t>46/65</a:t>
                          </a:r>
                          <a:br>
                            <a:rPr lang="de-DE" sz="700" dirty="0"/>
                          </a:br>
                          <a:r>
                            <a:rPr lang="de-DE" sz="700" dirty="0"/>
                            <a:t>14/21</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p>
                          <a:pPr algn="ctr"/>
                          <a:r>
                            <a:rPr lang="de-DE" sz="700" b="0" noProof="0" dirty="0">
                              <a:latin typeface="+mn-lt"/>
                            </a:rPr>
                            <a:t>0,42 (0,22-0,78)</a:t>
                          </a:r>
                          <a:br>
                            <a:rPr lang="de-DE" sz="700" b="0" noProof="0" dirty="0">
                              <a:latin typeface="+mn-lt"/>
                            </a:rPr>
                          </a:br>
                          <a:r>
                            <a:rPr lang="de-DE" sz="700" b="0" noProof="0" dirty="0">
                              <a:latin typeface="+mn-lt"/>
                            </a:rPr>
                            <a:t>0,44 (0,26-0,73)</a:t>
                          </a:r>
                          <a:br>
                            <a:rPr lang="de-DE" sz="700" b="0" noProof="0" dirty="0">
                              <a:latin typeface="+mn-lt"/>
                            </a:rPr>
                          </a:br>
                          <a:r>
                            <a:rPr lang="de-DE" sz="700" b="0" noProof="0" dirty="0">
                              <a:latin typeface="+mn-lt"/>
                            </a:rPr>
                            <a:t>0,24 (0,08-0,67)</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extLst>
                      <a:ext uri="{0D108BD9-81ED-4DB2-BD59-A6C34878D82A}">
                        <a16:rowId xmlns:a16="http://schemas.microsoft.com/office/drawing/2014/main" val="10010"/>
                      </a:ext>
                    </a:extLst>
                  </a:tr>
                </a:tbl>
              </a:graphicData>
            </a:graphic>
          </p:graphicFrame>
        </mc:Choice>
        <mc:Fallback xmlns="">
          <p:graphicFrame>
            <p:nvGraphicFramePr>
              <p:cNvPr id="152" name="Content Placeholder 8">
                <a:extLst>
                  <a:ext uri="{FF2B5EF4-FFF2-40B4-BE49-F238E27FC236}">
                    <a16:creationId xmlns:a16="http://schemas.microsoft.com/office/drawing/2014/main" id="{EB683899-7B1E-4BB1-825C-35B4660BD75A}"/>
                  </a:ext>
                </a:extLst>
              </p:cNvPr>
              <p:cNvGraphicFramePr>
                <a:graphicFrameLocks/>
              </p:cNvGraphicFramePr>
              <p:nvPr>
                <p:extLst>
                  <p:ext uri="{D42A27DB-BD31-4B8C-83A1-F6EECF244321}">
                    <p14:modId xmlns:p14="http://schemas.microsoft.com/office/powerpoint/2010/main" val="3250068205"/>
                  </p:ext>
                </p:extLst>
              </p:nvPr>
            </p:nvGraphicFramePr>
            <p:xfrm>
              <a:off x="432529" y="1376222"/>
              <a:ext cx="7392037" cy="2954571"/>
            </p:xfrm>
            <a:graphic>
              <a:graphicData uri="http://schemas.openxmlformats.org/drawingml/2006/table">
                <a:tbl>
                  <a:tblPr firstRow="1" bandRow="1"/>
                  <a:tblGrid>
                    <a:gridCol w="1451073">
                      <a:extLst>
                        <a:ext uri="{9D8B030D-6E8A-4147-A177-3AD203B41FA5}">
                          <a16:colId xmlns:a16="http://schemas.microsoft.com/office/drawing/2014/main" val="552897623"/>
                        </a:ext>
                      </a:extLst>
                    </a:gridCol>
                    <a:gridCol w="1137568">
                      <a:extLst>
                        <a:ext uri="{9D8B030D-6E8A-4147-A177-3AD203B41FA5}">
                          <a16:colId xmlns:a16="http://schemas.microsoft.com/office/drawing/2014/main" val="20001"/>
                        </a:ext>
                      </a:extLst>
                    </a:gridCol>
                    <a:gridCol w="968991">
                      <a:extLst>
                        <a:ext uri="{9D8B030D-6E8A-4147-A177-3AD203B41FA5}">
                          <a16:colId xmlns:a16="http://schemas.microsoft.com/office/drawing/2014/main" val="4168319233"/>
                        </a:ext>
                      </a:extLst>
                    </a:gridCol>
                    <a:gridCol w="955343">
                      <a:extLst>
                        <a:ext uri="{9D8B030D-6E8A-4147-A177-3AD203B41FA5}">
                          <a16:colId xmlns:a16="http://schemas.microsoft.com/office/drawing/2014/main" val="20003"/>
                        </a:ext>
                      </a:extLst>
                    </a:gridCol>
                    <a:gridCol w="955344">
                      <a:extLst>
                        <a:ext uri="{9D8B030D-6E8A-4147-A177-3AD203B41FA5}">
                          <a16:colId xmlns:a16="http://schemas.microsoft.com/office/drawing/2014/main" val="3206091668"/>
                        </a:ext>
                      </a:extLst>
                    </a:gridCol>
                    <a:gridCol w="1923718">
                      <a:extLst>
                        <a:ext uri="{9D8B030D-6E8A-4147-A177-3AD203B41FA5}">
                          <a16:colId xmlns:a16="http://schemas.microsoft.com/office/drawing/2014/main" val="3078473756"/>
                        </a:ext>
                      </a:extLst>
                    </a:gridCol>
                  </a:tblGrid>
                  <a:tr h="281101">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endParaRPr lang="de-DE" sz="800" noProof="0" dirty="0">
                            <a:latin typeface="+mn-lt"/>
                          </a:endParaRPr>
                        </a:p>
                      </a:txBody>
                      <a:tcPr marL="36000" marR="0" marT="0" marB="0" anchor="ctr">
                        <a:lnL w="12700" cmpd="sng">
                          <a:solidFill>
                            <a:srgbClr val="FFFFFF"/>
                          </a:solidFill>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endParaRPr lang="de-DE" sz="800" noProof="0" dirty="0">
                            <a:latin typeface="+mn-lt"/>
                          </a:endParaRPr>
                        </a:p>
                      </a:txBody>
                      <a:tcPr marL="3600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de-DE" sz="800" b="1" noProof="0" dirty="0" err="1">
                              <a:latin typeface="+mn-lt"/>
                            </a:rPr>
                            <a:t>Pyrotinib</a:t>
                          </a:r>
                          <a:r>
                            <a:rPr lang="de-DE" sz="800" b="1" baseline="0" noProof="0" dirty="0">
                              <a:latin typeface="+mn-lt"/>
                            </a:rPr>
                            <a:t> Kombination</a:t>
                          </a:r>
                          <a:endParaRPr lang="de-DE" sz="800" b="1" noProof="0" dirty="0">
                            <a:latin typeface="+mn-lt"/>
                          </a:endParaRPr>
                        </a:p>
                      </a:txBody>
                      <a:tcPr marL="36000" marR="0" marT="0" marB="0"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97812"/>
                        </a:solidFill>
                      </a:tcPr>
                    </a:tc>
                    <a:tc>
                      <a:txBody>
                        <a:bodyPr/>
                        <a:lstStyle/>
                        <a:p>
                          <a:pPr algn="ctr"/>
                          <a:r>
                            <a:rPr lang="de-DE" sz="800" b="1" noProof="0" dirty="0" err="1">
                              <a:solidFill>
                                <a:schemeClr val="bg1"/>
                              </a:solidFill>
                              <a:latin typeface="+mn-lt"/>
                            </a:rPr>
                            <a:t>Lapatinib</a:t>
                          </a:r>
                          <a:r>
                            <a:rPr lang="de-DE" sz="800" b="1" noProof="0" dirty="0">
                              <a:solidFill>
                                <a:schemeClr val="bg1"/>
                              </a:solidFill>
                              <a:latin typeface="+mn-lt"/>
                            </a:rPr>
                            <a:t> Kombination</a:t>
                          </a:r>
                        </a:p>
                      </a:txBody>
                      <a:tcPr marL="36000" marR="0" marT="0" marB="0" anchor="ctr">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rowSpan="2">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800" b="1" dirty="0">
                              <a:solidFill>
                                <a:schemeClr val="bg1"/>
                              </a:solidFill>
                              <a:latin typeface="+mn-lt"/>
                            </a:rPr>
                            <a:t>HR (95% KI)</a:t>
                          </a:r>
                          <a:endParaRPr lang="de-DE" sz="800" b="1" dirty="0">
                            <a:latin typeface="+mn-lt"/>
                          </a:endParaRPr>
                        </a:p>
                      </a:txBody>
                      <a:tcPr marL="36000" marR="0" marT="0" marB="0"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rowSpan="2">
                      <a:txBody>
                        <a:bodyPr/>
                        <a:lstStyle/>
                        <a:p>
                          <a:pPr algn="ctr"/>
                          <a:endParaRPr lang="de-DE" sz="800" b="1" dirty="0">
                            <a:latin typeface="+mn-lt"/>
                          </a:endParaRP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0121068"/>
                      </a:ext>
                    </a:extLst>
                  </a:tr>
                  <a:tr h="140551">
                    <a:tc vMerge="1">
                      <a:txBody>
                        <a:bodyPr/>
                        <a:lstStyle/>
                        <a:p>
                          <a:endParaRPr lang="de-DE" sz="800" b="1" noProof="0" dirty="0">
                            <a:solidFill>
                              <a:schemeClr val="bg1"/>
                            </a:solidFill>
                            <a:latin typeface="+mn-lt"/>
                          </a:endParaRPr>
                        </a:p>
                      </a:txBody>
                      <a:tcPr marL="88187" marR="88187"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vMerge="1">
                      <a:txBody>
                        <a:bodyPr/>
                        <a:lstStyle/>
                        <a:p>
                          <a:endParaRPr lang="de-DE"/>
                        </a:p>
                      </a:txBody>
                      <a:tcPr/>
                    </a:tc>
                    <a:tc gridSpan="2">
                      <a:txBody>
                        <a:bodyPr/>
                        <a:lstStyle/>
                        <a:p>
                          <a:pPr algn="ctr"/>
                          <a:r>
                            <a:rPr lang="de-DE" sz="800" b="0" noProof="0" dirty="0">
                              <a:solidFill>
                                <a:schemeClr val="bg1"/>
                              </a:solidFill>
                              <a:latin typeface="+mn-lt"/>
                            </a:rPr>
                            <a:t>Anzahl Ereignisse/Anzahl Patienten</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hMerge="1">
                      <a:txBody>
                        <a:bodyPr/>
                        <a:lstStyle/>
                        <a:p>
                          <a:endParaRPr lang="de-DE"/>
                        </a:p>
                      </a:txBody>
                      <a:tcP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800" b="0" noProof="0" dirty="0">
                            <a:solidFill>
                              <a:schemeClr val="bg1"/>
                            </a:solidFill>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tc v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800" b="0" noProof="0" dirty="0">
                            <a:solidFill>
                              <a:schemeClr val="bg1"/>
                            </a:solidFill>
                            <a:latin typeface="+mn-lt"/>
                          </a:endParaRPr>
                        </a:p>
                      </a:txBody>
                      <a:tcPr marL="88187" marR="88187"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4D74"/>
                        </a:solidFill>
                      </a:tcPr>
                    </a:tc>
                    <a:extLst>
                      <a:ext uri="{0D108BD9-81ED-4DB2-BD59-A6C34878D82A}">
                        <a16:rowId xmlns:a16="http://schemas.microsoft.com/office/drawing/2014/main" val="1880646180"/>
                      </a:ext>
                    </a:extLst>
                  </a:tr>
                  <a:tr h="150124">
                    <a:tc gridSpan="2">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Alle Patienten</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hMerge="1">
                      <a:txBody>
                        <a:bodyPr/>
                        <a:lstStyle/>
                        <a:p>
                          <a:pPr marL="88900" indent="0"/>
                          <a:endParaRPr lang="de-DE" sz="700" b="0" noProof="0" dirty="0">
                            <a:latin typeface="+mn-lt"/>
                          </a:endParaRPr>
                        </a:p>
                      </a:txBody>
                      <a:tcPr marL="88187" marR="88187"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46/134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algn="ctr"/>
                          <a:r>
                            <a:rPr lang="de-DE" sz="700" dirty="0"/>
                            <a:t>84/132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700" b="0" noProof="0" dirty="0">
                              <a:latin typeface="+mn-lt"/>
                            </a:rPr>
                            <a:t>0,39 (0,27-0,56)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extLst>
                      <a:ext uri="{0D108BD9-81ED-4DB2-BD59-A6C34878D82A}">
                        <a16:rowId xmlns:a16="http://schemas.microsoft.com/office/drawing/2014/main" val="2141644272"/>
                      </a:ext>
                    </a:extLst>
                  </a:tr>
                  <a:tr h="368944">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de-DE" sz="700" b="0" kern="1200" noProof="0" dirty="0" err="1">
                              <a:solidFill>
                                <a:schemeClr val="dk1"/>
                              </a:solidFill>
                              <a:latin typeface="+mn-lt"/>
                              <a:ea typeface="+mn-ea"/>
                              <a:cs typeface="+mn-cs"/>
                            </a:rPr>
                            <a:t>Trastuzumab</a:t>
                          </a:r>
                          <a:r>
                            <a:rPr lang="de-DE" sz="700" b="0" kern="1200" baseline="0" noProof="0" dirty="0">
                              <a:solidFill>
                                <a:schemeClr val="dk1"/>
                              </a:solidFill>
                              <a:latin typeface="+mn-lt"/>
                              <a:ea typeface="+mn-ea"/>
                              <a:cs typeface="+mn-cs"/>
                            </a:rPr>
                            <a:t>-Therapie bei metastasierter Erkrankung</a:t>
                          </a:r>
                          <a:endParaRPr lang="de-DE" sz="700" b="0" kern="1200" noProof="0" dirty="0">
                            <a:solidFill>
                              <a:schemeClr val="dk1"/>
                            </a:solidFill>
                            <a:latin typeface="+mn-lt"/>
                            <a:ea typeface="+mn-ea"/>
                            <a:cs typeface="+mn-cs"/>
                          </a:endParaRPr>
                        </a:p>
                      </a:txBody>
                      <a:tcPr marL="3600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3865">
                            <a:tint val="40000"/>
                          </a:srgbClr>
                        </a:solidFill>
                      </a:tcPr>
                    </a:tc>
                    <a:tc>
                      <a:txBody>
                        <a:bodyPr/>
                        <a:lstStyle/>
                        <a:p>
                          <a:endParaRPr lang="de-DE"/>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blipFill>
                          <a:blip r:embed="rId3"/>
                          <a:stretch>
                            <a:fillRect l="-127807" t="-157377" r="-422995" b="-549180"/>
                          </a:stretch>
                        </a:blip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14/28</a:t>
                          </a:r>
                          <a:br>
                            <a:rPr lang="de-DE" sz="700" b="0" noProof="0" dirty="0">
                              <a:latin typeface="+mn-lt"/>
                            </a:rPr>
                          </a:br>
                          <a:r>
                            <a:rPr lang="de-DE" sz="700" b="0" noProof="0" dirty="0">
                              <a:latin typeface="+mn-lt"/>
                            </a:rPr>
                            <a:t>5/12</a:t>
                          </a:r>
                          <a:br>
                            <a:rPr lang="de-DE" sz="700" b="0" noProof="0" dirty="0">
                              <a:latin typeface="+mn-lt"/>
                            </a:rPr>
                          </a:br>
                          <a:r>
                            <a:rPr lang="de-DE" sz="700" b="0" noProof="0" dirty="0">
                              <a:latin typeface="+mn-lt"/>
                            </a:rPr>
                            <a:t>12/39</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3865">
                            <a:tint val="40000"/>
                          </a:srgbClr>
                        </a:solidFill>
                      </a:tcPr>
                    </a:tc>
                    <a:tc>
                      <a:txBody>
                        <a:bodyPr/>
                        <a:lstStyle/>
                        <a:p>
                          <a:pPr algn="ctr"/>
                          <a:r>
                            <a:rPr lang="de-DE" sz="700" b="0" noProof="0" dirty="0">
                              <a:latin typeface="+mn-lt"/>
                            </a:rPr>
                            <a:t>18/21</a:t>
                          </a:r>
                          <a:br>
                            <a:rPr lang="de-DE" sz="700" b="0" noProof="0" dirty="0">
                              <a:latin typeface="+mn-lt"/>
                            </a:rPr>
                          </a:br>
                          <a:r>
                            <a:rPr lang="de-DE" sz="700" b="0" noProof="0" dirty="0">
                              <a:latin typeface="+mn-lt"/>
                            </a:rPr>
                            <a:t>19/31</a:t>
                          </a:r>
                          <a:br>
                            <a:rPr lang="de-DE" sz="700" b="0" noProof="0" dirty="0">
                              <a:latin typeface="+mn-lt"/>
                            </a:rPr>
                          </a:br>
                          <a:r>
                            <a:rPr lang="de-DE" sz="700" b="0" noProof="0" dirty="0">
                              <a:latin typeface="+mn-lt"/>
                            </a:rPr>
                            <a:t>26/37</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0,31 (0,14-0,67)</a:t>
                          </a:r>
                          <a:br>
                            <a:rPr lang="de-DE" sz="700" b="0" noProof="0" dirty="0">
                              <a:latin typeface="+mn-lt"/>
                            </a:rPr>
                          </a:br>
                          <a:r>
                            <a:rPr lang="de-DE" sz="700" b="0" noProof="0" dirty="0">
                              <a:latin typeface="+mn-lt"/>
                            </a:rPr>
                            <a:t>0,42 (0,16-1,15)</a:t>
                          </a:r>
                          <a:br>
                            <a:rPr lang="de-DE" sz="700" b="0" noProof="0" dirty="0">
                              <a:latin typeface="+mn-lt"/>
                            </a:rPr>
                          </a:br>
                          <a:r>
                            <a:rPr lang="de-DE" sz="700" b="0" noProof="0" dirty="0">
                              <a:latin typeface="+mn-lt"/>
                            </a:rPr>
                            <a:t>0,31 (0,15-0,62)</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extLst>
                      <a:ext uri="{0D108BD9-81ED-4DB2-BD59-A6C34878D82A}">
                        <a16:rowId xmlns:a16="http://schemas.microsoft.com/office/drawing/2014/main" val="2914049123"/>
                      </a:ext>
                    </a:extLst>
                  </a:tr>
                  <a:tr h="268250">
                    <a:tc>
                      <a:txBody>
                        <a:bodyPr/>
                        <a:lstStyle>
                          <a:lvl1pPr marL="0" algn="l" defTabSz="342900" rtl="0" eaLnBrk="1" latinLnBrk="0" hangingPunct="1">
                            <a:defRPr sz="1350" kern="1200">
                              <a:solidFill>
                                <a:schemeClr val="dk1"/>
                              </a:solidFill>
                              <a:latin typeface="Arial"/>
                            </a:defRPr>
                          </a:lvl1pPr>
                          <a:lvl2pPr marL="342900" algn="l" defTabSz="342900" rtl="0" eaLnBrk="1" latinLnBrk="0" hangingPunct="1">
                            <a:defRPr sz="1350" kern="1200">
                              <a:solidFill>
                                <a:schemeClr val="dk1"/>
                              </a:solidFill>
                              <a:latin typeface="Arial"/>
                            </a:defRPr>
                          </a:lvl2pPr>
                          <a:lvl3pPr marL="685800" algn="l" defTabSz="342900" rtl="0" eaLnBrk="1" latinLnBrk="0" hangingPunct="1">
                            <a:defRPr sz="1350" kern="1200">
                              <a:solidFill>
                                <a:schemeClr val="dk1"/>
                              </a:solidFill>
                              <a:latin typeface="Arial"/>
                            </a:defRPr>
                          </a:lvl3pPr>
                          <a:lvl4pPr marL="1028700" algn="l" defTabSz="342900" rtl="0" eaLnBrk="1" latinLnBrk="0" hangingPunct="1">
                            <a:defRPr sz="1350" kern="1200">
                              <a:solidFill>
                                <a:schemeClr val="dk1"/>
                              </a:solidFill>
                              <a:latin typeface="Arial"/>
                            </a:defRPr>
                          </a:lvl4pPr>
                          <a:lvl5pPr marL="1371600" algn="l" defTabSz="342900" rtl="0" eaLnBrk="1" latinLnBrk="0" hangingPunct="1">
                            <a:defRPr sz="1350" kern="1200">
                              <a:solidFill>
                                <a:schemeClr val="dk1"/>
                              </a:solidFill>
                              <a:latin typeface="Arial"/>
                            </a:defRPr>
                          </a:lvl5pPr>
                          <a:lvl6pPr marL="1714500" algn="l" defTabSz="342900" rtl="0" eaLnBrk="1" latinLnBrk="0" hangingPunct="1">
                            <a:defRPr sz="1350" kern="1200">
                              <a:solidFill>
                                <a:schemeClr val="dk1"/>
                              </a:solidFill>
                              <a:latin typeface="Arial"/>
                            </a:defRPr>
                          </a:lvl6pPr>
                          <a:lvl7pPr marL="2057400" algn="l" defTabSz="342900" rtl="0" eaLnBrk="1" latinLnBrk="0" hangingPunct="1">
                            <a:defRPr sz="1350" kern="1200">
                              <a:solidFill>
                                <a:schemeClr val="dk1"/>
                              </a:solidFill>
                              <a:latin typeface="Arial"/>
                            </a:defRPr>
                          </a:lvl7pPr>
                          <a:lvl8pPr marL="2400300" algn="l" defTabSz="342900" rtl="0" eaLnBrk="1" latinLnBrk="0" hangingPunct="1">
                            <a:defRPr sz="1350" kern="1200">
                              <a:solidFill>
                                <a:schemeClr val="dk1"/>
                              </a:solidFill>
                              <a:latin typeface="Arial"/>
                            </a:defRPr>
                          </a:lvl8pPr>
                          <a:lvl9pPr marL="2743200" algn="l" defTabSz="342900" rtl="0" eaLnBrk="1" latinLnBrk="0" hangingPunct="1">
                            <a:defRPr sz="1350" kern="1200">
                              <a:solidFill>
                                <a:schemeClr val="dk1"/>
                              </a:solidFill>
                              <a:latin typeface="Arial"/>
                            </a:defRPr>
                          </a:lvl9pPr>
                        </a:lstStyle>
                        <a:p>
                          <a:r>
                            <a:rPr lang="de-DE" sz="700" b="0" kern="1200" noProof="0" dirty="0" err="1">
                              <a:solidFill>
                                <a:schemeClr val="dk1"/>
                              </a:solidFill>
                              <a:latin typeface="+mn-lt"/>
                              <a:ea typeface="+mn-ea"/>
                              <a:cs typeface="+mn-cs"/>
                            </a:rPr>
                            <a:t>Trastuzumab</a:t>
                          </a:r>
                          <a:r>
                            <a:rPr lang="de-DE" sz="700" b="0" kern="1200" baseline="0" noProof="0" dirty="0">
                              <a:solidFill>
                                <a:schemeClr val="dk1"/>
                              </a:solidFill>
                              <a:latin typeface="+mn-lt"/>
                              <a:ea typeface="+mn-ea"/>
                              <a:cs typeface="+mn-cs"/>
                            </a:rPr>
                            <a:t>-Resistenz</a:t>
                          </a:r>
                          <a:endParaRPr lang="de-DE" sz="700" b="0" kern="1200" noProof="0" dirty="0">
                            <a:solidFill>
                              <a:schemeClr val="dk1"/>
                            </a:solidFill>
                            <a:latin typeface="+mn-lt"/>
                            <a:ea typeface="+mn-ea"/>
                            <a:cs typeface="+mn-cs"/>
                          </a:endParaRPr>
                        </a:p>
                      </a:txBody>
                      <a:tcPr marL="3600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marL="0" indent="0"/>
                          <a:r>
                            <a:rPr lang="de-DE" sz="700" b="0" kern="1200" noProof="0" dirty="0">
                              <a:solidFill>
                                <a:schemeClr val="dk1"/>
                              </a:solidFill>
                              <a:latin typeface="+mn-lt"/>
                              <a:ea typeface="+mn-ea"/>
                              <a:cs typeface="+mn-cs"/>
                            </a:rPr>
                            <a:t>Nein</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Ja</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de-DE" sz="700" b="0" noProof="0" dirty="0">
                              <a:latin typeface="+mn-lt"/>
                            </a:rPr>
                            <a:t>31/97</a:t>
                          </a:r>
                          <a:br>
                            <a:rPr lang="de-DE" sz="700" b="0" noProof="0" dirty="0">
                              <a:latin typeface="+mn-lt"/>
                            </a:rPr>
                          </a:br>
                          <a:r>
                            <a:rPr lang="de-DE" sz="700" b="0" noProof="0" dirty="0">
                              <a:latin typeface="+mn-lt"/>
                            </a:rPr>
                            <a:t>15/37</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de-DE" sz="700" b="0" noProof="0" dirty="0">
                              <a:latin typeface="+mn-lt"/>
                            </a:rPr>
                            <a:t>67/100</a:t>
                          </a:r>
                          <a:br>
                            <a:rPr lang="de-DE" sz="700" b="0" noProof="0" dirty="0">
                              <a:latin typeface="+mn-lt"/>
                            </a:rPr>
                          </a:br>
                          <a:r>
                            <a:rPr lang="de-DE" sz="700" b="0" noProof="0" dirty="0">
                              <a:latin typeface="+mn-lt"/>
                            </a:rPr>
                            <a:t>17/32</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r>
                            <a:rPr lang="de-DE" sz="700" b="0" noProof="0" dirty="0">
                              <a:latin typeface="+mn-lt"/>
                            </a:rPr>
                            <a:t>0,33 (0,21-0,51)</a:t>
                          </a:r>
                          <a:br>
                            <a:rPr lang="de-DE" sz="700" b="0" noProof="0" dirty="0">
                              <a:latin typeface="+mn-lt"/>
                            </a:rPr>
                          </a:br>
                          <a:r>
                            <a:rPr lang="de-DE" sz="700" b="0" noProof="0" dirty="0">
                              <a:latin typeface="+mn-lt"/>
                            </a:rPr>
                            <a:t>0,60 (0,29-1,21)</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600"/>
                            </a:spcBef>
                            <a:spcAft>
                              <a:spcPts val="600"/>
                            </a:spcAft>
                            <a:buClrTx/>
                            <a:buSzTx/>
                            <a:buFontTx/>
                            <a:buNone/>
                            <a:tabLst/>
                            <a:defRPr/>
                          </a:pP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extLst>
                      <a:ext uri="{0D108BD9-81ED-4DB2-BD59-A6C34878D82A}">
                        <a16:rowId xmlns:a16="http://schemas.microsoft.com/office/drawing/2014/main" val="358895883"/>
                      </a:ext>
                    </a:extLst>
                  </a:tr>
                  <a:tr h="158904">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r>
                            <a:rPr lang="de-DE" sz="700" b="0" kern="1200" noProof="0" dirty="0">
                              <a:solidFill>
                                <a:schemeClr val="dk1"/>
                              </a:solidFill>
                              <a:latin typeface="+mn-lt"/>
                              <a:ea typeface="+mn-ea"/>
                              <a:cs typeface="+mn-cs"/>
                            </a:rPr>
                            <a:t>HER2-Amplifikation durch FISH</a:t>
                          </a:r>
                        </a:p>
                      </a:txBody>
                      <a:tcPr marL="3600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p>
                          <a:pPr marL="88900" indent="0"/>
                          <a:endParaRPr lang="de-DE" sz="700" b="0" kern="1200" noProof="0" dirty="0">
                            <a:solidFill>
                              <a:schemeClr val="dk1"/>
                            </a:solidFill>
                            <a:latin typeface="+mn-lt"/>
                            <a:ea typeface="+mn-ea"/>
                            <a:cs typeface="+mn-cs"/>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de-DE" sz="700" b="0" noProof="0" dirty="0">
                              <a:latin typeface="+mn-lt"/>
                            </a:rPr>
                            <a:t>14/36</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BCED3"/>
                        </a:solidFill>
                      </a:tcPr>
                    </a:tc>
                    <a:tc>
                      <a:txBody>
                        <a:bodyPr/>
                        <a:lstStyle/>
                        <a:p>
                          <a:pPr algn="ctr"/>
                          <a:r>
                            <a:rPr lang="de-DE" sz="700" dirty="0"/>
                            <a:t>30/50</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r>
                            <a:rPr lang="de-DE" sz="700" b="0" noProof="0" dirty="0">
                              <a:latin typeface="+mn-lt"/>
                            </a:rPr>
                            <a:t>0,45</a:t>
                          </a:r>
                          <a:r>
                            <a:rPr lang="de-DE" sz="700" b="0" baseline="0" noProof="0" dirty="0">
                              <a:latin typeface="+mn-lt"/>
                            </a:rPr>
                            <a:t> (0,23-0,86)</a:t>
                          </a: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ctr" defTabSz="342900" rtl="0" eaLnBrk="1" fontAlgn="auto" latinLnBrk="0" hangingPunct="1">
                            <a:lnSpc>
                              <a:spcPct val="100000"/>
                            </a:lnSpc>
                            <a:spcBef>
                              <a:spcPts val="0"/>
                            </a:spcBef>
                            <a:spcAft>
                              <a:spcPts val="0"/>
                            </a:spcAft>
                            <a:buClrTx/>
                            <a:buSzTx/>
                            <a:buFontTx/>
                            <a:buNone/>
                            <a:tabLst/>
                            <a:defRPr/>
                          </a:pP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extLst>
                      <a:ext uri="{0D108BD9-81ED-4DB2-BD59-A6C34878D82A}">
                        <a16:rowId xmlns:a16="http://schemas.microsoft.com/office/drawing/2014/main" val="579811064"/>
                      </a:ext>
                    </a:extLst>
                  </a:tr>
                  <a:tr h="368944">
                    <a:tc>
                      <a:txBody>
                        <a:bodyPr/>
                        <a:lstStyle>
                          <a:lvl1pPr marL="0" algn="l" defTabSz="342900" rtl="0" eaLnBrk="1" latinLnBrk="0" hangingPunct="1">
                            <a:defRPr sz="1350" kern="1200">
                              <a:solidFill>
                                <a:schemeClr val="dk1"/>
                              </a:solidFill>
                              <a:latin typeface="Arial"/>
                            </a:defRPr>
                          </a:lvl1pPr>
                          <a:lvl2pPr marL="342900" algn="l" defTabSz="342900" rtl="0" eaLnBrk="1" latinLnBrk="0" hangingPunct="1">
                            <a:defRPr sz="1350" kern="1200">
                              <a:solidFill>
                                <a:schemeClr val="dk1"/>
                              </a:solidFill>
                              <a:latin typeface="Arial"/>
                            </a:defRPr>
                          </a:lvl2pPr>
                          <a:lvl3pPr marL="685800" algn="l" defTabSz="342900" rtl="0" eaLnBrk="1" latinLnBrk="0" hangingPunct="1">
                            <a:defRPr sz="1350" kern="1200">
                              <a:solidFill>
                                <a:schemeClr val="dk1"/>
                              </a:solidFill>
                              <a:latin typeface="Arial"/>
                            </a:defRPr>
                          </a:lvl3pPr>
                          <a:lvl4pPr marL="1028700" algn="l" defTabSz="342900" rtl="0" eaLnBrk="1" latinLnBrk="0" hangingPunct="1">
                            <a:defRPr sz="1350" kern="1200">
                              <a:solidFill>
                                <a:schemeClr val="dk1"/>
                              </a:solidFill>
                              <a:latin typeface="Arial"/>
                            </a:defRPr>
                          </a:lvl4pPr>
                          <a:lvl5pPr marL="1371600" algn="l" defTabSz="342900" rtl="0" eaLnBrk="1" latinLnBrk="0" hangingPunct="1">
                            <a:defRPr sz="1350" kern="1200">
                              <a:solidFill>
                                <a:schemeClr val="dk1"/>
                              </a:solidFill>
                              <a:latin typeface="Arial"/>
                            </a:defRPr>
                          </a:lvl5pPr>
                          <a:lvl6pPr marL="1714500" algn="l" defTabSz="342900" rtl="0" eaLnBrk="1" latinLnBrk="0" hangingPunct="1">
                            <a:defRPr sz="1350" kern="1200">
                              <a:solidFill>
                                <a:schemeClr val="dk1"/>
                              </a:solidFill>
                              <a:latin typeface="Arial"/>
                            </a:defRPr>
                          </a:lvl6pPr>
                          <a:lvl7pPr marL="2057400" algn="l" defTabSz="342900" rtl="0" eaLnBrk="1" latinLnBrk="0" hangingPunct="1">
                            <a:defRPr sz="1350" kern="1200">
                              <a:solidFill>
                                <a:schemeClr val="dk1"/>
                              </a:solidFill>
                              <a:latin typeface="Arial"/>
                            </a:defRPr>
                          </a:lvl7pPr>
                          <a:lvl8pPr marL="2400300" algn="l" defTabSz="342900" rtl="0" eaLnBrk="1" latinLnBrk="0" hangingPunct="1">
                            <a:defRPr sz="1350" kern="1200">
                              <a:solidFill>
                                <a:schemeClr val="dk1"/>
                              </a:solidFill>
                              <a:latin typeface="Arial"/>
                            </a:defRPr>
                          </a:lvl8pPr>
                          <a:lvl9pPr marL="2743200" algn="l" defTabSz="342900" rtl="0" eaLnBrk="1" latinLnBrk="0" hangingPunct="1">
                            <a:defRPr sz="1350" kern="1200">
                              <a:solidFill>
                                <a:schemeClr val="dk1"/>
                              </a:solidFill>
                              <a:latin typeface="Arial"/>
                            </a:defRPr>
                          </a:lvl9pPr>
                        </a:lstStyle>
                        <a:p>
                          <a:r>
                            <a:rPr lang="de-DE" sz="700" b="0" kern="1200" noProof="0" dirty="0">
                              <a:solidFill>
                                <a:schemeClr val="dk1"/>
                              </a:solidFill>
                              <a:latin typeface="+mn-lt"/>
                              <a:ea typeface="+mn-ea"/>
                              <a:cs typeface="+mn-cs"/>
                            </a:rPr>
                            <a:t>Pathologischer</a:t>
                          </a:r>
                          <a:r>
                            <a:rPr lang="de-DE" sz="700" b="0" kern="1200" baseline="0" noProof="0" dirty="0">
                              <a:solidFill>
                                <a:schemeClr val="dk1"/>
                              </a:solidFill>
                              <a:latin typeface="+mn-lt"/>
                              <a:ea typeface="+mn-ea"/>
                              <a:cs typeface="+mn-cs"/>
                            </a:rPr>
                            <a:t> Grad</a:t>
                          </a:r>
                          <a:endParaRPr lang="de-DE" sz="700" b="0" kern="1200" noProof="0" dirty="0">
                            <a:solidFill>
                              <a:schemeClr val="dk1"/>
                            </a:solidFill>
                            <a:latin typeface="+mn-lt"/>
                            <a:ea typeface="+mn-ea"/>
                            <a:cs typeface="+mn-cs"/>
                          </a:endParaRPr>
                        </a:p>
                      </a:txBody>
                      <a:tcPr marL="3600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marL="0" indent="0">
                            <a:tabLst/>
                          </a:pPr>
                          <a:r>
                            <a:rPr lang="de-DE" sz="700" b="0" kern="1200" noProof="0" dirty="0">
                              <a:solidFill>
                                <a:schemeClr val="dk1"/>
                              </a:solidFill>
                              <a:latin typeface="+mn-lt"/>
                              <a:ea typeface="+mn-ea"/>
                              <a:cs typeface="+mn-cs"/>
                            </a:rPr>
                            <a:t>2</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3</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Unbekannt</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algn="ctr" defTabSz="342900" rtl="0" eaLnBrk="1" latinLnBrk="0" hangingPunct="1"/>
                          <a:r>
                            <a:rPr lang="de-DE" sz="700" b="0" kern="1200" noProof="0" dirty="0">
                              <a:solidFill>
                                <a:schemeClr val="dk1"/>
                              </a:solidFill>
                              <a:latin typeface="+mn-lt"/>
                              <a:ea typeface="+mn-ea"/>
                              <a:cs typeface="+mn-cs"/>
                            </a:rPr>
                            <a:t>15/42</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11/45</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20/47</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algn="ctr"/>
                          <a:r>
                            <a:rPr lang="de-DE" sz="700" b="0" noProof="0" dirty="0">
                              <a:latin typeface="+mn-lt"/>
                            </a:rPr>
                            <a:t>23/36</a:t>
                          </a:r>
                          <a:br>
                            <a:rPr lang="de-DE" sz="700" b="0" noProof="0" dirty="0">
                              <a:latin typeface="+mn-lt"/>
                            </a:rPr>
                          </a:br>
                          <a:r>
                            <a:rPr lang="de-DE" sz="700" b="0" noProof="0" dirty="0">
                              <a:latin typeface="+mn-lt"/>
                            </a:rPr>
                            <a:t>20/37</a:t>
                          </a:r>
                          <a:br>
                            <a:rPr lang="de-DE" sz="700" b="0" noProof="0" dirty="0">
                              <a:latin typeface="+mn-lt"/>
                            </a:rPr>
                          </a:br>
                          <a:r>
                            <a:rPr lang="de-DE" sz="700" b="0" noProof="0" dirty="0">
                              <a:latin typeface="+mn-lt"/>
                            </a:rPr>
                            <a:t>37/55</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0,56 (0,29-1,09)</a:t>
                          </a:r>
                          <a:br>
                            <a:rPr lang="de-DE" sz="700" b="0" noProof="0" dirty="0">
                              <a:latin typeface="+mn-lt"/>
                            </a:rPr>
                          </a:br>
                          <a:r>
                            <a:rPr lang="de-DE" sz="700" b="0" noProof="0" dirty="0">
                              <a:latin typeface="+mn-lt"/>
                            </a:rPr>
                            <a:t>0,35 (0,16-0,74)</a:t>
                          </a:r>
                          <a:br>
                            <a:rPr lang="de-DE" sz="700" b="0" noProof="0" dirty="0">
                              <a:latin typeface="+mn-lt"/>
                            </a:rPr>
                          </a:br>
                          <a:r>
                            <a:rPr lang="de-DE" sz="700" b="0" noProof="0" dirty="0">
                              <a:latin typeface="+mn-lt"/>
                            </a:rPr>
                            <a:t>0,36 (0,20-0,63)</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extLst>
                      <a:ext uri="{0D108BD9-81ED-4DB2-BD59-A6C34878D82A}">
                        <a16:rowId xmlns:a16="http://schemas.microsoft.com/office/drawing/2014/main" val="1454521669"/>
                      </a:ext>
                    </a:extLst>
                  </a:tr>
                  <a:tr h="282413">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700" b="0" kern="1200" noProof="0" dirty="0">
                              <a:solidFill>
                                <a:schemeClr val="dk1"/>
                              </a:solidFill>
                              <a:latin typeface="+mn-lt"/>
                              <a:ea typeface="+mn-ea"/>
                              <a:cs typeface="+mn-cs"/>
                            </a:rPr>
                            <a:t>Metastasen</a:t>
                          </a:r>
                        </a:p>
                      </a:txBody>
                      <a:tcPr marL="3600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BCED3"/>
                        </a:solidFill>
                      </a:tcPr>
                    </a:tc>
                    <a:tc>
                      <a:txBody>
                        <a:bodyPr/>
                        <a:lstStyle/>
                        <a:p>
                          <a:pPr marL="0" indent="0"/>
                          <a:r>
                            <a:rPr lang="de-DE" sz="700" b="0" kern="1200" noProof="0" dirty="0">
                              <a:solidFill>
                                <a:schemeClr val="dk1"/>
                              </a:solidFill>
                              <a:latin typeface="+mn-lt"/>
                              <a:ea typeface="+mn-ea"/>
                              <a:cs typeface="+mn-cs"/>
                            </a:rPr>
                            <a:t>Viszeral</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Nicht Viszeral</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35/103</a:t>
                          </a:r>
                          <a:br>
                            <a:rPr lang="de-DE" sz="700" b="0" noProof="0" dirty="0">
                              <a:latin typeface="+mn-lt"/>
                            </a:rPr>
                          </a:br>
                          <a:r>
                            <a:rPr lang="de-DE" sz="700" b="0" noProof="0" dirty="0">
                              <a:latin typeface="+mn-lt"/>
                            </a:rPr>
                            <a:t>11/31</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BCED3"/>
                        </a:solidFill>
                      </a:tcPr>
                    </a:tc>
                    <a:tc>
                      <a:txBody>
                        <a:bodyPr/>
                        <a:lstStyle/>
                        <a:p>
                          <a:pPr algn="ctr"/>
                          <a:r>
                            <a:rPr lang="de-DE" sz="700" b="0" noProof="0" dirty="0">
                              <a:latin typeface="+mn-lt"/>
                            </a:rPr>
                            <a:t>69/108</a:t>
                          </a:r>
                          <a:br>
                            <a:rPr lang="de-DE" sz="700" b="0" noProof="0" dirty="0">
                              <a:latin typeface="+mn-lt"/>
                            </a:rPr>
                          </a:br>
                          <a:r>
                            <a:rPr lang="de-DE" sz="700" b="0" noProof="0" dirty="0">
                              <a:latin typeface="+mn-lt"/>
                            </a:rPr>
                            <a:t>15/24</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0,37 (0,24-0,56)</a:t>
                          </a:r>
                          <a:br>
                            <a:rPr lang="de-DE" sz="700" b="0" noProof="0" dirty="0">
                              <a:latin typeface="+mn-lt"/>
                            </a:rPr>
                          </a:br>
                          <a:r>
                            <a:rPr lang="de-DE" sz="700" b="0" noProof="0" dirty="0">
                              <a:latin typeface="+mn-lt"/>
                            </a:rPr>
                            <a:t>0,48 (0,22-1,06)</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BCED3"/>
                        </a:solidFill>
                      </a:tcPr>
                    </a:tc>
                    <a:extLst>
                      <a:ext uri="{0D108BD9-81ED-4DB2-BD59-A6C34878D82A}">
                        <a16:rowId xmlns:a16="http://schemas.microsoft.com/office/drawing/2014/main" val="4031616279"/>
                      </a:ext>
                    </a:extLst>
                  </a:tr>
                  <a:tr h="245963">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700" b="0" kern="1200" noProof="0" dirty="0">
                              <a:solidFill>
                                <a:schemeClr val="dk1"/>
                              </a:solidFill>
                              <a:latin typeface="+mn-lt"/>
                              <a:ea typeface="+mn-ea"/>
                              <a:cs typeface="+mn-cs"/>
                            </a:rPr>
                            <a:t>ECOG Status</a:t>
                          </a:r>
                        </a:p>
                      </a:txBody>
                      <a:tcPr marL="3600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marL="0" indent="0"/>
                          <a:r>
                            <a:rPr lang="de-DE" sz="700" b="0" kern="1200" noProof="0" dirty="0">
                              <a:solidFill>
                                <a:schemeClr val="dk1"/>
                              </a:solidFill>
                              <a:latin typeface="+mn-lt"/>
                              <a:ea typeface="+mn-ea"/>
                              <a:cs typeface="+mn-cs"/>
                            </a:rPr>
                            <a:t>0</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1</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17/47</a:t>
                          </a:r>
                          <a:br>
                            <a:rPr lang="de-DE" sz="700" b="0" noProof="0" dirty="0">
                              <a:latin typeface="+mn-lt"/>
                            </a:rPr>
                          </a:br>
                          <a:r>
                            <a:rPr lang="de-DE" sz="700" b="0" noProof="0" dirty="0">
                              <a:latin typeface="+mn-lt"/>
                            </a:rPr>
                            <a:t>29/87</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algn="ctr"/>
                          <a:r>
                            <a:rPr lang="de-DE" sz="700" b="0" noProof="0" dirty="0">
                              <a:latin typeface="+mn-lt"/>
                            </a:rPr>
                            <a:t>24/43</a:t>
                          </a:r>
                          <a:br>
                            <a:rPr lang="de-DE" sz="700" b="0" noProof="0" dirty="0">
                              <a:latin typeface="+mn-lt"/>
                            </a:rPr>
                          </a:br>
                          <a:r>
                            <a:rPr lang="de-DE" sz="700" b="0" noProof="0" dirty="0">
                              <a:latin typeface="+mn-lt"/>
                            </a:rPr>
                            <a:t>60/89</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 0,44 (0,23-0,82)</a:t>
                          </a:r>
                          <a:br>
                            <a:rPr lang="de-DE" sz="700" b="0" noProof="0" dirty="0">
                              <a:latin typeface="+mn-lt"/>
                            </a:rPr>
                          </a:br>
                          <a:r>
                            <a:rPr lang="de-DE" sz="700" b="0" noProof="0" dirty="0">
                              <a:latin typeface="+mn-lt"/>
                            </a:rPr>
                            <a:t> 0,36 (0,23-0,57)</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extLst>
                      <a:ext uri="{0D108BD9-81ED-4DB2-BD59-A6C34878D82A}">
                        <a16:rowId xmlns:a16="http://schemas.microsoft.com/office/drawing/2014/main" val="2673247704"/>
                      </a:ext>
                    </a:extLst>
                  </a:tr>
                  <a:tr h="320433">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700" b="0" kern="1200" noProof="0" dirty="0">
                              <a:solidFill>
                                <a:schemeClr val="dk1"/>
                              </a:solidFill>
                              <a:latin typeface="+mn-lt"/>
                              <a:ea typeface="+mn-ea"/>
                              <a:cs typeface="+mn-cs"/>
                            </a:rPr>
                            <a:t>Hormonrezeptorstatus</a:t>
                          </a:r>
                        </a:p>
                      </a:txBody>
                      <a:tcPr marL="3600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p>
                          <a:pPr marL="0" indent="0"/>
                          <a:r>
                            <a:rPr lang="de-DE" sz="700" b="0" kern="1200" noProof="0" dirty="0">
                              <a:solidFill>
                                <a:schemeClr val="dk1"/>
                              </a:solidFill>
                              <a:latin typeface="+mn-lt"/>
                              <a:ea typeface="+mn-ea"/>
                              <a:cs typeface="+mn-cs"/>
                            </a:rPr>
                            <a:t>ER-</a:t>
                          </a:r>
                          <a:r>
                            <a:rPr lang="de-DE" sz="700" b="0" kern="1200" baseline="0" noProof="0" dirty="0">
                              <a:solidFill>
                                <a:schemeClr val="dk1"/>
                              </a:solidFill>
                              <a:latin typeface="+mn-lt"/>
                              <a:ea typeface="+mn-ea"/>
                              <a:cs typeface="+mn-cs"/>
                            </a:rPr>
                            <a:t> </a:t>
                          </a:r>
                          <a:r>
                            <a:rPr lang="de-DE" sz="700" b="0" kern="1200" noProof="0" dirty="0">
                              <a:solidFill>
                                <a:schemeClr val="dk1"/>
                              </a:solidFill>
                              <a:latin typeface="+mn-lt"/>
                              <a:ea typeface="+mn-ea"/>
                              <a:cs typeface="+mn-cs"/>
                            </a:rPr>
                            <a:t>und/oder PR-positiv</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ER- und PR-negativ</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26/62</a:t>
                          </a:r>
                          <a:br>
                            <a:rPr lang="de-DE" sz="700" b="0" noProof="0" dirty="0">
                              <a:latin typeface="+mn-lt"/>
                            </a:rPr>
                          </a:br>
                          <a:r>
                            <a:rPr lang="de-DE" sz="700" b="0" noProof="0" dirty="0">
                              <a:latin typeface="+mn-lt"/>
                            </a:rPr>
                            <a:t>20/72</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p>
                          <a:pPr algn="ctr"/>
                          <a:r>
                            <a:rPr lang="de-DE" sz="700" b="0" noProof="0" dirty="0">
                              <a:latin typeface="+mn-lt"/>
                            </a:rPr>
                            <a:t>36/58</a:t>
                          </a:r>
                          <a:br>
                            <a:rPr lang="de-DE" sz="700" b="0" noProof="0" dirty="0">
                              <a:latin typeface="+mn-lt"/>
                            </a:rPr>
                          </a:br>
                          <a:r>
                            <a:rPr lang="de-DE" sz="700" b="0" noProof="0" dirty="0">
                              <a:latin typeface="+mn-lt"/>
                            </a:rPr>
                            <a:t>48/74</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r>
                            <a:rPr lang="de-DE" sz="700" b="0" noProof="0" dirty="0">
                              <a:latin typeface="+mn-lt"/>
                            </a:rPr>
                            <a:t>0,63 (0,38-1,06)</a:t>
                          </a:r>
                          <a:br>
                            <a:rPr lang="de-DE" sz="700" b="0" noProof="0" dirty="0">
                              <a:latin typeface="+mn-lt"/>
                            </a:rPr>
                          </a:br>
                          <a:r>
                            <a:rPr lang="de-DE" sz="700" b="0" noProof="0" dirty="0">
                              <a:latin typeface="+mn-lt"/>
                            </a:rPr>
                            <a:t>0,24 (0,14-0,42)</a:t>
                          </a: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865">
                            <a:tint val="40000"/>
                          </a:srgbClr>
                        </a:solidFill>
                      </a:tcPr>
                    </a:tc>
                    <a:extLst>
                      <a:ext uri="{0D108BD9-81ED-4DB2-BD59-A6C34878D82A}">
                        <a16:rowId xmlns:a16="http://schemas.microsoft.com/office/drawing/2014/main" val="3055407350"/>
                      </a:ext>
                    </a:extLst>
                  </a:tr>
                  <a:tr h="3689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700" b="0" kern="1200" noProof="0" dirty="0">
                              <a:solidFill>
                                <a:schemeClr val="dk1"/>
                              </a:solidFill>
                              <a:latin typeface="+mn-lt"/>
                              <a:ea typeface="+mn-ea"/>
                              <a:cs typeface="+mn-cs"/>
                            </a:rPr>
                            <a:t>Vorherige Linien der Chemotherapie bei metastasierter Erkrankung</a:t>
                          </a:r>
                        </a:p>
                      </a:txBody>
                      <a:tcPr marL="3600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marL="88900" indent="0"/>
                          <a:r>
                            <a:rPr lang="de-DE" sz="700" b="0" kern="1200" noProof="0" dirty="0">
                              <a:solidFill>
                                <a:schemeClr val="dk1"/>
                              </a:solidFill>
                              <a:latin typeface="+mn-lt"/>
                              <a:ea typeface="+mn-ea"/>
                              <a:cs typeface="+mn-cs"/>
                            </a:rPr>
                            <a:t>0</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1</a:t>
                          </a:r>
                          <a:br>
                            <a:rPr lang="de-DE" sz="700" b="0" kern="1200" noProof="0" dirty="0">
                              <a:solidFill>
                                <a:schemeClr val="dk1"/>
                              </a:solidFill>
                              <a:latin typeface="+mn-lt"/>
                              <a:ea typeface="+mn-ea"/>
                              <a:cs typeface="+mn-cs"/>
                            </a:rPr>
                          </a:br>
                          <a:r>
                            <a:rPr lang="de-DE" sz="700" b="0" kern="1200" noProof="0" dirty="0">
                              <a:solidFill>
                                <a:schemeClr val="dk1"/>
                              </a:solidFill>
                              <a:latin typeface="+mn-lt"/>
                              <a:ea typeface="+mn-ea"/>
                              <a:cs typeface="+mn-cs"/>
                            </a:rPr>
                            <a:t>2</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algn="ctr"/>
                          <a:r>
                            <a:rPr lang="de-DE" sz="700" b="0" noProof="0" dirty="0">
                              <a:latin typeface="+mn-lt"/>
                            </a:rPr>
                            <a:t>18/57</a:t>
                          </a:r>
                          <a:br>
                            <a:rPr lang="de-DE" sz="700" b="0" noProof="0" dirty="0">
                              <a:latin typeface="+mn-lt"/>
                            </a:rPr>
                          </a:br>
                          <a:r>
                            <a:rPr lang="de-DE" sz="700" b="0" noProof="0" dirty="0">
                              <a:latin typeface="+mn-lt"/>
                            </a:rPr>
                            <a:t>22/56</a:t>
                          </a:r>
                          <a:br>
                            <a:rPr lang="de-DE" sz="700" b="0" noProof="0" dirty="0">
                              <a:latin typeface="+mn-lt"/>
                            </a:rPr>
                          </a:br>
                          <a:r>
                            <a:rPr lang="de-DE" sz="700" b="0" noProof="0" dirty="0">
                              <a:latin typeface="+mn-lt"/>
                            </a:rPr>
                            <a:t>6/21</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7E9EC"/>
                        </a:solidFill>
                      </a:tcPr>
                    </a:tc>
                    <a:tc>
                      <a:txBody>
                        <a:bodyPr/>
                        <a:lstStyle/>
                        <a:p>
                          <a:pPr algn="ctr"/>
                          <a:r>
                            <a:rPr lang="de-DE" sz="700" dirty="0"/>
                            <a:t>24/46</a:t>
                          </a:r>
                        </a:p>
                        <a:p>
                          <a:pPr algn="ctr"/>
                          <a:r>
                            <a:rPr lang="de-DE" sz="700" dirty="0"/>
                            <a:t>46/65</a:t>
                          </a:r>
                          <a:br>
                            <a:rPr lang="de-DE" sz="700" dirty="0"/>
                          </a:br>
                          <a:r>
                            <a:rPr lang="de-DE" sz="700" dirty="0"/>
                            <a:t>14/21</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p>
                          <a:pPr algn="ctr"/>
                          <a:r>
                            <a:rPr lang="de-DE" sz="700" b="0" noProof="0" dirty="0">
                              <a:latin typeface="+mn-lt"/>
                            </a:rPr>
                            <a:t>0,42 (0,22-0,78)</a:t>
                          </a:r>
                          <a:br>
                            <a:rPr lang="de-DE" sz="700" b="0" noProof="0" dirty="0">
                              <a:latin typeface="+mn-lt"/>
                            </a:rPr>
                          </a:br>
                          <a:r>
                            <a:rPr lang="de-DE" sz="700" b="0" noProof="0" dirty="0">
                              <a:latin typeface="+mn-lt"/>
                            </a:rPr>
                            <a:t>0,44 (0,26-0,73)</a:t>
                          </a:r>
                          <a:br>
                            <a:rPr lang="de-DE" sz="700" b="0" noProof="0" dirty="0">
                              <a:latin typeface="+mn-lt"/>
                            </a:rPr>
                          </a:br>
                          <a:r>
                            <a:rPr lang="de-DE" sz="700" b="0" noProof="0" dirty="0">
                              <a:latin typeface="+mn-lt"/>
                            </a:rPr>
                            <a:t>0,24 (0,08-0,67)</a:t>
                          </a:r>
                        </a:p>
                      </a:txBody>
                      <a:tcPr marL="36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tc>
                      <a:txBody>
                        <a:bodyPr/>
                        <a:lstStyle/>
                        <a:p>
                          <a:pPr algn="ctr"/>
                          <a:endParaRPr lang="de-DE" sz="700" b="0" noProof="0" dirty="0">
                            <a:latin typeface="+mn-lt"/>
                          </a:endParaRPr>
                        </a:p>
                      </a:txBody>
                      <a:tcPr marL="3600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7E9EC"/>
                        </a:solidFill>
                      </a:tcPr>
                    </a:tc>
                    <a:extLst>
                      <a:ext uri="{0D108BD9-81ED-4DB2-BD59-A6C34878D82A}">
                        <a16:rowId xmlns:a16="http://schemas.microsoft.com/office/drawing/2014/main" val="10010"/>
                      </a:ext>
                    </a:extLst>
                  </a:tr>
                </a:tbl>
              </a:graphicData>
            </a:graphic>
          </p:graphicFrame>
        </mc:Fallback>
      </mc:AlternateContent>
      <p:grpSp>
        <p:nvGrpSpPr>
          <p:cNvPr id="153" name="Gruppieren 152">
            <a:extLst>
              <a:ext uri="{FF2B5EF4-FFF2-40B4-BE49-F238E27FC236}">
                <a16:creationId xmlns:a16="http://schemas.microsoft.com/office/drawing/2014/main" id="{144A2E26-DEC5-4177-8394-58D91F9044FF}"/>
              </a:ext>
            </a:extLst>
          </p:cNvPr>
          <p:cNvGrpSpPr/>
          <p:nvPr/>
        </p:nvGrpSpPr>
        <p:grpSpPr>
          <a:xfrm>
            <a:off x="6232999" y="1836373"/>
            <a:ext cx="288000" cy="92676"/>
            <a:chOff x="6235385" y="1669836"/>
            <a:chExt cx="397133" cy="92676"/>
          </a:xfrm>
          <a:effectLst/>
        </p:grpSpPr>
        <p:grpSp>
          <p:nvGrpSpPr>
            <p:cNvPr id="154" name="Gruppieren 153">
              <a:extLst>
                <a:ext uri="{FF2B5EF4-FFF2-40B4-BE49-F238E27FC236}">
                  <a16:creationId xmlns:a16="http://schemas.microsoft.com/office/drawing/2014/main" id="{A10675D4-5B42-41F1-914B-9C485171B56A}"/>
                </a:ext>
              </a:extLst>
            </p:cNvPr>
            <p:cNvGrpSpPr/>
            <p:nvPr/>
          </p:nvGrpSpPr>
          <p:grpSpPr>
            <a:xfrm>
              <a:off x="6235385" y="1674576"/>
              <a:ext cx="396000" cy="72000"/>
              <a:chOff x="6431682" y="1704360"/>
              <a:chExt cx="412515" cy="72000"/>
            </a:xfrm>
          </p:grpSpPr>
          <p:cxnSp>
            <p:nvCxnSpPr>
              <p:cNvPr id="157" name="Gerader Verbinder 12">
                <a:extLst>
                  <a:ext uri="{FF2B5EF4-FFF2-40B4-BE49-F238E27FC236}">
                    <a16:creationId xmlns:a16="http://schemas.microsoft.com/office/drawing/2014/main" id="{C5B4B2DE-68C1-4D8A-B97F-908EAB4ED1CD}"/>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158" name="Ellipse 157">
                <a:extLst>
                  <a:ext uri="{FF2B5EF4-FFF2-40B4-BE49-F238E27FC236}">
                    <a16:creationId xmlns:a16="http://schemas.microsoft.com/office/drawing/2014/main" id="{5C3E79A8-C6AE-4443-8422-59131ECE23E1}"/>
                  </a:ext>
                </a:extLst>
              </p:cNvPr>
              <p:cNvSpPr/>
              <p:nvPr/>
            </p:nvSpPr>
            <p:spPr>
              <a:xfrm>
                <a:off x="6549640" y="1704360"/>
                <a:ext cx="103424"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55" name="Gerade Verbindung 113">
              <a:extLst>
                <a:ext uri="{FF2B5EF4-FFF2-40B4-BE49-F238E27FC236}">
                  <a16:creationId xmlns:a16="http://schemas.microsoft.com/office/drawing/2014/main" id="{F2FA6E2A-E309-46BF-8C1C-EBAADA497BA6}"/>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Gerade Verbindung 114">
              <a:extLst>
                <a:ext uri="{FF2B5EF4-FFF2-40B4-BE49-F238E27FC236}">
                  <a16:creationId xmlns:a16="http://schemas.microsoft.com/office/drawing/2014/main" id="{409CA0A2-E3FF-4A46-B0E2-868E093A5B24}"/>
                </a:ext>
              </a:extLst>
            </p:cNvPr>
            <p:cNvCxnSpPr/>
            <p:nvPr/>
          </p:nvCxnSpPr>
          <p:spPr>
            <a:xfrm>
              <a:off x="6632518"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59" name="Gruppieren 158">
            <a:extLst>
              <a:ext uri="{FF2B5EF4-FFF2-40B4-BE49-F238E27FC236}">
                <a16:creationId xmlns:a16="http://schemas.microsoft.com/office/drawing/2014/main" id="{943F9D01-B2FA-4F49-9FAA-3042C0C7C001}"/>
              </a:ext>
            </a:extLst>
          </p:cNvPr>
          <p:cNvGrpSpPr/>
          <p:nvPr/>
        </p:nvGrpSpPr>
        <p:grpSpPr>
          <a:xfrm>
            <a:off x="6107965" y="1969391"/>
            <a:ext cx="504000" cy="92676"/>
            <a:chOff x="6235385" y="1669836"/>
            <a:chExt cx="400930" cy="92676"/>
          </a:xfrm>
          <a:effectLst/>
        </p:grpSpPr>
        <p:grpSp>
          <p:nvGrpSpPr>
            <p:cNvPr id="160" name="Gruppieren 159">
              <a:extLst>
                <a:ext uri="{FF2B5EF4-FFF2-40B4-BE49-F238E27FC236}">
                  <a16:creationId xmlns:a16="http://schemas.microsoft.com/office/drawing/2014/main" id="{3700C316-6680-47BA-A388-62BC81AAD53A}"/>
                </a:ext>
              </a:extLst>
            </p:cNvPr>
            <p:cNvGrpSpPr/>
            <p:nvPr/>
          </p:nvGrpSpPr>
          <p:grpSpPr>
            <a:xfrm>
              <a:off x="6235385" y="1674576"/>
              <a:ext cx="396000" cy="72000"/>
              <a:chOff x="6431682" y="1704360"/>
              <a:chExt cx="412515" cy="72000"/>
            </a:xfrm>
          </p:grpSpPr>
          <p:cxnSp>
            <p:nvCxnSpPr>
              <p:cNvPr id="163" name="Gerader Verbinder 12">
                <a:extLst>
                  <a:ext uri="{FF2B5EF4-FFF2-40B4-BE49-F238E27FC236}">
                    <a16:creationId xmlns:a16="http://schemas.microsoft.com/office/drawing/2014/main" id="{B8425DD5-B63C-461E-94F7-E05390611392}"/>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164" name="Ellipse 163">
                <a:extLst>
                  <a:ext uri="{FF2B5EF4-FFF2-40B4-BE49-F238E27FC236}">
                    <a16:creationId xmlns:a16="http://schemas.microsoft.com/office/drawing/2014/main" id="{255BD6BF-8C57-4C31-B885-EB8BD64B64D3}"/>
                  </a:ext>
                </a:extLst>
              </p:cNvPr>
              <p:cNvSpPr/>
              <p:nvPr/>
            </p:nvSpPr>
            <p:spPr>
              <a:xfrm>
                <a:off x="6563940" y="1704360"/>
                <a:ext cx="59664"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dirty="0">
                  <a:solidFill>
                    <a:srgbClr val="FFFFFF"/>
                  </a:solidFill>
                </a:endParaRPr>
              </a:p>
            </p:txBody>
          </p:sp>
        </p:grpSp>
        <p:cxnSp>
          <p:nvCxnSpPr>
            <p:cNvPr id="161" name="Gerade Verbindung 125">
              <a:extLst>
                <a:ext uri="{FF2B5EF4-FFF2-40B4-BE49-F238E27FC236}">
                  <a16:creationId xmlns:a16="http://schemas.microsoft.com/office/drawing/2014/main" id="{CE0F261E-F79C-438B-8231-DA47E7824FBA}"/>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Gerade Verbindung 126">
              <a:extLst>
                <a:ext uri="{FF2B5EF4-FFF2-40B4-BE49-F238E27FC236}">
                  <a16:creationId xmlns:a16="http://schemas.microsoft.com/office/drawing/2014/main" id="{994412C6-7132-4A2E-B277-122B8BCC7AE8}"/>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5" name="Gruppieren 164">
            <a:extLst>
              <a:ext uri="{FF2B5EF4-FFF2-40B4-BE49-F238E27FC236}">
                <a16:creationId xmlns:a16="http://schemas.microsoft.com/office/drawing/2014/main" id="{DE1C0758-DC75-4673-BBFB-AC3A8A772FB0}"/>
              </a:ext>
            </a:extLst>
          </p:cNvPr>
          <p:cNvGrpSpPr/>
          <p:nvPr/>
        </p:nvGrpSpPr>
        <p:grpSpPr>
          <a:xfrm>
            <a:off x="5867839" y="1362722"/>
            <a:ext cx="2229395" cy="3208467"/>
            <a:chOff x="6522492" y="1148322"/>
            <a:chExt cx="2229395" cy="3208467"/>
          </a:xfrm>
        </p:grpSpPr>
        <p:cxnSp>
          <p:nvCxnSpPr>
            <p:cNvPr id="166" name="Gerader Verbinder 38">
              <a:extLst>
                <a:ext uri="{FF2B5EF4-FFF2-40B4-BE49-F238E27FC236}">
                  <a16:creationId xmlns:a16="http://schemas.microsoft.com/office/drawing/2014/main" id="{D4F23272-D17F-48C3-A113-EAB7EC01CABC}"/>
                </a:ext>
              </a:extLst>
            </p:cNvPr>
            <p:cNvCxnSpPr>
              <a:cxnSpLocks/>
            </p:cNvCxnSpPr>
            <p:nvPr/>
          </p:nvCxnSpPr>
          <p:spPr>
            <a:xfrm>
              <a:off x="7138939" y="1579437"/>
              <a:ext cx="0" cy="2596031"/>
            </a:xfrm>
            <a:prstGeom prst="line">
              <a:avLst/>
            </a:prstGeom>
            <a:noFill/>
            <a:ln w="12700" cap="flat" cmpd="sng" algn="ctr">
              <a:solidFill>
                <a:srgbClr val="000000"/>
              </a:solidFill>
              <a:prstDash val="sysDash"/>
              <a:headEnd type="none" w="med" len="med"/>
              <a:tailEnd type="none" w="med" len="med"/>
            </a:ln>
            <a:effectLst/>
          </p:spPr>
        </p:cxnSp>
        <p:cxnSp>
          <p:nvCxnSpPr>
            <p:cNvPr id="167" name="Gerader Verbinder 39">
              <a:extLst>
                <a:ext uri="{FF2B5EF4-FFF2-40B4-BE49-F238E27FC236}">
                  <a16:creationId xmlns:a16="http://schemas.microsoft.com/office/drawing/2014/main" id="{0C57AC26-41EF-4AE1-A80B-906E98B4A8E7}"/>
                </a:ext>
              </a:extLst>
            </p:cNvPr>
            <p:cNvCxnSpPr>
              <a:cxnSpLocks/>
            </p:cNvCxnSpPr>
            <p:nvPr/>
          </p:nvCxnSpPr>
          <p:spPr>
            <a:xfrm>
              <a:off x="6623902" y="4170986"/>
              <a:ext cx="1749250" cy="4482"/>
            </a:xfrm>
            <a:prstGeom prst="line">
              <a:avLst/>
            </a:prstGeom>
            <a:noFill/>
            <a:ln w="12700" cap="flat" cmpd="sng" algn="ctr">
              <a:solidFill>
                <a:srgbClr val="000000"/>
              </a:solidFill>
              <a:prstDash val="solid"/>
              <a:headEnd type="none" w="med" len="med"/>
              <a:tailEnd type="none" w="med" len="med"/>
            </a:ln>
            <a:effectLst/>
          </p:spPr>
        </p:cxnSp>
        <p:sp>
          <p:nvSpPr>
            <p:cNvPr id="168" name="Textfeld 167">
              <a:extLst>
                <a:ext uri="{FF2B5EF4-FFF2-40B4-BE49-F238E27FC236}">
                  <a16:creationId xmlns:a16="http://schemas.microsoft.com/office/drawing/2014/main" id="{099DB692-D251-4E1C-952D-B555459BA3E9}"/>
                </a:ext>
              </a:extLst>
            </p:cNvPr>
            <p:cNvSpPr txBox="1"/>
            <p:nvPr/>
          </p:nvSpPr>
          <p:spPr>
            <a:xfrm>
              <a:off x="6522492" y="1148322"/>
              <a:ext cx="1152880" cy="307777"/>
            </a:xfrm>
            <a:prstGeom prst="rect">
              <a:avLst/>
            </a:prstGeom>
            <a:noFill/>
          </p:spPr>
          <p:txBody>
            <a:bodyPr wrap="none" rtlCol="0">
              <a:spAutoFit/>
            </a:bodyPr>
            <a:lstStyle/>
            <a:p>
              <a:pPr algn="ctr"/>
              <a:r>
                <a:rPr lang="de-DE" sz="700" b="1" kern="0" dirty="0">
                  <a:solidFill>
                    <a:srgbClr val="197812"/>
                  </a:solidFill>
                </a:rPr>
                <a:t>Vorteil </a:t>
              </a:r>
              <a:br>
                <a:rPr lang="de-DE" sz="700" b="1" kern="0" dirty="0">
                  <a:solidFill>
                    <a:srgbClr val="197812"/>
                  </a:solidFill>
                </a:rPr>
              </a:br>
              <a:r>
                <a:rPr lang="de-DE" sz="700" b="1" kern="0" dirty="0" err="1">
                  <a:solidFill>
                    <a:srgbClr val="197812"/>
                  </a:solidFill>
                </a:rPr>
                <a:t>Pyrotinib</a:t>
              </a:r>
              <a:r>
                <a:rPr lang="de-DE" sz="700" b="1" kern="0" dirty="0">
                  <a:solidFill>
                    <a:srgbClr val="197812"/>
                  </a:solidFill>
                </a:rPr>
                <a:t>-Kombination</a:t>
              </a:r>
            </a:p>
          </p:txBody>
        </p:sp>
        <p:sp>
          <p:nvSpPr>
            <p:cNvPr id="169" name="Textfeld 168">
              <a:extLst>
                <a:ext uri="{FF2B5EF4-FFF2-40B4-BE49-F238E27FC236}">
                  <a16:creationId xmlns:a16="http://schemas.microsoft.com/office/drawing/2014/main" id="{EE7A7F7F-E1EC-4A85-BBE9-5641962189B2}"/>
                </a:ext>
              </a:extLst>
            </p:cNvPr>
            <p:cNvSpPr txBox="1"/>
            <p:nvPr/>
          </p:nvSpPr>
          <p:spPr>
            <a:xfrm>
              <a:off x="7568550" y="1148322"/>
              <a:ext cx="1183337" cy="307777"/>
            </a:xfrm>
            <a:prstGeom prst="rect">
              <a:avLst/>
            </a:prstGeom>
            <a:noFill/>
          </p:spPr>
          <p:txBody>
            <a:bodyPr wrap="none" rtlCol="0">
              <a:spAutoFit/>
            </a:bodyPr>
            <a:lstStyle/>
            <a:p>
              <a:pPr algn="ctr"/>
              <a:r>
                <a:rPr lang="de-DE" sz="700" b="1" kern="0" dirty="0">
                  <a:solidFill>
                    <a:srgbClr val="7F7F7F"/>
                  </a:solidFill>
                </a:rPr>
                <a:t>Vorteil</a:t>
              </a:r>
              <a:br>
                <a:rPr lang="de-DE" sz="700" b="1" kern="0" dirty="0">
                  <a:solidFill>
                    <a:srgbClr val="7F7F7F"/>
                  </a:solidFill>
                </a:rPr>
              </a:br>
              <a:r>
                <a:rPr lang="de-DE" sz="700" b="1" kern="0" dirty="0">
                  <a:solidFill>
                    <a:srgbClr val="7F7F7F"/>
                  </a:solidFill>
                </a:rPr>
                <a:t> Lapatinib-Kombination</a:t>
              </a:r>
            </a:p>
          </p:txBody>
        </p:sp>
        <p:cxnSp>
          <p:nvCxnSpPr>
            <p:cNvPr id="170" name="Gerade Verbindung mit Pfeil 169">
              <a:extLst>
                <a:ext uri="{FF2B5EF4-FFF2-40B4-BE49-F238E27FC236}">
                  <a16:creationId xmlns:a16="http://schemas.microsoft.com/office/drawing/2014/main" id="{8B1820C7-71C0-486A-AC36-4E97037EA456}"/>
                </a:ext>
              </a:extLst>
            </p:cNvPr>
            <p:cNvCxnSpPr/>
            <p:nvPr/>
          </p:nvCxnSpPr>
          <p:spPr>
            <a:xfrm>
              <a:off x="7679292" y="1475925"/>
              <a:ext cx="792000" cy="0"/>
            </a:xfrm>
            <a:prstGeom prst="straightConnector1">
              <a:avLst/>
            </a:prstGeom>
            <a:noFill/>
            <a:ln w="28575" cap="flat" cmpd="sng" algn="ctr">
              <a:solidFill>
                <a:srgbClr val="7F7F7F"/>
              </a:solidFill>
              <a:prstDash val="solid"/>
              <a:headEnd type="none" w="med" len="med"/>
              <a:tailEnd type="triangle"/>
            </a:ln>
            <a:effectLst/>
          </p:spPr>
        </p:cxnSp>
        <p:cxnSp>
          <p:nvCxnSpPr>
            <p:cNvPr id="171" name="Gerade Verbindung mit Pfeil 170">
              <a:extLst>
                <a:ext uri="{FF2B5EF4-FFF2-40B4-BE49-F238E27FC236}">
                  <a16:creationId xmlns:a16="http://schemas.microsoft.com/office/drawing/2014/main" id="{7807B3F1-C85D-4806-BD63-97EEC22ACB9D}"/>
                </a:ext>
              </a:extLst>
            </p:cNvPr>
            <p:cNvCxnSpPr>
              <a:cxnSpLocks/>
            </p:cNvCxnSpPr>
            <p:nvPr/>
          </p:nvCxnSpPr>
          <p:spPr>
            <a:xfrm flipH="1">
              <a:off x="6838081" y="1474166"/>
              <a:ext cx="792000" cy="0"/>
            </a:xfrm>
            <a:prstGeom prst="straightConnector1">
              <a:avLst/>
            </a:prstGeom>
            <a:noFill/>
            <a:ln w="28575" cap="flat" cmpd="sng" algn="ctr">
              <a:solidFill>
                <a:srgbClr val="197812"/>
              </a:solidFill>
              <a:prstDash val="solid"/>
              <a:headEnd type="none" w="med" len="med"/>
              <a:tailEnd type="triangle"/>
            </a:ln>
            <a:effectLst/>
          </p:spPr>
        </p:cxnSp>
        <p:cxnSp>
          <p:nvCxnSpPr>
            <p:cNvPr id="172" name="Gerade Verbindung 26">
              <a:extLst>
                <a:ext uri="{FF2B5EF4-FFF2-40B4-BE49-F238E27FC236}">
                  <a16:creationId xmlns:a16="http://schemas.microsoft.com/office/drawing/2014/main" id="{254F75E7-ADF5-4E51-AE56-29B59F56BA95}"/>
                </a:ext>
              </a:extLst>
            </p:cNvPr>
            <p:cNvCxnSpPr/>
            <p:nvPr/>
          </p:nvCxnSpPr>
          <p:spPr>
            <a:xfrm>
              <a:off x="8169231" y="4174212"/>
              <a:ext cx="0" cy="79200"/>
            </a:xfrm>
            <a:prstGeom prst="line">
              <a:avLst/>
            </a:prstGeom>
            <a:noFill/>
            <a:ln w="12700" cap="flat" cmpd="sng" algn="ctr">
              <a:solidFill>
                <a:srgbClr val="000000"/>
              </a:solidFill>
              <a:prstDash val="solid"/>
              <a:headEnd type="none" w="med" len="med"/>
              <a:tailEnd type="none" w="med" len="med"/>
            </a:ln>
            <a:effectLst/>
          </p:spPr>
        </p:cxnSp>
        <p:cxnSp>
          <p:nvCxnSpPr>
            <p:cNvPr id="173" name="Gerade Verbindung 27">
              <a:extLst>
                <a:ext uri="{FF2B5EF4-FFF2-40B4-BE49-F238E27FC236}">
                  <a16:creationId xmlns:a16="http://schemas.microsoft.com/office/drawing/2014/main" id="{4965AA5D-A077-41BE-863B-3F9EA8CC5993}"/>
                </a:ext>
              </a:extLst>
            </p:cNvPr>
            <p:cNvCxnSpPr/>
            <p:nvPr/>
          </p:nvCxnSpPr>
          <p:spPr>
            <a:xfrm>
              <a:off x="6630104" y="4173148"/>
              <a:ext cx="0" cy="79200"/>
            </a:xfrm>
            <a:prstGeom prst="line">
              <a:avLst/>
            </a:prstGeom>
            <a:noFill/>
            <a:ln w="12700" cap="flat" cmpd="sng" algn="ctr">
              <a:solidFill>
                <a:srgbClr val="000000"/>
              </a:solidFill>
              <a:prstDash val="solid"/>
              <a:headEnd type="none" w="med" len="med"/>
              <a:tailEnd type="none" w="med" len="med"/>
            </a:ln>
            <a:effectLst/>
          </p:spPr>
        </p:cxnSp>
        <p:cxnSp>
          <p:nvCxnSpPr>
            <p:cNvPr id="174" name="Gerade Verbindung 28">
              <a:extLst>
                <a:ext uri="{FF2B5EF4-FFF2-40B4-BE49-F238E27FC236}">
                  <a16:creationId xmlns:a16="http://schemas.microsoft.com/office/drawing/2014/main" id="{2CF24250-AA84-4626-9BE4-12C7F4E8CDDE}"/>
                </a:ext>
              </a:extLst>
            </p:cNvPr>
            <p:cNvCxnSpPr/>
            <p:nvPr/>
          </p:nvCxnSpPr>
          <p:spPr>
            <a:xfrm>
              <a:off x="7655481" y="4175468"/>
              <a:ext cx="0" cy="79200"/>
            </a:xfrm>
            <a:prstGeom prst="line">
              <a:avLst/>
            </a:prstGeom>
            <a:noFill/>
            <a:ln w="12700" cap="flat" cmpd="sng" algn="ctr">
              <a:solidFill>
                <a:srgbClr val="000000"/>
              </a:solidFill>
              <a:prstDash val="solid"/>
              <a:headEnd type="none" w="med" len="med"/>
              <a:tailEnd type="none" w="med" len="med"/>
            </a:ln>
            <a:effectLst/>
          </p:spPr>
        </p:cxnSp>
        <p:cxnSp>
          <p:nvCxnSpPr>
            <p:cNvPr id="175" name="Gerade Verbindung 37">
              <a:extLst>
                <a:ext uri="{FF2B5EF4-FFF2-40B4-BE49-F238E27FC236}">
                  <a16:creationId xmlns:a16="http://schemas.microsoft.com/office/drawing/2014/main" id="{BD303581-4954-4A9A-B10E-20BEF9E2CDA5}"/>
                </a:ext>
              </a:extLst>
            </p:cNvPr>
            <p:cNvCxnSpPr/>
            <p:nvPr/>
          </p:nvCxnSpPr>
          <p:spPr>
            <a:xfrm>
              <a:off x="7139354" y="4173418"/>
              <a:ext cx="0" cy="79200"/>
            </a:xfrm>
            <a:prstGeom prst="line">
              <a:avLst/>
            </a:prstGeom>
            <a:noFill/>
            <a:ln w="12700" cap="flat" cmpd="sng" algn="ctr">
              <a:solidFill>
                <a:srgbClr val="000000"/>
              </a:solidFill>
              <a:prstDash val="solid"/>
              <a:headEnd type="none" w="med" len="med"/>
              <a:tailEnd type="none" w="med" len="med"/>
            </a:ln>
            <a:effectLst/>
          </p:spPr>
        </p:cxnSp>
        <p:sp>
          <p:nvSpPr>
            <p:cNvPr id="176" name="Textfeld 175">
              <a:extLst>
                <a:ext uri="{FF2B5EF4-FFF2-40B4-BE49-F238E27FC236}">
                  <a16:creationId xmlns:a16="http://schemas.microsoft.com/office/drawing/2014/main" id="{E9E8AFD9-4846-42C7-9E4E-DC62FD5A913D}"/>
                </a:ext>
              </a:extLst>
            </p:cNvPr>
            <p:cNvSpPr txBox="1"/>
            <p:nvPr/>
          </p:nvSpPr>
          <p:spPr>
            <a:xfrm>
              <a:off x="6567394" y="4249067"/>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0,0</a:t>
              </a:r>
            </a:p>
          </p:txBody>
        </p:sp>
        <p:sp>
          <p:nvSpPr>
            <p:cNvPr id="177" name="Textfeld 176">
              <a:extLst>
                <a:ext uri="{FF2B5EF4-FFF2-40B4-BE49-F238E27FC236}">
                  <a16:creationId xmlns:a16="http://schemas.microsoft.com/office/drawing/2014/main" id="{C60FB392-DA0A-441D-AA43-1784D54E37FC}"/>
                </a:ext>
              </a:extLst>
            </p:cNvPr>
            <p:cNvSpPr txBox="1"/>
            <p:nvPr/>
          </p:nvSpPr>
          <p:spPr>
            <a:xfrm>
              <a:off x="7079876" y="4249067"/>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0,5</a:t>
              </a:r>
            </a:p>
          </p:txBody>
        </p:sp>
        <p:sp>
          <p:nvSpPr>
            <p:cNvPr id="178" name="Textfeld 177">
              <a:extLst>
                <a:ext uri="{FF2B5EF4-FFF2-40B4-BE49-F238E27FC236}">
                  <a16:creationId xmlns:a16="http://schemas.microsoft.com/office/drawing/2014/main" id="{B3167311-4731-41B9-A6C9-8C2AFEADDD5A}"/>
                </a:ext>
              </a:extLst>
            </p:cNvPr>
            <p:cNvSpPr txBox="1"/>
            <p:nvPr/>
          </p:nvSpPr>
          <p:spPr>
            <a:xfrm>
              <a:off x="7592358" y="4249067"/>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1,0</a:t>
              </a:r>
            </a:p>
          </p:txBody>
        </p:sp>
        <p:sp>
          <p:nvSpPr>
            <p:cNvPr id="179" name="Textfeld 178">
              <a:extLst>
                <a:ext uri="{FF2B5EF4-FFF2-40B4-BE49-F238E27FC236}">
                  <a16:creationId xmlns:a16="http://schemas.microsoft.com/office/drawing/2014/main" id="{9D123345-8C75-4983-B767-2E56645DD31E}"/>
                </a:ext>
              </a:extLst>
            </p:cNvPr>
            <p:cNvSpPr txBox="1"/>
            <p:nvPr/>
          </p:nvSpPr>
          <p:spPr>
            <a:xfrm>
              <a:off x="8104839" y="4249067"/>
              <a:ext cx="125034" cy="107722"/>
            </a:xfrm>
            <a:prstGeom prst="rect">
              <a:avLst/>
            </a:prstGeom>
            <a:noFill/>
          </p:spPr>
          <p:txBody>
            <a:bodyPr wrap="none" lIns="0" tIns="0" rIns="0" bIns="0" rtlCol="0">
              <a:spAutoFit/>
            </a:bodyPr>
            <a:lstStyle/>
            <a:p>
              <a:pPr defTabSz="914400">
                <a:defRPr/>
              </a:pPr>
              <a:r>
                <a:rPr lang="de-DE" sz="700" kern="0" dirty="0">
                  <a:solidFill>
                    <a:srgbClr val="000000"/>
                  </a:solidFill>
                </a:rPr>
                <a:t>1,5</a:t>
              </a:r>
            </a:p>
          </p:txBody>
        </p:sp>
        <p:cxnSp>
          <p:nvCxnSpPr>
            <p:cNvPr id="180" name="Gerader Verbinder 166">
              <a:extLst>
                <a:ext uri="{FF2B5EF4-FFF2-40B4-BE49-F238E27FC236}">
                  <a16:creationId xmlns:a16="http://schemas.microsoft.com/office/drawing/2014/main" id="{C0DA1BF8-99BF-4A29-A867-A9C6690980B6}"/>
                </a:ext>
              </a:extLst>
            </p:cNvPr>
            <p:cNvCxnSpPr>
              <a:cxnSpLocks/>
            </p:cNvCxnSpPr>
            <p:nvPr/>
          </p:nvCxnSpPr>
          <p:spPr>
            <a:xfrm>
              <a:off x="7655217" y="1579437"/>
              <a:ext cx="0" cy="2636081"/>
            </a:xfrm>
            <a:prstGeom prst="line">
              <a:avLst/>
            </a:prstGeom>
            <a:noFill/>
            <a:ln w="12700" cap="flat" cmpd="sng" algn="ctr">
              <a:solidFill>
                <a:srgbClr val="000000"/>
              </a:solidFill>
              <a:prstDash val="solid"/>
              <a:headEnd type="none" w="med" len="med"/>
              <a:tailEnd type="none" w="med" len="med"/>
            </a:ln>
            <a:effectLst/>
          </p:spPr>
        </p:cxnSp>
      </p:grpSp>
      <p:grpSp>
        <p:nvGrpSpPr>
          <p:cNvPr id="181" name="Gruppieren 180">
            <a:extLst>
              <a:ext uri="{FF2B5EF4-FFF2-40B4-BE49-F238E27FC236}">
                <a16:creationId xmlns:a16="http://schemas.microsoft.com/office/drawing/2014/main" id="{5242A090-A805-4799-8E02-11E4225E7AEC}"/>
              </a:ext>
            </a:extLst>
          </p:cNvPr>
          <p:cNvGrpSpPr/>
          <p:nvPr/>
        </p:nvGrpSpPr>
        <p:grpSpPr>
          <a:xfrm>
            <a:off x="6116819" y="2069220"/>
            <a:ext cx="1008000" cy="92676"/>
            <a:chOff x="6235406" y="1669836"/>
            <a:chExt cx="614758" cy="92676"/>
          </a:xfrm>
          <a:effectLst/>
        </p:grpSpPr>
        <p:grpSp>
          <p:nvGrpSpPr>
            <p:cNvPr id="182" name="Gruppieren 181">
              <a:extLst>
                <a:ext uri="{FF2B5EF4-FFF2-40B4-BE49-F238E27FC236}">
                  <a16:creationId xmlns:a16="http://schemas.microsoft.com/office/drawing/2014/main" id="{D75A72DD-E34B-41BE-966B-9EFC94007AA6}"/>
                </a:ext>
              </a:extLst>
            </p:cNvPr>
            <p:cNvGrpSpPr/>
            <p:nvPr/>
          </p:nvGrpSpPr>
          <p:grpSpPr>
            <a:xfrm>
              <a:off x="6235406" y="1674576"/>
              <a:ext cx="612000" cy="72000"/>
              <a:chOff x="6431682" y="1704360"/>
              <a:chExt cx="637521" cy="72000"/>
            </a:xfrm>
          </p:grpSpPr>
          <p:cxnSp>
            <p:nvCxnSpPr>
              <p:cNvPr id="185" name="Gerader Verbinder 12">
                <a:extLst>
                  <a:ext uri="{FF2B5EF4-FFF2-40B4-BE49-F238E27FC236}">
                    <a16:creationId xmlns:a16="http://schemas.microsoft.com/office/drawing/2014/main" id="{A93B47B3-B334-4D09-BD57-3E86BDF2F5C9}"/>
                  </a:ext>
                </a:extLst>
              </p:cNvPr>
              <p:cNvCxnSpPr>
                <a:cxnSpLocks/>
              </p:cNvCxnSpPr>
              <p:nvPr/>
            </p:nvCxnSpPr>
            <p:spPr>
              <a:xfrm>
                <a:off x="6431682" y="1741830"/>
                <a:ext cx="637521" cy="0"/>
              </a:xfrm>
              <a:prstGeom prst="line">
                <a:avLst/>
              </a:prstGeom>
              <a:noFill/>
              <a:ln w="19050" cap="flat" cmpd="sng" algn="ctr">
                <a:solidFill>
                  <a:srgbClr val="000000"/>
                </a:solidFill>
                <a:prstDash val="solid"/>
                <a:headEnd type="none" w="med" len="med"/>
                <a:tailEnd type="none" w="med" len="med"/>
              </a:ln>
              <a:effectLst/>
            </p:spPr>
          </p:cxnSp>
          <p:sp>
            <p:nvSpPr>
              <p:cNvPr id="186" name="Ellipse 185">
                <a:extLst>
                  <a:ext uri="{FF2B5EF4-FFF2-40B4-BE49-F238E27FC236}">
                    <a16:creationId xmlns:a16="http://schemas.microsoft.com/office/drawing/2014/main" id="{E66C1349-80B7-4440-A7BC-CC4DF550A6B5}"/>
                  </a:ext>
                </a:extLst>
              </p:cNvPr>
              <p:cNvSpPr/>
              <p:nvPr/>
            </p:nvSpPr>
            <p:spPr>
              <a:xfrm>
                <a:off x="6592015" y="1704360"/>
                <a:ext cx="47437"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83" name="Gerade Verbindung 64">
              <a:extLst>
                <a:ext uri="{FF2B5EF4-FFF2-40B4-BE49-F238E27FC236}">
                  <a16:creationId xmlns:a16="http://schemas.microsoft.com/office/drawing/2014/main" id="{09802682-6127-4274-A6B6-8F57AC2993B2}"/>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Gerade Verbindung 84">
              <a:extLst>
                <a:ext uri="{FF2B5EF4-FFF2-40B4-BE49-F238E27FC236}">
                  <a16:creationId xmlns:a16="http://schemas.microsoft.com/office/drawing/2014/main" id="{BFBB0495-5D56-4EB0-A0B4-98434061A784}"/>
                </a:ext>
              </a:extLst>
            </p:cNvPr>
            <p:cNvCxnSpPr/>
            <p:nvPr/>
          </p:nvCxnSpPr>
          <p:spPr>
            <a:xfrm>
              <a:off x="6850164"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87" name="Gruppieren 186">
            <a:extLst>
              <a:ext uri="{FF2B5EF4-FFF2-40B4-BE49-F238E27FC236}">
                <a16:creationId xmlns:a16="http://schemas.microsoft.com/office/drawing/2014/main" id="{6EB1E307-B36B-43A0-AF53-E2E8645ABE51}"/>
              </a:ext>
            </a:extLst>
          </p:cNvPr>
          <p:cNvGrpSpPr/>
          <p:nvPr/>
        </p:nvGrpSpPr>
        <p:grpSpPr>
          <a:xfrm>
            <a:off x="6107965" y="2169721"/>
            <a:ext cx="468000" cy="92676"/>
            <a:chOff x="6235385" y="1669836"/>
            <a:chExt cx="400930" cy="92676"/>
          </a:xfrm>
          <a:effectLst/>
        </p:grpSpPr>
        <p:grpSp>
          <p:nvGrpSpPr>
            <p:cNvPr id="188" name="Gruppieren 187">
              <a:extLst>
                <a:ext uri="{FF2B5EF4-FFF2-40B4-BE49-F238E27FC236}">
                  <a16:creationId xmlns:a16="http://schemas.microsoft.com/office/drawing/2014/main" id="{7ADB77AA-289D-4DA6-B7BF-C863781EF7EB}"/>
                </a:ext>
              </a:extLst>
            </p:cNvPr>
            <p:cNvGrpSpPr/>
            <p:nvPr/>
          </p:nvGrpSpPr>
          <p:grpSpPr>
            <a:xfrm>
              <a:off x="6235385" y="1674576"/>
              <a:ext cx="396000" cy="72000"/>
              <a:chOff x="6431682" y="1704360"/>
              <a:chExt cx="412515" cy="72000"/>
            </a:xfrm>
          </p:grpSpPr>
          <p:cxnSp>
            <p:nvCxnSpPr>
              <p:cNvPr id="191" name="Gerader Verbinder 12">
                <a:extLst>
                  <a:ext uri="{FF2B5EF4-FFF2-40B4-BE49-F238E27FC236}">
                    <a16:creationId xmlns:a16="http://schemas.microsoft.com/office/drawing/2014/main" id="{FDBD96D9-C103-4408-B86C-A76A031CDF5E}"/>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192" name="Ellipse 191">
                <a:extLst>
                  <a:ext uri="{FF2B5EF4-FFF2-40B4-BE49-F238E27FC236}">
                    <a16:creationId xmlns:a16="http://schemas.microsoft.com/office/drawing/2014/main" id="{0EE3532F-40DF-454C-873F-E8D54CF3C311}"/>
                  </a:ext>
                </a:extLst>
              </p:cNvPr>
              <p:cNvSpPr/>
              <p:nvPr/>
            </p:nvSpPr>
            <p:spPr>
              <a:xfrm>
                <a:off x="6586125" y="1704360"/>
                <a:ext cx="64254"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89" name="Gerade Verbindung 125">
              <a:extLst>
                <a:ext uri="{FF2B5EF4-FFF2-40B4-BE49-F238E27FC236}">
                  <a16:creationId xmlns:a16="http://schemas.microsoft.com/office/drawing/2014/main" id="{67CADDA8-1BF7-4035-B136-B8555F1B7C0E}"/>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Gerade Verbindung 126">
              <a:extLst>
                <a:ext uri="{FF2B5EF4-FFF2-40B4-BE49-F238E27FC236}">
                  <a16:creationId xmlns:a16="http://schemas.microsoft.com/office/drawing/2014/main" id="{03E9C5B4-13E6-481A-9D5D-00352AEB2AF8}"/>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3" name="Gruppieren 192">
            <a:extLst>
              <a:ext uri="{FF2B5EF4-FFF2-40B4-BE49-F238E27FC236}">
                <a16:creationId xmlns:a16="http://schemas.microsoft.com/office/drawing/2014/main" id="{3DE16E3D-6F51-40E0-AAF6-E2D1A5428C2A}"/>
              </a:ext>
            </a:extLst>
          </p:cNvPr>
          <p:cNvGrpSpPr/>
          <p:nvPr/>
        </p:nvGrpSpPr>
        <p:grpSpPr>
          <a:xfrm>
            <a:off x="6211875" y="2625196"/>
            <a:ext cx="630000" cy="92676"/>
            <a:chOff x="6235406" y="1669836"/>
            <a:chExt cx="614758" cy="92676"/>
          </a:xfrm>
        </p:grpSpPr>
        <p:grpSp>
          <p:nvGrpSpPr>
            <p:cNvPr id="194" name="Gruppieren 193">
              <a:extLst>
                <a:ext uri="{FF2B5EF4-FFF2-40B4-BE49-F238E27FC236}">
                  <a16:creationId xmlns:a16="http://schemas.microsoft.com/office/drawing/2014/main" id="{2BB8438A-A7F3-49D7-A5B4-96984A775028}"/>
                </a:ext>
              </a:extLst>
            </p:cNvPr>
            <p:cNvGrpSpPr/>
            <p:nvPr/>
          </p:nvGrpSpPr>
          <p:grpSpPr>
            <a:xfrm>
              <a:off x="6235406" y="1674576"/>
              <a:ext cx="612000" cy="72000"/>
              <a:chOff x="6431682" y="1704360"/>
              <a:chExt cx="637521" cy="72000"/>
            </a:xfrm>
          </p:grpSpPr>
          <p:cxnSp>
            <p:nvCxnSpPr>
              <p:cNvPr id="197" name="Gerader Verbinder 12">
                <a:extLst>
                  <a:ext uri="{FF2B5EF4-FFF2-40B4-BE49-F238E27FC236}">
                    <a16:creationId xmlns:a16="http://schemas.microsoft.com/office/drawing/2014/main" id="{4F9B9CF0-4D76-4E3E-8F1F-84107A927256}"/>
                  </a:ext>
                </a:extLst>
              </p:cNvPr>
              <p:cNvCxnSpPr>
                <a:cxnSpLocks/>
              </p:cNvCxnSpPr>
              <p:nvPr/>
            </p:nvCxnSpPr>
            <p:spPr>
              <a:xfrm>
                <a:off x="6431682" y="1741830"/>
                <a:ext cx="637521" cy="0"/>
              </a:xfrm>
              <a:prstGeom prst="line">
                <a:avLst/>
              </a:prstGeom>
              <a:noFill/>
              <a:ln w="19050" cap="flat" cmpd="sng" algn="ctr">
                <a:solidFill>
                  <a:srgbClr val="000000"/>
                </a:solidFill>
                <a:prstDash val="solid"/>
                <a:headEnd type="none" w="med" len="med"/>
                <a:tailEnd type="none" w="med" len="med"/>
              </a:ln>
              <a:effectLst/>
            </p:spPr>
          </p:cxnSp>
          <p:sp>
            <p:nvSpPr>
              <p:cNvPr id="198" name="Ellipse 197">
                <a:extLst>
                  <a:ext uri="{FF2B5EF4-FFF2-40B4-BE49-F238E27FC236}">
                    <a16:creationId xmlns:a16="http://schemas.microsoft.com/office/drawing/2014/main" id="{1C3EEC19-4E69-415C-8100-2D350C24FF3B}"/>
                  </a:ext>
                </a:extLst>
              </p:cNvPr>
              <p:cNvSpPr/>
              <p:nvPr/>
            </p:nvSpPr>
            <p:spPr>
              <a:xfrm>
                <a:off x="6605377" y="1704360"/>
                <a:ext cx="73188"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195" name="Gerade Verbindung 64">
              <a:extLst>
                <a:ext uri="{FF2B5EF4-FFF2-40B4-BE49-F238E27FC236}">
                  <a16:creationId xmlns:a16="http://schemas.microsoft.com/office/drawing/2014/main" id="{0C5EF2C1-E6CC-4087-8B7E-D6F766A11A2E}"/>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Gerade Verbindung 84">
              <a:extLst>
                <a:ext uri="{FF2B5EF4-FFF2-40B4-BE49-F238E27FC236}">
                  <a16:creationId xmlns:a16="http://schemas.microsoft.com/office/drawing/2014/main" id="{A59D6EDC-0AE9-4484-82BD-A8448914F0D5}"/>
                </a:ext>
              </a:extLst>
            </p:cNvPr>
            <p:cNvCxnSpPr/>
            <p:nvPr/>
          </p:nvCxnSpPr>
          <p:spPr>
            <a:xfrm>
              <a:off x="6850164"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9" name="Gruppieren 198">
            <a:extLst>
              <a:ext uri="{FF2B5EF4-FFF2-40B4-BE49-F238E27FC236}">
                <a16:creationId xmlns:a16="http://schemas.microsoft.com/office/drawing/2014/main" id="{331F0B79-619F-425D-9A15-B94A2913D25F}"/>
              </a:ext>
            </a:extLst>
          </p:cNvPr>
          <p:cNvGrpSpPr/>
          <p:nvPr/>
        </p:nvGrpSpPr>
        <p:grpSpPr>
          <a:xfrm>
            <a:off x="6145533" y="2999913"/>
            <a:ext cx="468000" cy="92676"/>
            <a:chOff x="6235385" y="1669836"/>
            <a:chExt cx="400930" cy="92676"/>
          </a:xfrm>
        </p:grpSpPr>
        <p:grpSp>
          <p:nvGrpSpPr>
            <p:cNvPr id="200" name="Gruppieren 199">
              <a:extLst>
                <a:ext uri="{FF2B5EF4-FFF2-40B4-BE49-F238E27FC236}">
                  <a16:creationId xmlns:a16="http://schemas.microsoft.com/office/drawing/2014/main" id="{CD92CD50-E519-4221-AA2C-BFE982CA72C0}"/>
                </a:ext>
              </a:extLst>
            </p:cNvPr>
            <p:cNvGrpSpPr/>
            <p:nvPr/>
          </p:nvGrpSpPr>
          <p:grpSpPr>
            <a:xfrm>
              <a:off x="6235385" y="1674576"/>
              <a:ext cx="396000" cy="72000"/>
              <a:chOff x="6431682" y="1704360"/>
              <a:chExt cx="412515" cy="72000"/>
            </a:xfrm>
          </p:grpSpPr>
          <p:cxnSp>
            <p:nvCxnSpPr>
              <p:cNvPr id="203" name="Gerader Verbinder 12">
                <a:extLst>
                  <a:ext uri="{FF2B5EF4-FFF2-40B4-BE49-F238E27FC236}">
                    <a16:creationId xmlns:a16="http://schemas.microsoft.com/office/drawing/2014/main" id="{98FD004C-11B9-4A1F-B890-1731A4AA4A0B}"/>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04" name="Ellipse 203">
                <a:extLst>
                  <a:ext uri="{FF2B5EF4-FFF2-40B4-BE49-F238E27FC236}">
                    <a16:creationId xmlns:a16="http://schemas.microsoft.com/office/drawing/2014/main" id="{97BB4E33-25F9-4648-8329-75A38F0101D5}"/>
                  </a:ext>
                </a:extLst>
              </p:cNvPr>
              <p:cNvSpPr/>
              <p:nvPr/>
            </p:nvSpPr>
            <p:spPr>
              <a:xfrm>
                <a:off x="6573946" y="1704360"/>
                <a:ext cx="64254"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01" name="Gerade Verbindung 125">
              <a:extLst>
                <a:ext uri="{FF2B5EF4-FFF2-40B4-BE49-F238E27FC236}">
                  <a16:creationId xmlns:a16="http://schemas.microsoft.com/office/drawing/2014/main" id="{D240E56C-2AB3-4C43-9101-733F44B9A321}"/>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Gerade Verbindung 126">
              <a:extLst>
                <a:ext uri="{FF2B5EF4-FFF2-40B4-BE49-F238E27FC236}">
                  <a16:creationId xmlns:a16="http://schemas.microsoft.com/office/drawing/2014/main" id="{6842728A-8FE7-4799-8675-AB70E0321B86}"/>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5" name="Gruppieren 204">
            <a:extLst>
              <a:ext uri="{FF2B5EF4-FFF2-40B4-BE49-F238E27FC236}">
                <a16:creationId xmlns:a16="http://schemas.microsoft.com/office/drawing/2014/main" id="{87790103-5E74-4502-AC72-8A29DF9F966D}"/>
              </a:ext>
            </a:extLst>
          </p:cNvPr>
          <p:cNvGrpSpPr/>
          <p:nvPr/>
        </p:nvGrpSpPr>
        <p:grpSpPr>
          <a:xfrm>
            <a:off x="6199197" y="3425632"/>
            <a:ext cx="612000" cy="92676"/>
            <a:chOff x="6235385" y="1669836"/>
            <a:chExt cx="400930" cy="92676"/>
          </a:xfrm>
        </p:grpSpPr>
        <p:grpSp>
          <p:nvGrpSpPr>
            <p:cNvPr id="206" name="Gruppieren 205">
              <a:extLst>
                <a:ext uri="{FF2B5EF4-FFF2-40B4-BE49-F238E27FC236}">
                  <a16:creationId xmlns:a16="http://schemas.microsoft.com/office/drawing/2014/main" id="{58DA7C7F-2FB3-4DBE-9817-BB763BCD15E0}"/>
                </a:ext>
              </a:extLst>
            </p:cNvPr>
            <p:cNvGrpSpPr/>
            <p:nvPr/>
          </p:nvGrpSpPr>
          <p:grpSpPr>
            <a:xfrm>
              <a:off x="6235385" y="1674576"/>
              <a:ext cx="396000" cy="72000"/>
              <a:chOff x="6431682" y="1704360"/>
              <a:chExt cx="412515" cy="72000"/>
            </a:xfrm>
          </p:grpSpPr>
          <p:cxnSp>
            <p:nvCxnSpPr>
              <p:cNvPr id="209" name="Gerader Verbinder 12">
                <a:extLst>
                  <a:ext uri="{FF2B5EF4-FFF2-40B4-BE49-F238E27FC236}">
                    <a16:creationId xmlns:a16="http://schemas.microsoft.com/office/drawing/2014/main" id="{CCF9AFF0-A99C-4FD2-AE34-62DA31AEA8D7}"/>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10" name="Ellipse 209">
                <a:extLst>
                  <a:ext uri="{FF2B5EF4-FFF2-40B4-BE49-F238E27FC236}">
                    <a16:creationId xmlns:a16="http://schemas.microsoft.com/office/drawing/2014/main" id="{76C931F1-D305-4E64-9D28-37A7AF704BF6}"/>
                  </a:ext>
                </a:extLst>
              </p:cNvPr>
              <p:cNvSpPr/>
              <p:nvPr/>
            </p:nvSpPr>
            <p:spPr>
              <a:xfrm>
                <a:off x="6559616" y="1704360"/>
                <a:ext cx="49135"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07" name="Gerade Verbindung 125">
              <a:extLst>
                <a:ext uri="{FF2B5EF4-FFF2-40B4-BE49-F238E27FC236}">
                  <a16:creationId xmlns:a16="http://schemas.microsoft.com/office/drawing/2014/main" id="{D89044FA-CEC4-4076-B742-9B0A1C91A3BA}"/>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Gerade Verbindung 126">
              <a:extLst>
                <a:ext uri="{FF2B5EF4-FFF2-40B4-BE49-F238E27FC236}">
                  <a16:creationId xmlns:a16="http://schemas.microsoft.com/office/drawing/2014/main" id="{6ACCB2B5-D6A0-47B7-90B7-A982009D575E}"/>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11" name="Gruppieren 210">
            <a:extLst>
              <a:ext uri="{FF2B5EF4-FFF2-40B4-BE49-F238E27FC236}">
                <a16:creationId xmlns:a16="http://schemas.microsoft.com/office/drawing/2014/main" id="{CF9DDE78-73B6-41C3-852A-11DDC5754515}"/>
              </a:ext>
            </a:extLst>
          </p:cNvPr>
          <p:cNvGrpSpPr/>
          <p:nvPr/>
        </p:nvGrpSpPr>
        <p:grpSpPr>
          <a:xfrm>
            <a:off x="6196317" y="4008943"/>
            <a:ext cx="540000" cy="92676"/>
            <a:chOff x="6235385" y="1669836"/>
            <a:chExt cx="400930" cy="92676"/>
          </a:xfrm>
        </p:grpSpPr>
        <p:grpSp>
          <p:nvGrpSpPr>
            <p:cNvPr id="212" name="Gruppieren 211">
              <a:extLst>
                <a:ext uri="{FF2B5EF4-FFF2-40B4-BE49-F238E27FC236}">
                  <a16:creationId xmlns:a16="http://schemas.microsoft.com/office/drawing/2014/main" id="{B44BC62C-86AD-40CD-837C-2E048F789A54}"/>
                </a:ext>
              </a:extLst>
            </p:cNvPr>
            <p:cNvGrpSpPr/>
            <p:nvPr/>
          </p:nvGrpSpPr>
          <p:grpSpPr>
            <a:xfrm>
              <a:off x="6235385" y="1674576"/>
              <a:ext cx="396000" cy="72000"/>
              <a:chOff x="6431682" y="1704360"/>
              <a:chExt cx="412515" cy="72000"/>
            </a:xfrm>
          </p:grpSpPr>
          <p:cxnSp>
            <p:nvCxnSpPr>
              <p:cNvPr id="215" name="Gerader Verbinder 12">
                <a:extLst>
                  <a:ext uri="{FF2B5EF4-FFF2-40B4-BE49-F238E27FC236}">
                    <a16:creationId xmlns:a16="http://schemas.microsoft.com/office/drawing/2014/main" id="{6D9C9035-7FA3-4ABF-9A59-11F4F3D85414}"/>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16" name="Ellipse 215">
                <a:extLst>
                  <a:ext uri="{FF2B5EF4-FFF2-40B4-BE49-F238E27FC236}">
                    <a16:creationId xmlns:a16="http://schemas.microsoft.com/office/drawing/2014/main" id="{80F7D953-C2F7-4BE7-B5EE-86026BE8EF6E}"/>
                  </a:ext>
                </a:extLst>
              </p:cNvPr>
              <p:cNvSpPr/>
              <p:nvPr/>
            </p:nvSpPr>
            <p:spPr>
              <a:xfrm>
                <a:off x="6562339" y="1704360"/>
                <a:ext cx="55687"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13" name="Gerade Verbindung 125">
              <a:extLst>
                <a:ext uri="{FF2B5EF4-FFF2-40B4-BE49-F238E27FC236}">
                  <a16:creationId xmlns:a16="http://schemas.microsoft.com/office/drawing/2014/main" id="{B71A42EE-FC5D-4F0D-B214-36906FCA6EF3}"/>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Gerade Verbindung 126">
              <a:extLst>
                <a:ext uri="{FF2B5EF4-FFF2-40B4-BE49-F238E27FC236}">
                  <a16:creationId xmlns:a16="http://schemas.microsoft.com/office/drawing/2014/main" id="{799A4992-17D4-4488-A6DE-90E71E8739B0}"/>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17" name="Gruppieren 216">
            <a:extLst>
              <a:ext uri="{FF2B5EF4-FFF2-40B4-BE49-F238E27FC236}">
                <a16:creationId xmlns:a16="http://schemas.microsoft.com/office/drawing/2014/main" id="{3441CE32-93D4-4843-B4BD-E8E279C17718}"/>
              </a:ext>
            </a:extLst>
          </p:cNvPr>
          <p:cNvGrpSpPr/>
          <p:nvPr/>
        </p:nvGrpSpPr>
        <p:grpSpPr>
          <a:xfrm>
            <a:off x="6194456" y="2343615"/>
            <a:ext cx="288000" cy="92676"/>
            <a:chOff x="6235385" y="1669836"/>
            <a:chExt cx="397133" cy="92676"/>
          </a:xfrm>
          <a:effectLst/>
        </p:grpSpPr>
        <p:grpSp>
          <p:nvGrpSpPr>
            <p:cNvPr id="218" name="Gruppieren 217">
              <a:extLst>
                <a:ext uri="{FF2B5EF4-FFF2-40B4-BE49-F238E27FC236}">
                  <a16:creationId xmlns:a16="http://schemas.microsoft.com/office/drawing/2014/main" id="{414EBA2A-FA69-43D5-BCE1-99BDC467A8C9}"/>
                </a:ext>
              </a:extLst>
            </p:cNvPr>
            <p:cNvGrpSpPr/>
            <p:nvPr/>
          </p:nvGrpSpPr>
          <p:grpSpPr>
            <a:xfrm>
              <a:off x="6235385" y="1674576"/>
              <a:ext cx="396000" cy="72000"/>
              <a:chOff x="6431682" y="1704360"/>
              <a:chExt cx="412515" cy="72000"/>
            </a:xfrm>
          </p:grpSpPr>
          <p:cxnSp>
            <p:nvCxnSpPr>
              <p:cNvPr id="221" name="Gerader Verbinder 12">
                <a:extLst>
                  <a:ext uri="{FF2B5EF4-FFF2-40B4-BE49-F238E27FC236}">
                    <a16:creationId xmlns:a16="http://schemas.microsoft.com/office/drawing/2014/main" id="{69373E33-5DA2-40D6-AD73-29C1648FF4E0}"/>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22" name="Ellipse 221">
                <a:extLst>
                  <a:ext uri="{FF2B5EF4-FFF2-40B4-BE49-F238E27FC236}">
                    <a16:creationId xmlns:a16="http://schemas.microsoft.com/office/drawing/2014/main" id="{EBC4A4FA-B1B5-4723-ADD9-09152A7A5B27}"/>
                  </a:ext>
                </a:extLst>
              </p:cNvPr>
              <p:cNvSpPr/>
              <p:nvPr/>
            </p:nvSpPr>
            <p:spPr>
              <a:xfrm>
                <a:off x="6579047" y="1704360"/>
                <a:ext cx="103424"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19" name="Gerade Verbindung 113">
              <a:extLst>
                <a:ext uri="{FF2B5EF4-FFF2-40B4-BE49-F238E27FC236}">
                  <a16:creationId xmlns:a16="http://schemas.microsoft.com/office/drawing/2014/main" id="{7CC6BF4C-2837-4086-9129-0D0C9DCE0B2A}"/>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Gerade Verbindung 114">
              <a:extLst>
                <a:ext uri="{FF2B5EF4-FFF2-40B4-BE49-F238E27FC236}">
                  <a16:creationId xmlns:a16="http://schemas.microsoft.com/office/drawing/2014/main" id="{93B17330-2B1F-480E-9A73-367819BEA26F}"/>
                </a:ext>
              </a:extLst>
            </p:cNvPr>
            <p:cNvCxnSpPr/>
            <p:nvPr/>
          </p:nvCxnSpPr>
          <p:spPr>
            <a:xfrm>
              <a:off x="6632518"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23" name="Gruppieren 222">
            <a:extLst>
              <a:ext uri="{FF2B5EF4-FFF2-40B4-BE49-F238E27FC236}">
                <a16:creationId xmlns:a16="http://schemas.microsoft.com/office/drawing/2014/main" id="{8C5C7056-C21B-4FF9-946B-53465EDFDBAD}"/>
              </a:ext>
            </a:extLst>
          </p:cNvPr>
          <p:cNvGrpSpPr/>
          <p:nvPr/>
        </p:nvGrpSpPr>
        <p:grpSpPr>
          <a:xfrm>
            <a:off x="6160035" y="2453636"/>
            <a:ext cx="1008000" cy="92676"/>
            <a:chOff x="6235406" y="1669836"/>
            <a:chExt cx="614758" cy="92676"/>
          </a:xfrm>
          <a:effectLst/>
        </p:grpSpPr>
        <p:grpSp>
          <p:nvGrpSpPr>
            <p:cNvPr id="224" name="Gruppieren 223">
              <a:extLst>
                <a:ext uri="{FF2B5EF4-FFF2-40B4-BE49-F238E27FC236}">
                  <a16:creationId xmlns:a16="http://schemas.microsoft.com/office/drawing/2014/main" id="{946264DD-A327-43D0-BBF0-E7CD474E7D4D}"/>
                </a:ext>
              </a:extLst>
            </p:cNvPr>
            <p:cNvGrpSpPr/>
            <p:nvPr/>
          </p:nvGrpSpPr>
          <p:grpSpPr>
            <a:xfrm>
              <a:off x="6235406" y="1674576"/>
              <a:ext cx="612000" cy="72000"/>
              <a:chOff x="6431682" y="1704360"/>
              <a:chExt cx="637521" cy="72000"/>
            </a:xfrm>
          </p:grpSpPr>
          <p:cxnSp>
            <p:nvCxnSpPr>
              <p:cNvPr id="227" name="Gerader Verbinder 12">
                <a:extLst>
                  <a:ext uri="{FF2B5EF4-FFF2-40B4-BE49-F238E27FC236}">
                    <a16:creationId xmlns:a16="http://schemas.microsoft.com/office/drawing/2014/main" id="{24192B10-DE74-4561-A31B-92FA6FD7306E}"/>
                  </a:ext>
                </a:extLst>
              </p:cNvPr>
              <p:cNvCxnSpPr>
                <a:cxnSpLocks/>
              </p:cNvCxnSpPr>
              <p:nvPr/>
            </p:nvCxnSpPr>
            <p:spPr>
              <a:xfrm>
                <a:off x="6431682" y="1741830"/>
                <a:ext cx="637521" cy="0"/>
              </a:xfrm>
              <a:prstGeom prst="line">
                <a:avLst/>
              </a:prstGeom>
              <a:noFill/>
              <a:ln w="19050" cap="flat" cmpd="sng" algn="ctr">
                <a:solidFill>
                  <a:srgbClr val="000000"/>
                </a:solidFill>
                <a:prstDash val="solid"/>
                <a:headEnd type="none" w="med" len="med"/>
                <a:tailEnd type="none" w="med" len="med"/>
              </a:ln>
              <a:effectLst/>
            </p:spPr>
          </p:cxnSp>
          <p:sp>
            <p:nvSpPr>
              <p:cNvPr id="228" name="Ellipse 227">
                <a:extLst>
                  <a:ext uri="{FF2B5EF4-FFF2-40B4-BE49-F238E27FC236}">
                    <a16:creationId xmlns:a16="http://schemas.microsoft.com/office/drawing/2014/main" id="{8BBBE29E-F0B8-455E-9E12-1692DE2CD1F5}"/>
                  </a:ext>
                </a:extLst>
              </p:cNvPr>
              <p:cNvSpPr/>
              <p:nvPr/>
            </p:nvSpPr>
            <p:spPr>
              <a:xfrm>
                <a:off x="6683070" y="1704360"/>
                <a:ext cx="47437"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25" name="Gerade Verbindung 64">
              <a:extLst>
                <a:ext uri="{FF2B5EF4-FFF2-40B4-BE49-F238E27FC236}">
                  <a16:creationId xmlns:a16="http://schemas.microsoft.com/office/drawing/2014/main" id="{5F8F317B-C658-48A0-9ECB-043E21B47CEA}"/>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Gerade Verbindung 84">
              <a:extLst>
                <a:ext uri="{FF2B5EF4-FFF2-40B4-BE49-F238E27FC236}">
                  <a16:creationId xmlns:a16="http://schemas.microsoft.com/office/drawing/2014/main" id="{EF65866F-F3BF-473C-B1B8-C6EC98F98D59}"/>
                </a:ext>
              </a:extLst>
            </p:cNvPr>
            <p:cNvCxnSpPr/>
            <p:nvPr/>
          </p:nvCxnSpPr>
          <p:spPr>
            <a:xfrm>
              <a:off x="6850164"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29" name="Gruppieren 228">
            <a:extLst>
              <a:ext uri="{FF2B5EF4-FFF2-40B4-BE49-F238E27FC236}">
                <a16:creationId xmlns:a16="http://schemas.microsoft.com/office/drawing/2014/main" id="{EE2B8313-7FCB-41D4-9760-9FF78B69B13A}"/>
              </a:ext>
            </a:extLst>
          </p:cNvPr>
          <p:cNvGrpSpPr/>
          <p:nvPr/>
        </p:nvGrpSpPr>
        <p:grpSpPr>
          <a:xfrm>
            <a:off x="6268739" y="2777596"/>
            <a:ext cx="792000" cy="92676"/>
            <a:chOff x="6235406" y="1669836"/>
            <a:chExt cx="614758" cy="92676"/>
          </a:xfrm>
        </p:grpSpPr>
        <p:grpSp>
          <p:nvGrpSpPr>
            <p:cNvPr id="230" name="Gruppieren 229">
              <a:extLst>
                <a:ext uri="{FF2B5EF4-FFF2-40B4-BE49-F238E27FC236}">
                  <a16:creationId xmlns:a16="http://schemas.microsoft.com/office/drawing/2014/main" id="{0648B250-C387-4D20-9047-20DADB2EC47B}"/>
                </a:ext>
              </a:extLst>
            </p:cNvPr>
            <p:cNvGrpSpPr/>
            <p:nvPr/>
          </p:nvGrpSpPr>
          <p:grpSpPr>
            <a:xfrm>
              <a:off x="6235406" y="1674576"/>
              <a:ext cx="612000" cy="72000"/>
              <a:chOff x="6431682" y="1704360"/>
              <a:chExt cx="637521" cy="72000"/>
            </a:xfrm>
          </p:grpSpPr>
          <p:cxnSp>
            <p:nvCxnSpPr>
              <p:cNvPr id="233" name="Gerader Verbinder 12">
                <a:extLst>
                  <a:ext uri="{FF2B5EF4-FFF2-40B4-BE49-F238E27FC236}">
                    <a16:creationId xmlns:a16="http://schemas.microsoft.com/office/drawing/2014/main" id="{EEA801EF-7D3E-40DE-89DD-57C630A3B2BA}"/>
                  </a:ext>
                </a:extLst>
              </p:cNvPr>
              <p:cNvCxnSpPr>
                <a:cxnSpLocks/>
              </p:cNvCxnSpPr>
              <p:nvPr/>
            </p:nvCxnSpPr>
            <p:spPr>
              <a:xfrm>
                <a:off x="6431682" y="1741830"/>
                <a:ext cx="637521" cy="0"/>
              </a:xfrm>
              <a:prstGeom prst="line">
                <a:avLst/>
              </a:prstGeom>
              <a:noFill/>
              <a:ln w="19050" cap="flat" cmpd="sng" algn="ctr">
                <a:solidFill>
                  <a:srgbClr val="000000"/>
                </a:solidFill>
                <a:prstDash val="solid"/>
                <a:headEnd type="none" w="med" len="med"/>
                <a:tailEnd type="none" w="med" len="med"/>
              </a:ln>
              <a:effectLst/>
            </p:spPr>
          </p:cxnSp>
          <p:sp>
            <p:nvSpPr>
              <p:cNvPr id="234" name="Ellipse 233">
                <a:extLst>
                  <a:ext uri="{FF2B5EF4-FFF2-40B4-BE49-F238E27FC236}">
                    <a16:creationId xmlns:a16="http://schemas.microsoft.com/office/drawing/2014/main" id="{426A8A97-4124-4739-9684-71DDF95DB3F1}"/>
                  </a:ext>
                </a:extLst>
              </p:cNvPr>
              <p:cNvSpPr/>
              <p:nvPr/>
            </p:nvSpPr>
            <p:spPr>
              <a:xfrm>
                <a:off x="6674743" y="1704360"/>
                <a:ext cx="58218"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31" name="Gerade Verbindung 64">
              <a:extLst>
                <a:ext uri="{FF2B5EF4-FFF2-40B4-BE49-F238E27FC236}">
                  <a16:creationId xmlns:a16="http://schemas.microsoft.com/office/drawing/2014/main" id="{A4C127B8-2F0D-429C-A353-D1BC8AE4D03A}"/>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Gerade Verbindung 84">
              <a:extLst>
                <a:ext uri="{FF2B5EF4-FFF2-40B4-BE49-F238E27FC236}">
                  <a16:creationId xmlns:a16="http://schemas.microsoft.com/office/drawing/2014/main" id="{2BECEC44-6AA2-4FB3-BC88-26189251B7C4}"/>
                </a:ext>
              </a:extLst>
            </p:cNvPr>
            <p:cNvCxnSpPr/>
            <p:nvPr/>
          </p:nvCxnSpPr>
          <p:spPr>
            <a:xfrm>
              <a:off x="6850164"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35" name="Gruppieren 234">
            <a:extLst>
              <a:ext uri="{FF2B5EF4-FFF2-40B4-BE49-F238E27FC236}">
                <a16:creationId xmlns:a16="http://schemas.microsoft.com/office/drawing/2014/main" id="{2281A70A-4970-4072-B872-5745E80D2141}"/>
              </a:ext>
            </a:extLst>
          </p:cNvPr>
          <p:cNvGrpSpPr/>
          <p:nvPr/>
        </p:nvGrpSpPr>
        <p:grpSpPr>
          <a:xfrm>
            <a:off x="6107965" y="2879956"/>
            <a:ext cx="612000" cy="92676"/>
            <a:chOff x="6235406" y="1669836"/>
            <a:chExt cx="614758" cy="92676"/>
          </a:xfrm>
        </p:grpSpPr>
        <p:grpSp>
          <p:nvGrpSpPr>
            <p:cNvPr id="236" name="Gruppieren 235">
              <a:extLst>
                <a:ext uri="{FF2B5EF4-FFF2-40B4-BE49-F238E27FC236}">
                  <a16:creationId xmlns:a16="http://schemas.microsoft.com/office/drawing/2014/main" id="{6540B09C-8EAA-4364-BC06-079F1FAF5567}"/>
                </a:ext>
              </a:extLst>
            </p:cNvPr>
            <p:cNvGrpSpPr/>
            <p:nvPr/>
          </p:nvGrpSpPr>
          <p:grpSpPr>
            <a:xfrm>
              <a:off x="6235406" y="1674576"/>
              <a:ext cx="612000" cy="72000"/>
              <a:chOff x="6431682" y="1704360"/>
              <a:chExt cx="637521" cy="72000"/>
            </a:xfrm>
          </p:grpSpPr>
          <p:cxnSp>
            <p:nvCxnSpPr>
              <p:cNvPr id="239" name="Gerader Verbinder 12">
                <a:extLst>
                  <a:ext uri="{FF2B5EF4-FFF2-40B4-BE49-F238E27FC236}">
                    <a16:creationId xmlns:a16="http://schemas.microsoft.com/office/drawing/2014/main" id="{C5E774F6-664D-4C2C-843F-ED6BD655A83D}"/>
                  </a:ext>
                </a:extLst>
              </p:cNvPr>
              <p:cNvCxnSpPr>
                <a:cxnSpLocks/>
              </p:cNvCxnSpPr>
              <p:nvPr/>
            </p:nvCxnSpPr>
            <p:spPr>
              <a:xfrm>
                <a:off x="6431682" y="1741830"/>
                <a:ext cx="637521" cy="0"/>
              </a:xfrm>
              <a:prstGeom prst="line">
                <a:avLst/>
              </a:prstGeom>
              <a:noFill/>
              <a:ln w="19050" cap="flat" cmpd="sng" algn="ctr">
                <a:solidFill>
                  <a:srgbClr val="000000"/>
                </a:solidFill>
                <a:prstDash val="solid"/>
                <a:headEnd type="none" w="med" len="med"/>
                <a:tailEnd type="none" w="med" len="med"/>
              </a:ln>
              <a:effectLst/>
            </p:spPr>
          </p:cxnSp>
          <p:sp>
            <p:nvSpPr>
              <p:cNvPr id="240" name="Ellipse 239">
                <a:extLst>
                  <a:ext uri="{FF2B5EF4-FFF2-40B4-BE49-F238E27FC236}">
                    <a16:creationId xmlns:a16="http://schemas.microsoft.com/office/drawing/2014/main" id="{B0BA1EFD-DE40-4F7C-BFEA-2E43F01156F9}"/>
                  </a:ext>
                </a:extLst>
              </p:cNvPr>
              <p:cNvSpPr/>
              <p:nvPr/>
            </p:nvSpPr>
            <p:spPr>
              <a:xfrm>
                <a:off x="6633939" y="1704360"/>
                <a:ext cx="75341"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37" name="Gerade Verbindung 64">
              <a:extLst>
                <a:ext uri="{FF2B5EF4-FFF2-40B4-BE49-F238E27FC236}">
                  <a16:creationId xmlns:a16="http://schemas.microsoft.com/office/drawing/2014/main" id="{8AF005DA-2441-4216-94D8-6B0F3FBEE437}"/>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Gerade Verbindung 84">
              <a:extLst>
                <a:ext uri="{FF2B5EF4-FFF2-40B4-BE49-F238E27FC236}">
                  <a16:creationId xmlns:a16="http://schemas.microsoft.com/office/drawing/2014/main" id="{0A20F98A-682E-4F9B-946C-47A82D2B9C08}"/>
                </a:ext>
              </a:extLst>
            </p:cNvPr>
            <p:cNvCxnSpPr/>
            <p:nvPr/>
          </p:nvCxnSpPr>
          <p:spPr>
            <a:xfrm>
              <a:off x="6850164"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41" name="Gruppieren 240">
            <a:extLst>
              <a:ext uri="{FF2B5EF4-FFF2-40B4-BE49-F238E27FC236}">
                <a16:creationId xmlns:a16="http://schemas.microsoft.com/office/drawing/2014/main" id="{49FAC16D-0B7C-4CDE-B9C2-3442646B1101}"/>
              </a:ext>
            </a:extLst>
          </p:cNvPr>
          <p:cNvGrpSpPr/>
          <p:nvPr/>
        </p:nvGrpSpPr>
        <p:grpSpPr>
          <a:xfrm>
            <a:off x="6207323" y="3141898"/>
            <a:ext cx="324000" cy="92676"/>
            <a:chOff x="6235385" y="1669836"/>
            <a:chExt cx="397133" cy="92676"/>
          </a:xfrm>
          <a:effectLst/>
        </p:grpSpPr>
        <p:grpSp>
          <p:nvGrpSpPr>
            <p:cNvPr id="242" name="Gruppieren 241">
              <a:extLst>
                <a:ext uri="{FF2B5EF4-FFF2-40B4-BE49-F238E27FC236}">
                  <a16:creationId xmlns:a16="http://schemas.microsoft.com/office/drawing/2014/main" id="{9A03D25F-E575-429C-B065-3F2E506C0A45}"/>
                </a:ext>
              </a:extLst>
            </p:cNvPr>
            <p:cNvGrpSpPr/>
            <p:nvPr/>
          </p:nvGrpSpPr>
          <p:grpSpPr>
            <a:xfrm>
              <a:off x="6235385" y="1674576"/>
              <a:ext cx="396000" cy="72000"/>
              <a:chOff x="6431682" y="1704360"/>
              <a:chExt cx="412515" cy="72000"/>
            </a:xfrm>
          </p:grpSpPr>
          <p:cxnSp>
            <p:nvCxnSpPr>
              <p:cNvPr id="245" name="Gerader Verbinder 12">
                <a:extLst>
                  <a:ext uri="{FF2B5EF4-FFF2-40B4-BE49-F238E27FC236}">
                    <a16:creationId xmlns:a16="http://schemas.microsoft.com/office/drawing/2014/main" id="{BB25B80E-5856-4868-B1F2-23822AA09B34}"/>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46" name="Ellipse 245">
                <a:extLst>
                  <a:ext uri="{FF2B5EF4-FFF2-40B4-BE49-F238E27FC236}">
                    <a16:creationId xmlns:a16="http://schemas.microsoft.com/office/drawing/2014/main" id="{E8E60703-D578-43A6-96F7-F8FA415C8AF5}"/>
                  </a:ext>
                </a:extLst>
              </p:cNvPr>
              <p:cNvSpPr/>
              <p:nvPr/>
            </p:nvSpPr>
            <p:spPr>
              <a:xfrm>
                <a:off x="6567066" y="1704360"/>
                <a:ext cx="91932"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43" name="Gerade Verbindung 113">
              <a:extLst>
                <a:ext uri="{FF2B5EF4-FFF2-40B4-BE49-F238E27FC236}">
                  <a16:creationId xmlns:a16="http://schemas.microsoft.com/office/drawing/2014/main" id="{1A558EF4-20B5-4D89-9B55-5CC7AC762FEB}"/>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Gerade Verbindung 114">
              <a:extLst>
                <a:ext uri="{FF2B5EF4-FFF2-40B4-BE49-F238E27FC236}">
                  <a16:creationId xmlns:a16="http://schemas.microsoft.com/office/drawing/2014/main" id="{BC500A76-C027-415C-A9CF-4040A728DDAD}"/>
                </a:ext>
              </a:extLst>
            </p:cNvPr>
            <p:cNvCxnSpPr/>
            <p:nvPr/>
          </p:nvCxnSpPr>
          <p:spPr>
            <a:xfrm>
              <a:off x="6632518"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47" name="Gruppieren 246">
            <a:extLst>
              <a:ext uri="{FF2B5EF4-FFF2-40B4-BE49-F238E27FC236}">
                <a16:creationId xmlns:a16="http://schemas.microsoft.com/office/drawing/2014/main" id="{A834ECBB-1DD9-42BD-B7E7-7935B180E912}"/>
              </a:ext>
            </a:extLst>
          </p:cNvPr>
          <p:cNvGrpSpPr/>
          <p:nvPr/>
        </p:nvGrpSpPr>
        <p:grpSpPr>
          <a:xfrm>
            <a:off x="6188991" y="3263554"/>
            <a:ext cx="864000" cy="92676"/>
            <a:chOff x="6235406" y="1669836"/>
            <a:chExt cx="614758" cy="92676"/>
          </a:xfrm>
        </p:grpSpPr>
        <p:grpSp>
          <p:nvGrpSpPr>
            <p:cNvPr id="248" name="Gruppieren 247">
              <a:extLst>
                <a:ext uri="{FF2B5EF4-FFF2-40B4-BE49-F238E27FC236}">
                  <a16:creationId xmlns:a16="http://schemas.microsoft.com/office/drawing/2014/main" id="{AE30D2E8-B08E-43C8-9E13-1960DC40D52D}"/>
                </a:ext>
              </a:extLst>
            </p:cNvPr>
            <p:cNvGrpSpPr/>
            <p:nvPr/>
          </p:nvGrpSpPr>
          <p:grpSpPr>
            <a:xfrm>
              <a:off x="6235406" y="1674576"/>
              <a:ext cx="612000" cy="72000"/>
              <a:chOff x="6431682" y="1704360"/>
              <a:chExt cx="637521" cy="72000"/>
            </a:xfrm>
          </p:grpSpPr>
          <p:cxnSp>
            <p:nvCxnSpPr>
              <p:cNvPr id="251" name="Gerader Verbinder 12">
                <a:extLst>
                  <a:ext uri="{FF2B5EF4-FFF2-40B4-BE49-F238E27FC236}">
                    <a16:creationId xmlns:a16="http://schemas.microsoft.com/office/drawing/2014/main" id="{6D26E714-75AB-443A-B062-24E053122EFC}"/>
                  </a:ext>
                </a:extLst>
              </p:cNvPr>
              <p:cNvCxnSpPr>
                <a:cxnSpLocks/>
              </p:cNvCxnSpPr>
              <p:nvPr/>
            </p:nvCxnSpPr>
            <p:spPr>
              <a:xfrm>
                <a:off x="6431682" y="1741830"/>
                <a:ext cx="637521" cy="0"/>
              </a:xfrm>
              <a:prstGeom prst="line">
                <a:avLst/>
              </a:prstGeom>
              <a:noFill/>
              <a:ln w="19050" cap="flat" cmpd="sng" algn="ctr">
                <a:solidFill>
                  <a:srgbClr val="000000"/>
                </a:solidFill>
                <a:prstDash val="solid"/>
                <a:headEnd type="none" w="med" len="med"/>
                <a:tailEnd type="none" w="med" len="med"/>
              </a:ln>
              <a:effectLst/>
            </p:spPr>
          </p:cxnSp>
          <p:sp>
            <p:nvSpPr>
              <p:cNvPr id="252" name="Ellipse 251">
                <a:extLst>
                  <a:ext uri="{FF2B5EF4-FFF2-40B4-BE49-F238E27FC236}">
                    <a16:creationId xmlns:a16="http://schemas.microsoft.com/office/drawing/2014/main" id="{BA4C6C2E-0141-4AD1-BCA7-C827A8D6A48C}"/>
                  </a:ext>
                </a:extLst>
              </p:cNvPr>
              <p:cNvSpPr/>
              <p:nvPr/>
            </p:nvSpPr>
            <p:spPr>
              <a:xfrm>
                <a:off x="6598873" y="1704360"/>
                <a:ext cx="53366"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49" name="Gerade Verbindung 64">
              <a:extLst>
                <a:ext uri="{FF2B5EF4-FFF2-40B4-BE49-F238E27FC236}">
                  <a16:creationId xmlns:a16="http://schemas.microsoft.com/office/drawing/2014/main" id="{11118429-8DB9-4858-9D36-EFA69B3CCB51}"/>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Gerade Verbindung 84">
              <a:extLst>
                <a:ext uri="{FF2B5EF4-FFF2-40B4-BE49-F238E27FC236}">
                  <a16:creationId xmlns:a16="http://schemas.microsoft.com/office/drawing/2014/main" id="{EDB79AE7-9D61-4B9C-B8FB-AAD1725D4CAD}"/>
                </a:ext>
              </a:extLst>
            </p:cNvPr>
            <p:cNvCxnSpPr/>
            <p:nvPr/>
          </p:nvCxnSpPr>
          <p:spPr>
            <a:xfrm>
              <a:off x="6850164"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53" name="Gruppieren 252">
            <a:extLst>
              <a:ext uri="{FF2B5EF4-FFF2-40B4-BE49-F238E27FC236}">
                <a16:creationId xmlns:a16="http://schemas.microsoft.com/office/drawing/2014/main" id="{99935166-1E25-474C-90D3-C5B043B89B50}"/>
              </a:ext>
            </a:extLst>
          </p:cNvPr>
          <p:cNvGrpSpPr/>
          <p:nvPr/>
        </p:nvGrpSpPr>
        <p:grpSpPr>
          <a:xfrm>
            <a:off x="6196485" y="3557278"/>
            <a:ext cx="324000" cy="92676"/>
            <a:chOff x="6235385" y="1669836"/>
            <a:chExt cx="397133" cy="92676"/>
          </a:xfrm>
          <a:effectLst/>
        </p:grpSpPr>
        <p:grpSp>
          <p:nvGrpSpPr>
            <p:cNvPr id="254" name="Gruppieren 253">
              <a:extLst>
                <a:ext uri="{FF2B5EF4-FFF2-40B4-BE49-F238E27FC236}">
                  <a16:creationId xmlns:a16="http://schemas.microsoft.com/office/drawing/2014/main" id="{6BFB48D5-5E50-4A23-B282-11303A0E97EA}"/>
                </a:ext>
              </a:extLst>
            </p:cNvPr>
            <p:cNvGrpSpPr/>
            <p:nvPr/>
          </p:nvGrpSpPr>
          <p:grpSpPr>
            <a:xfrm>
              <a:off x="6235385" y="1674576"/>
              <a:ext cx="396000" cy="72000"/>
              <a:chOff x="6431682" y="1704360"/>
              <a:chExt cx="412515" cy="72000"/>
            </a:xfrm>
          </p:grpSpPr>
          <p:cxnSp>
            <p:nvCxnSpPr>
              <p:cNvPr id="257" name="Gerader Verbinder 12">
                <a:extLst>
                  <a:ext uri="{FF2B5EF4-FFF2-40B4-BE49-F238E27FC236}">
                    <a16:creationId xmlns:a16="http://schemas.microsoft.com/office/drawing/2014/main" id="{EFE7DA32-D00F-46D2-8DC6-DCE17C9C1884}"/>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58" name="Ellipse 257">
                <a:extLst>
                  <a:ext uri="{FF2B5EF4-FFF2-40B4-BE49-F238E27FC236}">
                    <a16:creationId xmlns:a16="http://schemas.microsoft.com/office/drawing/2014/main" id="{04A016F8-8ACD-4034-A89E-CC6E734936DC}"/>
                  </a:ext>
                </a:extLst>
              </p:cNvPr>
              <p:cNvSpPr/>
              <p:nvPr/>
            </p:nvSpPr>
            <p:spPr>
              <a:xfrm>
                <a:off x="6579047" y="1704360"/>
                <a:ext cx="103424"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55" name="Gerade Verbindung 113">
              <a:extLst>
                <a:ext uri="{FF2B5EF4-FFF2-40B4-BE49-F238E27FC236}">
                  <a16:creationId xmlns:a16="http://schemas.microsoft.com/office/drawing/2014/main" id="{7BB75A83-4DBE-484A-832D-7B84826A77B1}"/>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Gerade Verbindung 114">
              <a:extLst>
                <a:ext uri="{FF2B5EF4-FFF2-40B4-BE49-F238E27FC236}">
                  <a16:creationId xmlns:a16="http://schemas.microsoft.com/office/drawing/2014/main" id="{F94FD7D7-AE9D-4450-995F-F28922027131}"/>
                </a:ext>
              </a:extLst>
            </p:cNvPr>
            <p:cNvCxnSpPr/>
            <p:nvPr/>
          </p:nvCxnSpPr>
          <p:spPr>
            <a:xfrm>
              <a:off x="6632518"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59" name="Gruppieren 258">
            <a:extLst>
              <a:ext uri="{FF2B5EF4-FFF2-40B4-BE49-F238E27FC236}">
                <a16:creationId xmlns:a16="http://schemas.microsoft.com/office/drawing/2014/main" id="{78AA5463-5E44-47BA-A40F-113193441EF7}"/>
              </a:ext>
            </a:extLst>
          </p:cNvPr>
          <p:cNvGrpSpPr/>
          <p:nvPr/>
        </p:nvGrpSpPr>
        <p:grpSpPr>
          <a:xfrm>
            <a:off x="6325776" y="3708404"/>
            <a:ext cx="720000" cy="92676"/>
            <a:chOff x="6235406" y="1669836"/>
            <a:chExt cx="614758" cy="92676"/>
          </a:xfrm>
        </p:grpSpPr>
        <p:grpSp>
          <p:nvGrpSpPr>
            <p:cNvPr id="260" name="Gruppieren 259">
              <a:extLst>
                <a:ext uri="{FF2B5EF4-FFF2-40B4-BE49-F238E27FC236}">
                  <a16:creationId xmlns:a16="http://schemas.microsoft.com/office/drawing/2014/main" id="{67B8D8BC-E090-4BB5-824E-08538BECD37B}"/>
                </a:ext>
              </a:extLst>
            </p:cNvPr>
            <p:cNvGrpSpPr/>
            <p:nvPr/>
          </p:nvGrpSpPr>
          <p:grpSpPr>
            <a:xfrm>
              <a:off x="6235406" y="1674576"/>
              <a:ext cx="612000" cy="72000"/>
              <a:chOff x="6431682" y="1704360"/>
              <a:chExt cx="637521" cy="72000"/>
            </a:xfrm>
          </p:grpSpPr>
          <p:cxnSp>
            <p:nvCxnSpPr>
              <p:cNvPr id="263" name="Gerader Verbinder 12">
                <a:extLst>
                  <a:ext uri="{FF2B5EF4-FFF2-40B4-BE49-F238E27FC236}">
                    <a16:creationId xmlns:a16="http://schemas.microsoft.com/office/drawing/2014/main" id="{71F35F7D-253F-490A-B8DE-E00BF37B9074}"/>
                  </a:ext>
                </a:extLst>
              </p:cNvPr>
              <p:cNvCxnSpPr>
                <a:cxnSpLocks/>
              </p:cNvCxnSpPr>
              <p:nvPr/>
            </p:nvCxnSpPr>
            <p:spPr>
              <a:xfrm>
                <a:off x="6431682" y="1741830"/>
                <a:ext cx="637521" cy="0"/>
              </a:xfrm>
              <a:prstGeom prst="line">
                <a:avLst/>
              </a:prstGeom>
              <a:noFill/>
              <a:ln w="19050" cap="flat" cmpd="sng" algn="ctr">
                <a:solidFill>
                  <a:srgbClr val="000000"/>
                </a:solidFill>
                <a:prstDash val="solid"/>
                <a:headEnd type="none" w="med" len="med"/>
                <a:tailEnd type="none" w="med" len="med"/>
              </a:ln>
              <a:effectLst/>
            </p:spPr>
          </p:cxnSp>
          <p:sp>
            <p:nvSpPr>
              <p:cNvPr id="264" name="Ellipse 263">
                <a:extLst>
                  <a:ext uri="{FF2B5EF4-FFF2-40B4-BE49-F238E27FC236}">
                    <a16:creationId xmlns:a16="http://schemas.microsoft.com/office/drawing/2014/main" id="{8D60EFEE-6ED3-466B-A731-1FB8E62303F6}"/>
                  </a:ext>
                </a:extLst>
              </p:cNvPr>
              <p:cNvSpPr/>
              <p:nvPr/>
            </p:nvSpPr>
            <p:spPr>
              <a:xfrm>
                <a:off x="6656534" y="1704360"/>
                <a:ext cx="58218"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61" name="Gerade Verbindung 64">
              <a:extLst>
                <a:ext uri="{FF2B5EF4-FFF2-40B4-BE49-F238E27FC236}">
                  <a16:creationId xmlns:a16="http://schemas.microsoft.com/office/drawing/2014/main" id="{EA0F15E8-5B26-4634-84BB-9407ED48E4B1}"/>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Gerade Verbindung 84">
              <a:extLst>
                <a:ext uri="{FF2B5EF4-FFF2-40B4-BE49-F238E27FC236}">
                  <a16:creationId xmlns:a16="http://schemas.microsoft.com/office/drawing/2014/main" id="{848CCE65-BEF9-402B-9188-E1224EC5A420}"/>
                </a:ext>
              </a:extLst>
            </p:cNvPr>
            <p:cNvCxnSpPr/>
            <p:nvPr/>
          </p:nvCxnSpPr>
          <p:spPr>
            <a:xfrm>
              <a:off x="6850164"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65" name="Gruppieren 264">
            <a:extLst>
              <a:ext uri="{FF2B5EF4-FFF2-40B4-BE49-F238E27FC236}">
                <a16:creationId xmlns:a16="http://schemas.microsoft.com/office/drawing/2014/main" id="{28DD28BB-979C-466D-B9B6-AD33DE879865}"/>
              </a:ext>
            </a:extLst>
          </p:cNvPr>
          <p:cNvGrpSpPr/>
          <p:nvPr/>
        </p:nvGrpSpPr>
        <p:grpSpPr>
          <a:xfrm>
            <a:off x="6107965" y="3846158"/>
            <a:ext cx="324000" cy="92676"/>
            <a:chOff x="6235385" y="1669836"/>
            <a:chExt cx="397133" cy="92676"/>
          </a:xfrm>
          <a:effectLst/>
        </p:grpSpPr>
        <p:grpSp>
          <p:nvGrpSpPr>
            <p:cNvPr id="266" name="Gruppieren 265">
              <a:extLst>
                <a:ext uri="{FF2B5EF4-FFF2-40B4-BE49-F238E27FC236}">
                  <a16:creationId xmlns:a16="http://schemas.microsoft.com/office/drawing/2014/main" id="{1720352A-64B9-4E3A-9420-95C07DDEE8C7}"/>
                </a:ext>
              </a:extLst>
            </p:cNvPr>
            <p:cNvGrpSpPr/>
            <p:nvPr/>
          </p:nvGrpSpPr>
          <p:grpSpPr>
            <a:xfrm>
              <a:off x="6235385" y="1674576"/>
              <a:ext cx="396000" cy="72000"/>
              <a:chOff x="6431682" y="1704360"/>
              <a:chExt cx="412515" cy="72000"/>
            </a:xfrm>
          </p:grpSpPr>
          <p:cxnSp>
            <p:nvCxnSpPr>
              <p:cNvPr id="269" name="Gerader Verbinder 12">
                <a:extLst>
                  <a:ext uri="{FF2B5EF4-FFF2-40B4-BE49-F238E27FC236}">
                    <a16:creationId xmlns:a16="http://schemas.microsoft.com/office/drawing/2014/main" id="{ECC42F72-5BE1-4647-BD5C-F0F55CB732AA}"/>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70" name="Ellipse 269">
                <a:extLst>
                  <a:ext uri="{FF2B5EF4-FFF2-40B4-BE49-F238E27FC236}">
                    <a16:creationId xmlns:a16="http://schemas.microsoft.com/office/drawing/2014/main" id="{A7B20D14-CA83-40D6-BDDB-A9F68994AA81}"/>
                  </a:ext>
                </a:extLst>
              </p:cNvPr>
              <p:cNvSpPr/>
              <p:nvPr/>
            </p:nvSpPr>
            <p:spPr>
              <a:xfrm>
                <a:off x="6518055" y="1704360"/>
                <a:ext cx="91932"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67" name="Gerade Verbindung 113">
              <a:extLst>
                <a:ext uri="{FF2B5EF4-FFF2-40B4-BE49-F238E27FC236}">
                  <a16:creationId xmlns:a16="http://schemas.microsoft.com/office/drawing/2014/main" id="{43FC4C20-36EF-46C5-97CC-2392A3391A47}"/>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Gerade Verbindung 114">
              <a:extLst>
                <a:ext uri="{FF2B5EF4-FFF2-40B4-BE49-F238E27FC236}">
                  <a16:creationId xmlns:a16="http://schemas.microsoft.com/office/drawing/2014/main" id="{ADBA6F85-89C0-4C9E-8092-4BBA34207186}"/>
                </a:ext>
              </a:extLst>
            </p:cNvPr>
            <p:cNvCxnSpPr/>
            <p:nvPr/>
          </p:nvCxnSpPr>
          <p:spPr>
            <a:xfrm>
              <a:off x="6632518"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71" name="Gruppieren 270">
            <a:extLst>
              <a:ext uri="{FF2B5EF4-FFF2-40B4-BE49-F238E27FC236}">
                <a16:creationId xmlns:a16="http://schemas.microsoft.com/office/drawing/2014/main" id="{4D2603BF-266D-47BD-8CA2-3C6037BAD3B3}"/>
              </a:ext>
            </a:extLst>
          </p:cNvPr>
          <p:cNvGrpSpPr/>
          <p:nvPr/>
        </p:nvGrpSpPr>
        <p:grpSpPr>
          <a:xfrm>
            <a:off x="6225885" y="4113575"/>
            <a:ext cx="468000" cy="92676"/>
            <a:chOff x="6235385" y="1669836"/>
            <a:chExt cx="400930" cy="92676"/>
          </a:xfrm>
        </p:grpSpPr>
        <p:grpSp>
          <p:nvGrpSpPr>
            <p:cNvPr id="272" name="Gruppieren 271">
              <a:extLst>
                <a:ext uri="{FF2B5EF4-FFF2-40B4-BE49-F238E27FC236}">
                  <a16:creationId xmlns:a16="http://schemas.microsoft.com/office/drawing/2014/main" id="{92CB6005-59E0-40F7-BBC8-81A1DE51E70C}"/>
                </a:ext>
              </a:extLst>
            </p:cNvPr>
            <p:cNvGrpSpPr/>
            <p:nvPr/>
          </p:nvGrpSpPr>
          <p:grpSpPr>
            <a:xfrm>
              <a:off x="6235385" y="1674576"/>
              <a:ext cx="396000" cy="72000"/>
              <a:chOff x="6431682" y="1704360"/>
              <a:chExt cx="412515" cy="72000"/>
            </a:xfrm>
          </p:grpSpPr>
          <p:cxnSp>
            <p:nvCxnSpPr>
              <p:cNvPr id="275" name="Gerader Verbinder 12">
                <a:extLst>
                  <a:ext uri="{FF2B5EF4-FFF2-40B4-BE49-F238E27FC236}">
                    <a16:creationId xmlns:a16="http://schemas.microsoft.com/office/drawing/2014/main" id="{471EE9E7-363A-42F8-8539-372577C5020A}"/>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76" name="Ellipse 275">
                <a:extLst>
                  <a:ext uri="{FF2B5EF4-FFF2-40B4-BE49-F238E27FC236}">
                    <a16:creationId xmlns:a16="http://schemas.microsoft.com/office/drawing/2014/main" id="{8C870548-31D1-4222-9EE7-8FE0DB63B1CE}"/>
                  </a:ext>
                </a:extLst>
              </p:cNvPr>
              <p:cNvSpPr/>
              <p:nvPr/>
            </p:nvSpPr>
            <p:spPr>
              <a:xfrm>
                <a:off x="6567617" y="1704360"/>
                <a:ext cx="64254"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73" name="Gerade Verbindung 125">
              <a:extLst>
                <a:ext uri="{FF2B5EF4-FFF2-40B4-BE49-F238E27FC236}">
                  <a16:creationId xmlns:a16="http://schemas.microsoft.com/office/drawing/2014/main" id="{CEBEBF8D-19F5-4059-9C08-1FEAD804C308}"/>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Gerade Verbindung 126">
              <a:extLst>
                <a:ext uri="{FF2B5EF4-FFF2-40B4-BE49-F238E27FC236}">
                  <a16:creationId xmlns:a16="http://schemas.microsoft.com/office/drawing/2014/main" id="{E58C42E3-14BF-412E-847E-4BAA1A3DC456}"/>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77" name="Gruppieren 276">
            <a:extLst>
              <a:ext uri="{FF2B5EF4-FFF2-40B4-BE49-F238E27FC236}">
                <a16:creationId xmlns:a16="http://schemas.microsoft.com/office/drawing/2014/main" id="{781D822E-6C12-433C-8D3B-EE251CC3E16C}"/>
              </a:ext>
            </a:extLst>
          </p:cNvPr>
          <p:cNvGrpSpPr/>
          <p:nvPr/>
        </p:nvGrpSpPr>
        <p:grpSpPr>
          <a:xfrm>
            <a:off x="6062109" y="4215935"/>
            <a:ext cx="540000" cy="92676"/>
            <a:chOff x="6235385" y="1669836"/>
            <a:chExt cx="400930" cy="92676"/>
          </a:xfrm>
        </p:grpSpPr>
        <p:grpSp>
          <p:nvGrpSpPr>
            <p:cNvPr id="278" name="Gruppieren 277">
              <a:extLst>
                <a:ext uri="{FF2B5EF4-FFF2-40B4-BE49-F238E27FC236}">
                  <a16:creationId xmlns:a16="http://schemas.microsoft.com/office/drawing/2014/main" id="{4A6E39DA-AA3D-4A41-A4AB-D0ECCAF3BBC8}"/>
                </a:ext>
              </a:extLst>
            </p:cNvPr>
            <p:cNvGrpSpPr/>
            <p:nvPr/>
          </p:nvGrpSpPr>
          <p:grpSpPr>
            <a:xfrm>
              <a:off x="6235385" y="1674576"/>
              <a:ext cx="396000" cy="72000"/>
              <a:chOff x="6431682" y="1704360"/>
              <a:chExt cx="412515" cy="72000"/>
            </a:xfrm>
          </p:grpSpPr>
          <p:cxnSp>
            <p:nvCxnSpPr>
              <p:cNvPr id="281" name="Gerader Verbinder 12">
                <a:extLst>
                  <a:ext uri="{FF2B5EF4-FFF2-40B4-BE49-F238E27FC236}">
                    <a16:creationId xmlns:a16="http://schemas.microsoft.com/office/drawing/2014/main" id="{4DFC9134-34C7-45FE-B617-398621F65D3C}"/>
                  </a:ext>
                </a:extLst>
              </p:cNvPr>
              <p:cNvCxnSpPr>
                <a:cxnSpLocks/>
              </p:cNvCxnSpPr>
              <p:nvPr/>
            </p:nvCxnSpPr>
            <p:spPr>
              <a:xfrm>
                <a:off x="6431682" y="1741830"/>
                <a:ext cx="412515" cy="0"/>
              </a:xfrm>
              <a:prstGeom prst="line">
                <a:avLst/>
              </a:prstGeom>
              <a:noFill/>
              <a:ln w="19050" cap="flat" cmpd="sng" algn="ctr">
                <a:solidFill>
                  <a:srgbClr val="000000"/>
                </a:solidFill>
                <a:prstDash val="solid"/>
                <a:headEnd type="none" w="med" len="med"/>
                <a:tailEnd type="none" w="med" len="med"/>
              </a:ln>
              <a:effectLst/>
            </p:spPr>
          </p:cxnSp>
          <p:sp>
            <p:nvSpPr>
              <p:cNvPr id="282" name="Ellipse 281">
                <a:extLst>
                  <a:ext uri="{FF2B5EF4-FFF2-40B4-BE49-F238E27FC236}">
                    <a16:creationId xmlns:a16="http://schemas.microsoft.com/office/drawing/2014/main" id="{6E9FFA73-C4CE-4E30-8DFF-79EA2EF6F27B}"/>
                  </a:ext>
                </a:extLst>
              </p:cNvPr>
              <p:cNvSpPr/>
              <p:nvPr/>
            </p:nvSpPr>
            <p:spPr>
              <a:xfrm>
                <a:off x="6520116" y="1704360"/>
                <a:ext cx="55687" cy="72000"/>
              </a:xfrm>
              <a:prstGeom prst="ellipse">
                <a:avLst/>
              </a:prstGeom>
              <a:solidFill>
                <a:srgbClr val="000000"/>
              </a:solidFill>
              <a:ln w="9525" cap="flat" cmpd="sng" algn="ctr">
                <a:noFill/>
                <a:prstDash val="solid"/>
              </a:ln>
              <a:effectLst/>
            </p:spPr>
            <p:txBody>
              <a:bodyPr rtlCol="0" anchor="ctr"/>
              <a:lstStyle/>
              <a:p>
                <a:pPr algn="ctr" defTabSz="914400">
                  <a:defRPr/>
                </a:pPr>
                <a:endParaRPr lang="de-DE" kern="0">
                  <a:solidFill>
                    <a:srgbClr val="FFFFFF"/>
                  </a:solidFill>
                </a:endParaRPr>
              </a:p>
            </p:txBody>
          </p:sp>
        </p:grpSp>
        <p:cxnSp>
          <p:nvCxnSpPr>
            <p:cNvPr id="279" name="Gerade Verbindung 125">
              <a:extLst>
                <a:ext uri="{FF2B5EF4-FFF2-40B4-BE49-F238E27FC236}">
                  <a16:creationId xmlns:a16="http://schemas.microsoft.com/office/drawing/2014/main" id="{A6EA5C1F-17E7-43D2-A51B-E2E10713C832}"/>
                </a:ext>
              </a:extLst>
            </p:cNvPr>
            <p:cNvCxnSpPr/>
            <p:nvPr/>
          </p:nvCxnSpPr>
          <p:spPr>
            <a:xfrm>
              <a:off x="6239176"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Gerade Verbindung 126">
              <a:extLst>
                <a:ext uri="{FF2B5EF4-FFF2-40B4-BE49-F238E27FC236}">
                  <a16:creationId xmlns:a16="http://schemas.microsoft.com/office/drawing/2014/main" id="{29FDC664-9A72-45D0-B370-F4C0E8DBD8C5}"/>
                </a:ext>
              </a:extLst>
            </p:cNvPr>
            <p:cNvCxnSpPr/>
            <p:nvPr/>
          </p:nvCxnSpPr>
          <p:spPr>
            <a:xfrm>
              <a:off x="6636315" y="1669836"/>
              <a:ext cx="0" cy="92676"/>
            </a:xfrm>
            <a:prstGeom prst="line">
              <a:avLst/>
            </a:prstGeom>
            <a:ln w="12700">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7544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PHOEBE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Xu</a:t>
            </a:r>
            <a:r>
              <a:rPr lang="de-DE" dirty="0"/>
              <a:t> </a:t>
            </a:r>
            <a:r>
              <a:rPr lang="en-US" kern="0" dirty="0"/>
              <a:t>et al. | 2020 ASCO Annual Meeting | J Clin Oncol 38: 2020 (suppl; </a:t>
            </a:r>
            <a:r>
              <a:rPr lang="en-US" kern="0" dirty="0" err="1"/>
              <a:t>abstr</a:t>
            </a:r>
            <a:r>
              <a:rPr lang="en-US" kern="0" dirty="0"/>
              <a:t> 1003)</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29100" y="730053"/>
            <a:ext cx="8349140" cy="353808"/>
          </a:xfrm>
        </p:spPr>
        <p:txBody>
          <a:bodyPr/>
          <a:lstStyle/>
          <a:p>
            <a:r>
              <a:rPr lang="de-DE" dirty="0">
                <a:solidFill>
                  <a:srgbClr val="003865"/>
                </a:solidFill>
              </a:rPr>
              <a:t>PFS nach Resistenz gegenüber </a:t>
            </a:r>
            <a:r>
              <a:rPr lang="de-DE" dirty="0" err="1">
                <a:solidFill>
                  <a:srgbClr val="003865"/>
                </a:solidFill>
              </a:rPr>
              <a:t>Trastuzumab</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54</a:t>
            </a:fld>
            <a:endParaRPr lang="en-GB" dirty="0"/>
          </a:p>
        </p:txBody>
      </p:sp>
      <p:sp>
        <p:nvSpPr>
          <p:cNvPr id="10" name="Rechteck 9">
            <a:extLst>
              <a:ext uri="{FF2B5EF4-FFF2-40B4-BE49-F238E27FC236}">
                <a16:creationId xmlns:a16="http://schemas.microsoft.com/office/drawing/2014/main" id="{A85FCAD3-CB78-4317-A260-F46BAC002C1B}"/>
              </a:ext>
            </a:extLst>
          </p:cNvPr>
          <p:cNvSpPr/>
          <p:nvPr/>
        </p:nvSpPr>
        <p:spPr>
          <a:xfrm>
            <a:off x="436137" y="4635965"/>
            <a:ext cx="8280397" cy="123111"/>
          </a:xfrm>
          <a:prstGeom prst="rect">
            <a:avLst/>
          </a:prstGeom>
        </p:spPr>
        <p:txBody>
          <a:bodyPr wrap="square" lIns="0" tIns="0" rIns="0" bIns="0" anchor="b">
            <a:spAutoFit/>
          </a:bodyPr>
          <a:lstStyle/>
          <a:p>
            <a:r>
              <a:rPr lang="de-DE" sz="800" dirty="0">
                <a:solidFill>
                  <a:prstClr val="black"/>
                </a:solidFill>
              </a:rPr>
              <a:t>PFS nach BICR. Vergleich zwischen den Gruppen durch Log-Rank-Test stratifiziert nach </a:t>
            </a:r>
            <a:r>
              <a:rPr lang="de-DE" sz="800" dirty="0" err="1">
                <a:solidFill>
                  <a:prstClr val="black"/>
                </a:solidFill>
              </a:rPr>
              <a:t>Randomisierungsstrata</a:t>
            </a:r>
            <a:r>
              <a:rPr lang="de-DE" sz="800" dirty="0">
                <a:solidFill>
                  <a:prstClr val="black"/>
                </a:solidFill>
              </a:rPr>
              <a:t>. </a:t>
            </a:r>
          </a:p>
        </p:txBody>
      </p:sp>
      <p:graphicFrame>
        <p:nvGraphicFramePr>
          <p:cNvPr id="355" name="Diagramm 354">
            <a:extLst>
              <a:ext uri="{FF2B5EF4-FFF2-40B4-BE49-F238E27FC236}">
                <a16:creationId xmlns:a16="http://schemas.microsoft.com/office/drawing/2014/main" id="{AB69A8DD-79C0-4212-9397-901DB00D8CD4}"/>
              </a:ext>
            </a:extLst>
          </p:cNvPr>
          <p:cNvGraphicFramePr/>
          <p:nvPr/>
        </p:nvGraphicFramePr>
        <p:xfrm>
          <a:off x="5117733" y="1666415"/>
          <a:ext cx="2781853" cy="17581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98" name="Diagramm 397">
            <a:extLst>
              <a:ext uri="{FF2B5EF4-FFF2-40B4-BE49-F238E27FC236}">
                <a16:creationId xmlns:a16="http://schemas.microsoft.com/office/drawing/2014/main" id="{8F1AF68F-175F-4C31-8AEA-44A8E9A467C9}"/>
              </a:ext>
            </a:extLst>
          </p:cNvPr>
          <p:cNvGraphicFramePr/>
          <p:nvPr/>
        </p:nvGraphicFramePr>
        <p:xfrm>
          <a:off x="1102055" y="1682825"/>
          <a:ext cx="2829274" cy="1797585"/>
        </p:xfrm>
        <a:graphic>
          <a:graphicData uri="http://schemas.openxmlformats.org/drawingml/2006/chart">
            <c:chart xmlns:c="http://schemas.openxmlformats.org/drawingml/2006/chart" xmlns:r="http://schemas.openxmlformats.org/officeDocument/2006/relationships" r:id="rId4"/>
          </a:graphicData>
        </a:graphic>
      </p:graphicFrame>
      <p:sp>
        <p:nvSpPr>
          <p:cNvPr id="399" name="Textfeld 398">
            <a:extLst>
              <a:ext uri="{FF2B5EF4-FFF2-40B4-BE49-F238E27FC236}">
                <a16:creationId xmlns:a16="http://schemas.microsoft.com/office/drawing/2014/main" id="{0A1D97D7-196D-4CE2-9DF6-24338EDAEAF4}"/>
              </a:ext>
            </a:extLst>
          </p:cNvPr>
          <p:cNvSpPr txBox="1"/>
          <p:nvPr/>
        </p:nvSpPr>
        <p:spPr>
          <a:xfrm rot="16200000">
            <a:off x="120672" y="2265066"/>
            <a:ext cx="1598516" cy="338554"/>
          </a:xfrm>
          <a:prstGeom prst="rect">
            <a:avLst/>
          </a:prstGeom>
          <a:noFill/>
          <a:effectLst/>
        </p:spPr>
        <p:txBody>
          <a:bodyPr wrap="none" rtlCol="0">
            <a:spAutoFit/>
          </a:bodyPr>
          <a:lstStyle/>
          <a:p>
            <a:pPr algn="ctr"/>
            <a:r>
              <a:rPr lang="de-DE" sz="800" dirty="0"/>
              <a:t>Wahrscheinlichkeit für</a:t>
            </a:r>
          </a:p>
          <a:p>
            <a:pPr algn="ctr"/>
            <a:r>
              <a:rPr lang="de-DE" sz="800" dirty="0"/>
              <a:t>krankheitsfreies Überleben (%)</a:t>
            </a:r>
          </a:p>
        </p:txBody>
      </p:sp>
      <p:sp>
        <p:nvSpPr>
          <p:cNvPr id="400" name="Textfeld 399">
            <a:extLst>
              <a:ext uri="{FF2B5EF4-FFF2-40B4-BE49-F238E27FC236}">
                <a16:creationId xmlns:a16="http://schemas.microsoft.com/office/drawing/2014/main" id="{BB7E627A-422B-42D3-834B-2F993611245F}"/>
              </a:ext>
            </a:extLst>
          </p:cNvPr>
          <p:cNvSpPr txBox="1"/>
          <p:nvPr/>
        </p:nvSpPr>
        <p:spPr>
          <a:xfrm rot="16200000">
            <a:off x="3950158" y="2274479"/>
            <a:ext cx="1897377" cy="338554"/>
          </a:xfrm>
          <a:prstGeom prst="rect">
            <a:avLst/>
          </a:prstGeom>
          <a:noFill/>
          <a:effectLst/>
        </p:spPr>
        <p:txBody>
          <a:bodyPr wrap="square" rtlCol="0">
            <a:spAutoFit/>
          </a:bodyPr>
          <a:lstStyle/>
          <a:p>
            <a:pPr algn="ctr"/>
            <a:r>
              <a:rPr lang="de-DE" sz="800" dirty="0"/>
              <a:t>Wahrscheinlichkeit für</a:t>
            </a:r>
          </a:p>
          <a:p>
            <a:pPr algn="ctr"/>
            <a:r>
              <a:rPr lang="de-DE" sz="800" dirty="0"/>
              <a:t>krankheitsfreiem Überleben (%)</a:t>
            </a:r>
          </a:p>
        </p:txBody>
      </p:sp>
      <p:graphicFrame>
        <p:nvGraphicFramePr>
          <p:cNvPr id="444" name="Tabelle 443">
            <a:extLst>
              <a:ext uri="{FF2B5EF4-FFF2-40B4-BE49-F238E27FC236}">
                <a16:creationId xmlns:a16="http://schemas.microsoft.com/office/drawing/2014/main" id="{6567723B-B9FE-4192-AD84-93721986DA49}"/>
              </a:ext>
            </a:extLst>
          </p:cNvPr>
          <p:cNvGraphicFramePr>
            <a:graphicFrameLocks noGrp="1"/>
          </p:cNvGraphicFramePr>
          <p:nvPr/>
        </p:nvGraphicFramePr>
        <p:xfrm>
          <a:off x="2487356" y="1401653"/>
          <a:ext cx="2186358" cy="836139"/>
        </p:xfrm>
        <a:graphic>
          <a:graphicData uri="http://schemas.openxmlformats.org/drawingml/2006/table">
            <a:tbl>
              <a:tblPr firstRow="1" bandRow="1">
                <a:tableStyleId>{5C22544A-7EE6-4342-B048-85BDC9FD1C3A}</a:tableStyleId>
              </a:tblPr>
              <a:tblGrid>
                <a:gridCol w="1092872">
                  <a:extLst>
                    <a:ext uri="{9D8B030D-6E8A-4147-A177-3AD203B41FA5}">
                      <a16:colId xmlns:a16="http://schemas.microsoft.com/office/drawing/2014/main" val="206906548"/>
                    </a:ext>
                  </a:extLst>
                </a:gridCol>
                <a:gridCol w="1093486">
                  <a:extLst>
                    <a:ext uri="{9D8B030D-6E8A-4147-A177-3AD203B41FA5}">
                      <a16:colId xmlns:a16="http://schemas.microsoft.com/office/drawing/2014/main" val="1869255372"/>
                    </a:ext>
                  </a:extLst>
                </a:gridCol>
              </a:tblGrid>
              <a:tr h="204459">
                <a:tc>
                  <a:txBody>
                    <a:bodyPr/>
                    <a:lstStyle/>
                    <a:p>
                      <a:pPr algn="ctr"/>
                      <a:endParaRPr lang="de-DE" sz="800" b="0" dirty="0"/>
                    </a:p>
                  </a:txBody>
                  <a:tcPr marL="0" marR="0" marT="36000" marB="3600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800" b="0" dirty="0">
                          <a:solidFill>
                            <a:schemeClr val="tx1"/>
                          </a:solidFill>
                        </a:rPr>
                        <a:t>Median PFS (95% </a:t>
                      </a:r>
                      <a:r>
                        <a:rPr lang="de-DE" sz="800" b="0" dirty="0" err="1">
                          <a:solidFill>
                            <a:schemeClr val="tx1"/>
                          </a:solidFill>
                        </a:rPr>
                        <a:t>Kl</a:t>
                      </a:r>
                      <a:r>
                        <a:rPr lang="de-DE" sz="800" b="0" dirty="0">
                          <a:solidFill>
                            <a:schemeClr val="tx1"/>
                          </a:solidFill>
                        </a:rPr>
                        <a:t>)</a:t>
                      </a:r>
                    </a:p>
                    <a:p>
                      <a:pPr algn="ctr"/>
                      <a:r>
                        <a:rPr lang="de-DE" sz="800" b="0" dirty="0">
                          <a:solidFill>
                            <a:schemeClr val="tx1"/>
                          </a:solidFill>
                        </a:rPr>
                        <a:t>Monate</a:t>
                      </a:r>
                    </a:p>
                  </a:txBody>
                  <a:tcPr marL="0" marR="0" marT="36000" marB="3600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14730830"/>
                  </a:ext>
                </a:extLst>
              </a:tr>
              <a:tr h="204459">
                <a:tc>
                  <a:txBody>
                    <a:bodyPr/>
                    <a:lstStyle/>
                    <a:p>
                      <a:pPr algn="r"/>
                      <a:r>
                        <a:rPr lang="de-DE" sz="800" b="0" dirty="0" err="1">
                          <a:solidFill>
                            <a:srgbClr val="197812"/>
                          </a:solidFill>
                        </a:rPr>
                        <a:t>Pyrotinib</a:t>
                      </a:r>
                      <a:r>
                        <a:rPr lang="de-DE" sz="800" b="0" dirty="0">
                          <a:solidFill>
                            <a:srgbClr val="197812"/>
                          </a:solidFill>
                        </a:rPr>
                        <a:t> Kombination</a:t>
                      </a:r>
                    </a:p>
                    <a:p>
                      <a:pPr algn="r"/>
                      <a:r>
                        <a:rPr lang="de-DE" sz="800" b="0" dirty="0">
                          <a:solidFill>
                            <a:srgbClr val="7F7F7F"/>
                          </a:solidFill>
                        </a:rPr>
                        <a:t>Lapatinib </a:t>
                      </a:r>
                      <a:r>
                        <a:rPr lang="de-DE" sz="800" b="0" dirty="0" err="1">
                          <a:solidFill>
                            <a:srgbClr val="7F7F7F"/>
                          </a:solidFill>
                        </a:rPr>
                        <a:t>Kombitaion</a:t>
                      </a:r>
                      <a:endParaRPr lang="de-DE" sz="800" b="0" dirty="0">
                        <a:solidFill>
                          <a:srgbClr val="7F7F7F"/>
                        </a:solidFill>
                      </a:endParaRPr>
                    </a:p>
                  </a:txBody>
                  <a:tcPr marL="0" marR="0" marT="36000" marB="360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800" b="0" dirty="0">
                          <a:solidFill>
                            <a:srgbClr val="197812"/>
                          </a:solidFill>
                        </a:rPr>
                        <a:t>12,5 (6,9-NR)</a:t>
                      </a:r>
                    </a:p>
                    <a:p>
                      <a:pPr algn="ctr"/>
                      <a:r>
                        <a:rPr lang="de-DE" sz="800" b="0" dirty="0">
                          <a:solidFill>
                            <a:srgbClr val="7F7F7F"/>
                          </a:solidFill>
                        </a:rPr>
                        <a:t>6,9 (5,4-NR)</a:t>
                      </a:r>
                    </a:p>
                  </a:txBody>
                  <a:tcPr marL="0" marR="0" marT="36000" marB="3600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1043971"/>
                  </a:ext>
                </a:extLst>
              </a:tr>
              <a:tr h="204459">
                <a:tc gridSpan="2">
                  <a:txBody>
                    <a:bodyPr/>
                    <a:lstStyle/>
                    <a:p>
                      <a:pPr algn="ctr"/>
                      <a:r>
                        <a:rPr lang="de-DE" sz="800" b="1" dirty="0"/>
                        <a:t>HR 0,60 (95% </a:t>
                      </a:r>
                      <a:r>
                        <a:rPr lang="de-DE" sz="800" b="1" dirty="0" err="1"/>
                        <a:t>Kl</a:t>
                      </a:r>
                      <a:r>
                        <a:rPr lang="de-DE" sz="800" b="1" dirty="0"/>
                        <a:t> 0,29; 1,21)</a:t>
                      </a:r>
                    </a:p>
                  </a:txBody>
                  <a:tcPr marL="0" marR="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de-DE"/>
                    </a:p>
                  </a:txBody>
                  <a:tcPr/>
                </a:tc>
                <a:extLst>
                  <a:ext uri="{0D108BD9-81ED-4DB2-BD59-A6C34878D82A}">
                    <a16:rowId xmlns:a16="http://schemas.microsoft.com/office/drawing/2014/main" val="1980130378"/>
                  </a:ext>
                </a:extLst>
              </a:tr>
            </a:tbl>
          </a:graphicData>
        </a:graphic>
      </p:graphicFrame>
      <p:graphicFrame>
        <p:nvGraphicFramePr>
          <p:cNvPr id="445" name="Tabelle 444">
            <a:extLst>
              <a:ext uri="{FF2B5EF4-FFF2-40B4-BE49-F238E27FC236}">
                <a16:creationId xmlns:a16="http://schemas.microsoft.com/office/drawing/2014/main" id="{8AFE125B-5B0D-41AD-A02C-E0F0FD5609F8}"/>
              </a:ext>
            </a:extLst>
          </p:cNvPr>
          <p:cNvGraphicFramePr>
            <a:graphicFrameLocks noGrp="1"/>
          </p:cNvGraphicFramePr>
          <p:nvPr/>
        </p:nvGraphicFramePr>
        <p:xfrm>
          <a:off x="6411168" y="1404830"/>
          <a:ext cx="2413646" cy="836139"/>
        </p:xfrm>
        <a:graphic>
          <a:graphicData uri="http://schemas.openxmlformats.org/drawingml/2006/table">
            <a:tbl>
              <a:tblPr firstRow="1" bandRow="1">
                <a:tableStyleId>{5C22544A-7EE6-4342-B048-85BDC9FD1C3A}</a:tableStyleId>
              </a:tblPr>
              <a:tblGrid>
                <a:gridCol w="1319032">
                  <a:extLst>
                    <a:ext uri="{9D8B030D-6E8A-4147-A177-3AD203B41FA5}">
                      <a16:colId xmlns:a16="http://schemas.microsoft.com/office/drawing/2014/main" val="206906548"/>
                    </a:ext>
                  </a:extLst>
                </a:gridCol>
                <a:gridCol w="1094614">
                  <a:extLst>
                    <a:ext uri="{9D8B030D-6E8A-4147-A177-3AD203B41FA5}">
                      <a16:colId xmlns:a16="http://schemas.microsoft.com/office/drawing/2014/main" val="1869255372"/>
                    </a:ext>
                  </a:extLst>
                </a:gridCol>
              </a:tblGrid>
              <a:tr h="204459">
                <a:tc>
                  <a:txBody>
                    <a:bodyPr/>
                    <a:lstStyle/>
                    <a:p>
                      <a:pPr algn="ctr"/>
                      <a:endParaRPr lang="de-DE" sz="800" b="0" dirty="0"/>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800" b="0" dirty="0">
                          <a:solidFill>
                            <a:schemeClr val="tx1"/>
                          </a:solidFill>
                        </a:rPr>
                        <a:t>Median PFS (95% </a:t>
                      </a:r>
                      <a:r>
                        <a:rPr lang="de-DE" sz="800" b="0" dirty="0" err="1">
                          <a:solidFill>
                            <a:schemeClr val="tx1"/>
                          </a:solidFill>
                        </a:rPr>
                        <a:t>Kl</a:t>
                      </a:r>
                      <a:r>
                        <a:rPr lang="de-DE" sz="800" b="0" dirty="0">
                          <a:solidFill>
                            <a:schemeClr val="tx1"/>
                          </a:solidFill>
                        </a:rPr>
                        <a:t>)</a:t>
                      </a:r>
                    </a:p>
                    <a:p>
                      <a:pPr algn="ctr"/>
                      <a:r>
                        <a:rPr lang="de-DE" sz="800" b="0" dirty="0">
                          <a:solidFill>
                            <a:schemeClr val="tx1"/>
                          </a:solidFill>
                        </a:rPr>
                        <a:t>Monate</a:t>
                      </a:r>
                    </a:p>
                  </a:txBody>
                  <a:tcPr marL="36000" marR="36000" marT="36000" marB="3600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14730830"/>
                  </a:ext>
                </a:extLst>
              </a:tr>
              <a:tr h="204459">
                <a:tc>
                  <a:txBody>
                    <a:bodyPr/>
                    <a:lstStyle/>
                    <a:p>
                      <a:pPr algn="r"/>
                      <a:r>
                        <a:rPr lang="de-DE" sz="800" b="0" dirty="0" err="1">
                          <a:solidFill>
                            <a:srgbClr val="197812"/>
                          </a:solidFill>
                        </a:rPr>
                        <a:t>Pyrotinib</a:t>
                      </a:r>
                      <a:r>
                        <a:rPr lang="de-DE" sz="800" b="0" dirty="0">
                          <a:solidFill>
                            <a:srgbClr val="197812"/>
                          </a:solidFill>
                        </a:rPr>
                        <a:t> Kombination</a:t>
                      </a:r>
                    </a:p>
                    <a:p>
                      <a:pPr algn="r"/>
                      <a:r>
                        <a:rPr lang="de-DE" sz="800" b="0" dirty="0">
                          <a:solidFill>
                            <a:srgbClr val="7F7F7F"/>
                          </a:solidFill>
                        </a:rPr>
                        <a:t>Lapatinib </a:t>
                      </a:r>
                      <a:r>
                        <a:rPr lang="de-DE" sz="800" b="0" dirty="0" err="1">
                          <a:solidFill>
                            <a:srgbClr val="7F7F7F"/>
                          </a:solidFill>
                        </a:rPr>
                        <a:t>Kombitaion</a:t>
                      </a:r>
                      <a:endParaRPr lang="de-DE" sz="800" b="0" dirty="0">
                        <a:solidFill>
                          <a:srgbClr val="7F7F7F"/>
                        </a:solidFill>
                      </a:endParaRPr>
                    </a:p>
                  </a:txBody>
                  <a:tcPr marL="36000" marR="36000" marT="36000" marB="3600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800" b="0" dirty="0">
                          <a:solidFill>
                            <a:srgbClr val="197812"/>
                          </a:solidFill>
                        </a:rPr>
                        <a:t>12,5 (9,7-NR)</a:t>
                      </a:r>
                    </a:p>
                    <a:p>
                      <a:pPr algn="ctr"/>
                      <a:r>
                        <a:rPr lang="de-DE" sz="800" b="0" dirty="0">
                          <a:solidFill>
                            <a:srgbClr val="7F7F7F"/>
                          </a:solidFill>
                        </a:rPr>
                        <a:t>5,6 (4,2-8,2)</a:t>
                      </a:r>
                    </a:p>
                  </a:txBody>
                  <a:tcPr marL="36000" marR="36000" marT="36000" marB="3600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1043971"/>
                  </a:ext>
                </a:extLst>
              </a:tr>
              <a:tr h="204459">
                <a:tc gridSpan="2">
                  <a:txBody>
                    <a:bodyPr/>
                    <a:lstStyle/>
                    <a:p>
                      <a:pPr algn="ctr"/>
                      <a:r>
                        <a:rPr lang="de-DE" sz="800" b="1" dirty="0">
                          <a:solidFill>
                            <a:schemeClr val="tx1"/>
                          </a:solidFill>
                        </a:rPr>
                        <a:t>HR 0,33 (95% </a:t>
                      </a:r>
                      <a:r>
                        <a:rPr lang="de-DE" sz="800" b="1" dirty="0" err="1">
                          <a:solidFill>
                            <a:schemeClr val="tx1"/>
                          </a:solidFill>
                        </a:rPr>
                        <a:t>Kl</a:t>
                      </a:r>
                      <a:r>
                        <a:rPr lang="de-DE" sz="800" b="1" dirty="0">
                          <a:solidFill>
                            <a:schemeClr val="tx1"/>
                          </a:solidFill>
                        </a:rPr>
                        <a:t> 0,21-0,51)</a:t>
                      </a:r>
                    </a:p>
                  </a:txBody>
                  <a:tcPr marL="36000" marR="36000" marT="3600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lang="de-DE" dirty="0"/>
                    </a:p>
                  </a:txBody>
                  <a:tcPr/>
                </a:tc>
                <a:extLst>
                  <a:ext uri="{0D108BD9-81ED-4DB2-BD59-A6C34878D82A}">
                    <a16:rowId xmlns:a16="http://schemas.microsoft.com/office/drawing/2014/main" val="1980130378"/>
                  </a:ext>
                </a:extLst>
              </a:tr>
            </a:tbl>
          </a:graphicData>
        </a:graphic>
      </p:graphicFrame>
      <p:sp>
        <p:nvSpPr>
          <p:cNvPr id="446" name="Textfeld 445">
            <a:extLst>
              <a:ext uri="{FF2B5EF4-FFF2-40B4-BE49-F238E27FC236}">
                <a16:creationId xmlns:a16="http://schemas.microsoft.com/office/drawing/2014/main" id="{B55DB576-F6E3-4D2B-A46A-B9534CF631A3}"/>
              </a:ext>
            </a:extLst>
          </p:cNvPr>
          <p:cNvSpPr txBox="1"/>
          <p:nvPr/>
        </p:nvSpPr>
        <p:spPr>
          <a:xfrm>
            <a:off x="1139228" y="1219770"/>
            <a:ext cx="2098651" cy="246221"/>
          </a:xfrm>
          <a:prstGeom prst="rect">
            <a:avLst/>
          </a:prstGeom>
          <a:noFill/>
          <a:effectLst/>
        </p:spPr>
        <p:txBody>
          <a:bodyPr wrap="none" rtlCol="0">
            <a:spAutoFit/>
          </a:bodyPr>
          <a:lstStyle/>
          <a:p>
            <a:r>
              <a:rPr lang="de-DE" sz="1000" dirty="0" err="1"/>
              <a:t>Trastuzumab</a:t>
            </a:r>
            <a:r>
              <a:rPr lang="de-DE" sz="1000" dirty="0"/>
              <a:t>-resistente Patienten</a:t>
            </a:r>
          </a:p>
        </p:txBody>
      </p:sp>
      <p:sp>
        <p:nvSpPr>
          <p:cNvPr id="447" name="Textfeld 446">
            <a:extLst>
              <a:ext uri="{FF2B5EF4-FFF2-40B4-BE49-F238E27FC236}">
                <a16:creationId xmlns:a16="http://schemas.microsoft.com/office/drawing/2014/main" id="{B6F09073-9FF0-4906-846E-43A74661FA9A}"/>
              </a:ext>
            </a:extLst>
          </p:cNvPr>
          <p:cNvSpPr txBox="1"/>
          <p:nvPr/>
        </p:nvSpPr>
        <p:spPr>
          <a:xfrm>
            <a:off x="5070944" y="1214346"/>
            <a:ext cx="3103735" cy="246221"/>
          </a:xfrm>
          <a:prstGeom prst="rect">
            <a:avLst/>
          </a:prstGeom>
          <a:noFill/>
          <a:effectLst/>
        </p:spPr>
        <p:txBody>
          <a:bodyPr wrap="none" rtlCol="0">
            <a:spAutoFit/>
          </a:bodyPr>
          <a:lstStyle/>
          <a:p>
            <a:r>
              <a:rPr lang="de-DE" sz="1000" dirty="0"/>
              <a:t>Patienten ohne </a:t>
            </a:r>
            <a:r>
              <a:rPr lang="de-DE" sz="1000" dirty="0" err="1"/>
              <a:t>Trastuzumab</a:t>
            </a:r>
            <a:r>
              <a:rPr lang="de-DE" sz="1000" dirty="0"/>
              <a:t>-resistente Erkrankung</a:t>
            </a:r>
          </a:p>
        </p:txBody>
      </p:sp>
      <p:pic>
        <p:nvPicPr>
          <p:cNvPr id="3" name="Grafik 2">
            <a:extLst>
              <a:ext uri="{FF2B5EF4-FFF2-40B4-BE49-F238E27FC236}">
                <a16:creationId xmlns:a16="http://schemas.microsoft.com/office/drawing/2014/main" id="{E970D0DE-EDCF-40BC-89EF-E07B2B4532B2}"/>
              </a:ext>
            </a:extLst>
          </p:cNvPr>
          <p:cNvPicPr>
            <a:picLocks noChangeAspect="1"/>
          </p:cNvPicPr>
          <p:nvPr/>
        </p:nvPicPr>
        <p:blipFill>
          <a:blip r:embed="rId5"/>
          <a:stretch>
            <a:fillRect/>
          </a:stretch>
        </p:blipFill>
        <p:spPr>
          <a:xfrm>
            <a:off x="1377408" y="1643663"/>
            <a:ext cx="2336101" cy="1391818"/>
          </a:xfrm>
          <a:prstGeom prst="rect">
            <a:avLst/>
          </a:prstGeom>
        </p:spPr>
      </p:pic>
      <p:pic>
        <p:nvPicPr>
          <p:cNvPr id="7" name="Grafik 6">
            <a:extLst>
              <a:ext uri="{FF2B5EF4-FFF2-40B4-BE49-F238E27FC236}">
                <a16:creationId xmlns:a16="http://schemas.microsoft.com/office/drawing/2014/main" id="{84C5D230-B12C-47A6-82CB-79958EB8E761}"/>
              </a:ext>
            </a:extLst>
          </p:cNvPr>
          <p:cNvPicPr>
            <a:picLocks noChangeAspect="1"/>
          </p:cNvPicPr>
          <p:nvPr/>
        </p:nvPicPr>
        <p:blipFill>
          <a:blip r:embed="rId6"/>
          <a:stretch>
            <a:fillRect/>
          </a:stretch>
        </p:blipFill>
        <p:spPr>
          <a:xfrm>
            <a:off x="5357614" y="1647655"/>
            <a:ext cx="2491533" cy="1448977"/>
          </a:xfrm>
          <a:prstGeom prst="rect">
            <a:avLst/>
          </a:prstGeom>
        </p:spPr>
      </p:pic>
      <p:graphicFrame>
        <p:nvGraphicFramePr>
          <p:cNvPr id="137" name="Tabelle 136">
            <a:extLst>
              <a:ext uri="{FF2B5EF4-FFF2-40B4-BE49-F238E27FC236}">
                <a16:creationId xmlns:a16="http://schemas.microsoft.com/office/drawing/2014/main" id="{145ACF56-F1CF-48ED-B1AD-72C9EF0E02FB}"/>
              </a:ext>
            </a:extLst>
          </p:cNvPr>
          <p:cNvGraphicFramePr>
            <a:graphicFrameLocks noGrp="1"/>
          </p:cNvGraphicFramePr>
          <p:nvPr/>
        </p:nvGraphicFramePr>
        <p:xfrm>
          <a:off x="-317062" y="3739921"/>
          <a:ext cx="4257785" cy="271764"/>
        </p:xfrm>
        <a:graphic>
          <a:graphicData uri="http://schemas.openxmlformats.org/drawingml/2006/table">
            <a:tbl>
              <a:tblPr firstRow="1" bandRow="1">
                <a:tableStyleId>{5C22544A-7EE6-4342-B048-85BDC9FD1C3A}</a:tableStyleId>
              </a:tblPr>
              <a:tblGrid>
                <a:gridCol w="1508761">
                  <a:extLst>
                    <a:ext uri="{9D8B030D-6E8A-4147-A177-3AD203B41FA5}">
                      <a16:colId xmlns:a16="http://schemas.microsoft.com/office/drawing/2014/main" val="2443131188"/>
                    </a:ext>
                  </a:extLst>
                </a:gridCol>
                <a:gridCol w="343628">
                  <a:extLst>
                    <a:ext uri="{9D8B030D-6E8A-4147-A177-3AD203B41FA5}">
                      <a16:colId xmlns:a16="http://schemas.microsoft.com/office/drawing/2014/main" val="20001"/>
                    </a:ext>
                  </a:extLst>
                </a:gridCol>
                <a:gridCol w="343628">
                  <a:extLst>
                    <a:ext uri="{9D8B030D-6E8A-4147-A177-3AD203B41FA5}">
                      <a16:colId xmlns:a16="http://schemas.microsoft.com/office/drawing/2014/main" val="1844000215"/>
                    </a:ext>
                  </a:extLst>
                </a:gridCol>
                <a:gridCol w="343628">
                  <a:extLst>
                    <a:ext uri="{9D8B030D-6E8A-4147-A177-3AD203B41FA5}">
                      <a16:colId xmlns:a16="http://schemas.microsoft.com/office/drawing/2014/main" val="1909276153"/>
                    </a:ext>
                  </a:extLst>
                </a:gridCol>
                <a:gridCol w="343628">
                  <a:extLst>
                    <a:ext uri="{9D8B030D-6E8A-4147-A177-3AD203B41FA5}">
                      <a16:colId xmlns:a16="http://schemas.microsoft.com/office/drawing/2014/main" val="440586987"/>
                    </a:ext>
                  </a:extLst>
                </a:gridCol>
                <a:gridCol w="343628">
                  <a:extLst>
                    <a:ext uri="{9D8B030D-6E8A-4147-A177-3AD203B41FA5}">
                      <a16:colId xmlns:a16="http://schemas.microsoft.com/office/drawing/2014/main" val="3513912760"/>
                    </a:ext>
                  </a:extLst>
                </a:gridCol>
                <a:gridCol w="343628">
                  <a:extLst>
                    <a:ext uri="{9D8B030D-6E8A-4147-A177-3AD203B41FA5}">
                      <a16:colId xmlns:a16="http://schemas.microsoft.com/office/drawing/2014/main" val="499887690"/>
                    </a:ext>
                  </a:extLst>
                </a:gridCol>
                <a:gridCol w="343628">
                  <a:extLst>
                    <a:ext uri="{9D8B030D-6E8A-4147-A177-3AD203B41FA5}">
                      <a16:colId xmlns:a16="http://schemas.microsoft.com/office/drawing/2014/main" val="2025119589"/>
                    </a:ext>
                  </a:extLst>
                </a:gridCol>
                <a:gridCol w="343628">
                  <a:extLst>
                    <a:ext uri="{9D8B030D-6E8A-4147-A177-3AD203B41FA5}">
                      <a16:colId xmlns:a16="http://schemas.microsoft.com/office/drawing/2014/main" val="554606666"/>
                    </a:ext>
                  </a:extLst>
                </a:gridCol>
              </a:tblGrid>
              <a:tr h="135882">
                <a:tc>
                  <a:txBody>
                    <a:bodyPr/>
                    <a:lstStyle/>
                    <a:p>
                      <a:pPr algn="r"/>
                      <a:r>
                        <a:rPr lang="de-DE" sz="700" b="0" dirty="0" err="1">
                          <a:solidFill>
                            <a:srgbClr val="197812"/>
                          </a:solidFill>
                        </a:rPr>
                        <a:t>Pyrotinib</a:t>
                      </a:r>
                      <a:r>
                        <a:rPr lang="de-DE" sz="700" b="0" dirty="0">
                          <a:solidFill>
                            <a:srgbClr val="197812"/>
                          </a:solidFill>
                        </a:rPr>
                        <a:t> </a:t>
                      </a:r>
                      <a:r>
                        <a:rPr lang="de-DE" sz="700" b="0" dirty="0" err="1">
                          <a:solidFill>
                            <a:srgbClr val="197812"/>
                          </a:solidFill>
                        </a:rPr>
                        <a:t>Kombitation</a:t>
                      </a:r>
                      <a:endParaRPr lang="de-DE" sz="700" b="0" dirty="0">
                        <a:solidFill>
                          <a:srgbClr val="197812"/>
                        </a:solidFill>
                      </a:endParaRP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37</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33</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30</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19</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14</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6</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5</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0</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5882">
                <a:tc>
                  <a:txBody>
                    <a:bodyPr/>
                    <a:lstStyle/>
                    <a:p>
                      <a:pPr algn="r"/>
                      <a:r>
                        <a:rPr lang="de-DE" sz="700" b="0" dirty="0">
                          <a:solidFill>
                            <a:srgbClr val="7F7F7F"/>
                          </a:solidFill>
                        </a:rPr>
                        <a:t>Lapatinib Kombination</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32</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28</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25</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12</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6</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3</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1</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0</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38" name="Textfeld 137">
            <a:extLst>
              <a:ext uri="{FF2B5EF4-FFF2-40B4-BE49-F238E27FC236}">
                <a16:creationId xmlns:a16="http://schemas.microsoft.com/office/drawing/2014/main" id="{F3991BB4-4824-4956-84A0-409ECD5FE5D4}"/>
              </a:ext>
            </a:extLst>
          </p:cNvPr>
          <p:cNvSpPr txBox="1"/>
          <p:nvPr/>
        </p:nvSpPr>
        <p:spPr>
          <a:xfrm>
            <a:off x="1809174" y="3412279"/>
            <a:ext cx="1771361" cy="215444"/>
          </a:xfrm>
          <a:prstGeom prst="rect">
            <a:avLst/>
          </a:prstGeom>
          <a:noFill/>
          <a:effectLst/>
        </p:spPr>
        <p:txBody>
          <a:bodyPr wrap="square" rtlCol="0">
            <a:spAutoFit/>
          </a:bodyPr>
          <a:lstStyle/>
          <a:p>
            <a:r>
              <a:rPr lang="de-DE" sz="800" dirty="0"/>
              <a:t>Zeit seit Randomisierung (Monate)</a:t>
            </a:r>
          </a:p>
        </p:txBody>
      </p:sp>
      <p:sp>
        <p:nvSpPr>
          <p:cNvPr id="139" name="Textfeld 138">
            <a:extLst>
              <a:ext uri="{FF2B5EF4-FFF2-40B4-BE49-F238E27FC236}">
                <a16:creationId xmlns:a16="http://schemas.microsoft.com/office/drawing/2014/main" id="{A0353EBA-4003-4B48-B3C7-7324BDECE850}"/>
              </a:ext>
            </a:extLst>
          </p:cNvPr>
          <p:cNvSpPr txBox="1"/>
          <p:nvPr/>
        </p:nvSpPr>
        <p:spPr>
          <a:xfrm>
            <a:off x="429100" y="3482251"/>
            <a:ext cx="915184" cy="200055"/>
          </a:xfrm>
          <a:prstGeom prst="rect">
            <a:avLst/>
          </a:prstGeom>
          <a:noFill/>
        </p:spPr>
        <p:txBody>
          <a:bodyPr wrap="square" rtlCol="0">
            <a:spAutoFit/>
          </a:bodyPr>
          <a:lstStyle/>
          <a:p>
            <a:r>
              <a:rPr lang="de-DE" sz="700" dirty="0"/>
              <a:t>Anzahl Patienten</a:t>
            </a:r>
          </a:p>
        </p:txBody>
      </p:sp>
      <p:sp>
        <p:nvSpPr>
          <p:cNvPr id="140" name="Textfeld 139">
            <a:extLst>
              <a:ext uri="{FF2B5EF4-FFF2-40B4-BE49-F238E27FC236}">
                <a16:creationId xmlns:a16="http://schemas.microsoft.com/office/drawing/2014/main" id="{24D6BE57-D0EE-478E-90F0-37A4C515BFA6}"/>
              </a:ext>
            </a:extLst>
          </p:cNvPr>
          <p:cNvSpPr txBox="1"/>
          <p:nvPr/>
        </p:nvSpPr>
        <p:spPr>
          <a:xfrm>
            <a:off x="5813864" y="3407517"/>
            <a:ext cx="1804127" cy="215444"/>
          </a:xfrm>
          <a:prstGeom prst="rect">
            <a:avLst/>
          </a:prstGeom>
          <a:noFill/>
          <a:effectLst/>
        </p:spPr>
        <p:txBody>
          <a:bodyPr wrap="square" rtlCol="0">
            <a:spAutoFit/>
          </a:bodyPr>
          <a:lstStyle/>
          <a:p>
            <a:r>
              <a:rPr lang="de-DE" sz="800" dirty="0"/>
              <a:t>Zeit seit Randomisierung (Monate)</a:t>
            </a:r>
          </a:p>
        </p:txBody>
      </p:sp>
      <p:sp>
        <p:nvSpPr>
          <p:cNvPr id="141" name="Textfeld 140">
            <a:extLst>
              <a:ext uri="{FF2B5EF4-FFF2-40B4-BE49-F238E27FC236}">
                <a16:creationId xmlns:a16="http://schemas.microsoft.com/office/drawing/2014/main" id="{19E31A18-73EB-4D3B-8E38-8315D82758A9}"/>
              </a:ext>
            </a:extLst>
          </p:cNvPr>
          <p:cNvSpPr txBox="1"/>
          <p:nvPr/>
        </p:nvSpPr>
        <p:spPr>
          <a:xfrm>
            <a:off x="4417828" y="3457660"/>
            <a:ext cx="915184" cy="200055"/>
          </a:xfrm>
          <a:prstGeom prst="rect">
            <a:avLst/>
          </a:prstGeom>
          <a:noFill/>
        </p:spPr>
        <p:txBody>
          <a:bodyPr wrap="square" rtlCol="0">
            <a:spAutoFit/>
          </a:bodyPr>
          <a:lstStyle/>
          <a:p>
            <a:r>
              <a:rPr lang="de-DE" sz="700" dirty="0"/>
              <a:t>Anzahl Patienten</a:t>
            </a:r>
          </a:p>
        </p:txBody>
      </p:sp>
      <p:graphicFrame>
        <p:nvGraphicFramePr>
          <p:cNvPr id="142" name="Tabelle 141">
            <a:extLst>
              <a:ext uri="{FF2B5EF4-FFF2-40B4-BE49-F238E27FC236}">
                <a16:creationId xmlns:a16="http://schemas.microsoft.com/office/drawing/2014/main" id="{FC24BDD4-1A5B-4204-90A1-9268CC0D37CE}"/>
              </a:ext>
            </a:extLst>
          </p:cNvPr>
          <p:cNvGraphicFramePr>
            <a:graphicFrameLocks noGrp="1"/>
          </p:cNvGraphicFramePr>
          <p:nvPr/>
        </p:nvGraphicFramePr>
        <p:xfrm>
          <a:off x="3710955" y="3682097"/>
          <a:ext cx="4205817" cy="271764"/>
        </p:xfrm>
        <a:graphic>
          <a:graphicData uri="http://schemas.openxmlformats.org/drawingml/2006/table">
            <a:tbl>
              <a:tblPr firstRow="1" bandRow="1">
                <a:tableStyleId>{5C22544A-7EE6-4342-B048-85BDC9FD1C3A}</a:tableStyleId>
              </a:tblPr>
              <a:tblGrid>
                <a:gridCol w="1490345">
                  <a:extLst>
                    <a:ext uri="{9D8B030D-6E8A-4147-A177-3AD203B41FA5}">
                      <a16:colId xmlns:a16="http://schemas.microsoft.com/office/drawing/2014/main" val="2443131188"/>
                    </a:ext>
                  </a:extLst>
                </a:gridCol>
                <a:gridCol w="339434">
                  <a:extLst>
                    <a:ext uri="{9D8B030D-6E8A-4147-A177-3AD203B41FA5}">
                      <a16:colId xmlns:a16="http://schemas.microsoft.com/office/drawing/2014/main" val="20001"/>
                    </a:ext>
                  </a:extLst>
                </a:gridCol>
                <a:gridCol w="339434">
                  <a:extLst>
                    <a:ext uri="{9D8B030D-6E8A-4147-A177-3AD203B41FA5}">
                      <a16:colId xmlns:a16="http://schemas.microsoft.com/office/drawing/2014/main" val="1844000215"/>
                    </a:ext>
                  </a:extLst>
                </a:gridCol>
                <a:gridCol w="339434">
                  <a:extLst>
                    <a:ext uri="{9D8B030D-6E8A-4147-A177-3AD203B41FA5}">
                      <a16:colId xmlns:a16="http://schemas.microsoft.com/office/drawing/2014/main" val="1909276153"/>
                    </a:ext>
                  </a:extLst>
                </a:gridCol>
                <a:gridCol w="339434">
                  <a:extLst>
                    <a:ext uri="{9D8B030D-6E8A-4147-A177-3AD203B41FA5}">
                      <a16:colId xmlns:a16="http://schemas.microsoft.com/office/drawing/2014/main" val="440586987"/>
                    </a:ext>
                  </a:extLst>
                </a:gridCol>
                <a:gridCol w="339434">
                  <a:extLst>
                    <a:ext uri="{9D8B030D-6E8A-4147-A177-3AD203B41FA5}">
                      <a16:colId xmlns:a16="http://schemas.microsoft.com/office/drawing/2014/main" val="3513912760"/>
                    </a:ext>
                  </a:extLst>
                </a:gridCol>
                <a:gridCol w="339434">
                  <a:extLst>
                    <a:ext uri="{9D8B030D-6E8A-4147-A177-3AD203B41FA5}">
                      <a16:colId xmlns:a16="http://schemas.microsoft.com/office/drawing/2014/main" val="499887690"/>
                    </a:ext>
                  </a:extLst>
                </a:gridCol>
                <a:gridCol w="339434">
                  <a:extLst>
                    <a:ext uri="{9D8B030D-6E8A-4147-A177-3AD203B41FA5}">
                      <a16:colId xmlns:a16="http://schemas.microsoft.com/office/drawing/2014/main" val="2025119589"/>
                    </a:ext>
                  </a:extLst>
                </a:gridCol>
                <a:gridCol w="339434">
                  <a:extLst>
                    <a:ext uri="{9D8B030D-6E8A-4147-A177-3AD203B41FA5}">
                      <a16:colId xmlns:a16="http://schemas.microsoft.com/office/drawing/2014/main" val="554606666"/>
                    </a:ext>
                  </a:extLst>
                </a:gridCol>
              </a:tblGrid>
              <a:tr h="135882">
                <a:tc>
                  <a:txBody>
                    <a:bodyPr/>
                    <a:lstStyle/>
                    <a:p>
                      <a:pPr algn="r"/>
                      <a:r>
                        <a:rPr lang="de-DE" sz="700" b="0" dirty="0" err="1">
                          <a:solidFill>
                            <a:srgbClr val="197812"/>
                          </a:solidFill>
                        </a:rPr>
                        <a:t>Pyrotinib</a:t>
                      </a:r>
                      <a:r>
                        <a:rPr lang="de-DE" sz="700" b="0" dirty="0">
                          <a:solidFill>
                            <a:srgbClr val="197812"/>
                          </a:solidFill>
                        </a:rPr>
                        <a:t> </a:t>
                      </a:r>
                      <a:r>
                        <a:rPr lang="de-DE" sz="700" b="0" dirty="0" err="1">
                          <a:solidFill>
                            <a:srgbClr val="197812"/>
                          </a:solidFill>
                        </a:rPr>
                        <a:t>Kombitation</a:t>
                      </a:r>
                      <a:endParaRPr lang="de-DE" sz="700" b="0" dirty="0">
                        <a:solidFill>
                          <a:srgbClr val="197812"/>
                        </a:solidFill>
                      </a:endParaRP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37</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33</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30</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19</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14</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6</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5</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0</a:t>
                      </a:r>
                    </a:p>
                  </a:txBody>
                  <a:tcPr marL="3600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5882">
                <a:tc>
                  <a:txBody>
                    <a:bodyPr/>
                    <a:lstStyle/>
                    <a:p>
                      <a:pPr algn="r"/>
                      <a:r>
                        <a:rPr lang="de-DE" sz="700" b="0" dirty="0">
                          <a:solidFill>
                            <a:srgbClr val="7F7F7F"/>
                          </a:solidFill>
                        </a:rPr>
                        <a:t>Lapatinib Kombination</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32</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28</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25</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12</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6</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3</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1</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de-DE" sz="700" b="0" dirty="0">
                          <a:solidFill>
                            <a:schemeClr val="tx1"/>
                          </a:solidFill>
                        </a:rPr>
                        <a:t>0</a:t>
                      </a:r>
                    </a:p>
                  </a:txBody>
                  <a:tcPr marL="36000" marR="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43" name="Inhaltsplatzhalter 6">
            <a:extLst>
              <a:ext uri="{FF2B5EF4-FFF2-40B4-BE49-F238E27FC236}">
                <a16:creationId xmlns:a16="http://schemas.microsoft.com/office/drawing/2014/main" id="{B1CF965D-42F0-478A-B214-DE35B4523433}"/>
              </a:ext>
            </a:extLst>
          </p:cNvPr>
          <p:cNvSpPr>
            <a:spLocks noGrp="1"/>
          </p:cNvSpPr>
          <p:nvPr>
            <p:ph idx="1"/>
          </p:nvPr>
        </p:nvSpPr>
        <p:spPr>
          <a:xfrm>
            <a:off x="439165" y="4096029"/>
            <a:ext cx="8280400" cy="345481"/>
          </a:xfrm>
        </p:spPr>
        <p:txBody>
          <a:bodyPr/>
          <a:lstStyle/>
          <a:p>
            <a:r>
              <a:rPr lang="en-US" sz="1100" dirty="0" err="1"/>
              <a:t>Resistenz</a:t>
            </a:r>
            <a:r>
              <a:rPr lang="en-US" sz="1100" dirty="0"/>
              <a:t> </a:t>
            </a:r>
            <a:r>
              <a:rPr lang="en-US" sz="1100" dirty="0" err="1"/>
              <a:t>gegenüber</a:t>
            </a:r>
            <a:r>
              <a:rPr lang="en-US" sz="1100" dirty="0"/>
              <a:t> Trastuzumab war </a:t>
            </a:r>
            <a:r>
              <a:rPr lang="en-US" sz="1100" dirty="0" err="1"/>
              <a:t>definiert</a:t>
            </a:r>
            <a:r>
              <a:rPr lang="en-US" sz="1100" dirty="0"/>
              <a:t> </a:t>
            </a:r>
            <a:r>
              <a:rPr lang="en-US" sz="1100" dirty="0" err="1"/>
              <a:t>als</a:t>
            </a:r>
            <a:r>
              <a:rPr lang="en-US" sz="1100" dirty="0"/>
              <a:t> </a:t>
            </a:r>
            <a:r>
              <a:rPr lang="en-US" sz="1100" dirty="0" err="1"/>
              <a:t>Rezidiv</a:t>
            </a:r>
            <a:r>
              <a:rPr lang="en-US" sz="1100" dirty="0"/>
              <a:t> </a:t>
            </a:r>
            <a:r>
              <a:rPr lang="en-US" sz="1100" dirty="0" err="1"/>
              <a:t>innerhalb</a:t>
            </a:r>
            <a:r>
              <a:rPr lang="en-US" sz="1100" dirty="0"/>
              <a:t> von 6 </a:t>
            </a:r>
            <a:r>
              <a:rPr lang="en-US" sz="1100" dirty="0" err="1"/>
              <a:t>Monaten</a:t>
            </a:r>
            <a:r>
              <a:rPr lang="en-US" sz="1100" dirty="0"/>
              <a:t> </a:t>
            </a:r>
            <a:r>
              <a:rPr lang="en-US" sz="1100" dirty="0" err="1"/>
              <a:t>nach</a:t>
            </a:r>
            <a:r>
              <a:rPr lang="en-US" sz="1100" dirty="0"/>
              <a:t> </a:t>
            </a:r>
            <a:r>
              <a:rPr lang="en-US" sz="1100" dirty="0" err="1"/>
              <a:t>adjuvantem</a:t>
            </a:r>
            <a:r>
              <a:rPr lang="en-US" sz="1100" dirty="0"/>
              <a:t> Trastuzumab und/</a:t>
            </a:r>
            <a:r>
              <a:rPr lang="en-US" sz="1100" dirty="0" err="1"/>
              <a:t>oder</a:t>
            </a:r>
            <a:r>
              <a:rPr lang="en-US" sz="1100" dirty="0"/>
              <a:t> Progression </a:t>
            </a:r>
            <a:r>
              <a:rPr lang="en-US" sz="1100" dirty="0" err="1"/>
              <a:t>innerhalb</a:t>
            </a:r>
            <a:r>
              <a:rPr lang="en-US" sz="1100" dirty="0"/>
              <a:t> von 3 </a:t>
            </a:r>
            <a:r>
              <a:rPr lang="en-US" sz="1100" dirty="0" err="1"/>
              <a:t>Monaten</a:t>
            </a:r>
            <a:r>
              <a:rPr lang="en-US" sz="1100" dirty="0"/>
              <a:t> </a:t>
            </a:r>
            <a:r>
              <a:rPr lang="en-US" sz="1100" dirty="0" err="1"/>
              <a:t>unter</a:t>
            </a:r>
            <a:r>
              <a:rPr lang="en-US" sz="1100" dirty="0"/>
              <a:t> Trastuzumab-</a:t>
            </a:r>
            <a:r>
              <a:rPr lang="en-US" sz="1100" dirty="0" err="1"/>
              <a:t>Therapie</a:t>
            </a:r>
            <a:r>
              <a:rPr lang="en-US" sz="1100" dirty="0"/>
              <a:t> </a:t>
            </a:r>
            <a:r>
              <a:rPr lang="en-US" sz="1100" dirty="0" err="1"/>
              <a:t>bei</a:t>
            </a:r>
            <a:r>
              <a:rPr lang="en-US" sz="1100" dirty="0"/>
              <a:t> </a:t>
            </a:r>
            <a:r>
              <a:rPr lang="en-US" sz="1100" dirty="0" err="1"/>
              <a:t>metastasierter</a:t>
            </a:r>
            <a:r>
              <a:rPr lang="en-US" sz="1100" dirty="0"/>
              <a:t> </a:t>
            </a:r>
            <a:r>
              <a:rPr lang="en-US" sz="1100" dirty="0" err="1"/>
              <a:t>Erkrankung</a:t>
            </a:r>
            <a:r>
              <a:rPr lang="de-DE" sz="1100" dirty="0"/>
              <a:t>.</a:t>
            </a:r>
          </a:p>
        </p:txBody>
      </p:sp>
    </p:spTree>
    <p:extLst>
      <p:ext uri="{BB962C8B-B14F-4D97-AF65-F5344CB8AC3E}">
        <p14:creationId xmlns:p14="http://schemas.microsoft.com/office/powerpoint/2010/main" val="217672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PHOEBE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Xu</a:t>
            </a:r>
            <a:r>
              <a:rPr lang="de-DE" dirty="0"/>
              <a:t> </a:t>
            </a:r>
            <a:r>
              <a:rPr lang="en-US" kern="0" dirty="0"/>
              <a:t>et al. | 2020 ASCO Annual Meeting | J Clin Oncol 38: 2020 (suppl; </a:t>
            </a:r>
            <a:r>
              <a:rPr lang="en-US" kern="0" dirty="0" err="1"/>
              <a:t>abstr</a:t>
            </a:r>
            <a:r>
              <a:rPr lang="en-US" kern="0" dirty="0"/>
              <a:t> 1003)</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29100" y="730053"/>
            <a:ext cx="8349140" cy="353808"/>
          </a:xfrm>
        </p:spPr>
        <p:txBody>
          <a:bodyPr/>
          <a:lstStyle/>
          <a:p>
            <a:r>
              <a:rPr lang="de-DE" dirty="0">
                <a:solidFill>
                  <a:srgbClr val="003865"/>
                </a:solidFill>
              </a:rPr>
              <a:t>Gesamtüberleben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55</a:t>
            </a:fld>
            <a:endParaRPr lang="en-GB" dirty="0"/>
          </a:p>
        </p:txBody>
      </p:sp>
      <p:sp>
        <p:nvSpPr>
          <p:cNvPr id="10" name="Rechteck 9">
            <a:extLst>
              <a:ext uri="{FF2B5EF4-FFF2-40B4-BE49-F238E27FC236}">
                <a16:creationId xmlns:a16="http://schemas.microsoft.com/office/drawing/2014/main" id="{A85FCAD3-CB78-4317-A260-F46BAC002C1B}"/>
              </a:ext>
            </a:extLst>
          </p:cNvPr>
          <p:cNvSpPr/>
          <p:nvPr/>
        </p:nvSpPr>
        <p:spPr>
          <a:xfrm>
            <a:off x="436137" y="4635965"/>
            <a:ext cx="8280397" cy="123111"/>
          </a:xfrm>
          <a:prstGeom prst="rect">
            <a:avLst/>
          </a:prstGeom>
        </p:spPr>
        <p:txBody>
          <a:bodyPr wrap="square" lIns="0" tIns="0" rIns="0" bIns="0" anchor="b">
            <a:spAutoFit/>
          </a:bodyPr>
          <a:lstStyle/>
          <a:p>
            <a:r>
              <a:rPr lang="de-DE" sz="800" dirty="0">
                <a:solidFill>
                  <a:prstClr val="black"/>
                </a:solidFill>
              </a:rPr>
              <a:t>Vergleich zwischen den Gruppen wurde durch Log-Rank-Test stratifiziert nach </a:t>
            </a:r>
            <a:r>
              <a:rPr lang="de-DE" sz="800" dirty="0" err="1">
                <a:solidFill>
                  <a:prstClr val="black"/>
                </a:solidFill>
              </a:rPr>
              <a:t>Randomisierungsstrata</a:t>
            </a:r>
            <a:r>
              <a:rPr lang="de-DE" sz="800" dirty="0">
                <a:solidFill>
                  <a:prstClr val="black"/>
                </a:solidFill>
              </a:rPr>
              <a:t> durchgeführt</a:t>
            </a:r>
          </a:p>
        </p:txBody>
      </p:sp>
      <p:sp>
        <p:nvSpPr>
          <p:cNvPr id="130" name="Textfeld 129">
            <a:extLst>
              <a:ext uri="{FF2B5EF4-FFF2-40B4-BE49-F238E27FC236}">
                <a16:creationId xmlns:a16="http://schemas.microsoft.com/office/drawing/2014/main" id="{411E8925-F03E-4F40-8822-12F910221C9A}"/>
              </a:ext>
            </a:extLst>
          </p:cNvPr>
          <p:cNvSpPr txBox="1"/>
          <p:nvPr/>
        </p:nvSpPr>
        <p:spPr>
          <a:xfrm>
            <a:off x="2558371" y="3599706"/>
            <a:ext cx="2143536" cy="246221"/>
          </a:xfrm>
          <a:prstGeom prst="rect">
            <a:avLst/>
          </a:prstGeom>
          <a:noFill/>
          <a:effectLst/>
        </p:spPr>
        <p:txBody>
          <a:bodyPr wrap="none" rtlCol="0">
            <a:spAutoFit/>
          </a:bodyPr>
          <a:lstStyle/>
          <a:p>
            <a:r>
              <a:rPr lang="de-DE" sz="1000" dirty="0"/>
              <a:t>Zeit seit Randomisierung (Monate)</a:t>
            </a:r>
          </a:p>
        </p:txBody>
      </p:sp>
      <p:sp>
        <p:nvSpPr>
          <p:cNvPr id="131" name="Textfeld 130">
            <a:extLst>
              <a:ext uri="{FF2B5EF4-FFF2-40B4-BE49-F238E27FC236}">
                <a16:creationId xmlns:a16="http://schemas.microsoft.com/office/drawing/2014/main" id="{31D8F6D1-180A-43E7-9F85-DC0D919ADC84}"/>
              </a:ext>
            </a:extLst>
          </p:cNvPr>
          <p:cNvSpPr txBox="1"/>
          <p:nvPr/>
        </p:nvSpPr>
        <p:spPr>
          <a:xfrm rot="16200000">
            <a:off x="406358" y="2260992"/>
            <a:ext cx="2109873" cy="246221"/>
          </a:xfrm>
          <a:prstGeom prst="rect">
            <a:avLst/>
          </a:prstGeom>
          <a:noFill/>
          <a:effectLst/>
        </p:spPr>
        <p:txBody>
          <a:bodyPr wrap="none" rtlCol="0">
            <a:spAutoFit/>
          </a:bodyPr>
          <a:lstStyle/>
          <a:p>
            <a:pPr algn="ctr"/>
            <a:r>
              <a:rPr lang="de-DE" sz="1000" dirty="0"/>
              <a:t>Überlebenswahrscheinlichkeit (%)</a:t>
            </a:r>
          </a:p>
        </p:txBody>
      </p:sp>
      <p:sp>
        <p:nvSpPr>
          <p:cNvPr id="132" name="Textfeld 131">
            <a:extLst>
              <a:ext uri="{FF2B5EF4-FFF2-40B4-BE49-F238E27FC236}">
                <a16:creationId xmlns:a16="http://schemas.microsoft.com/office/drawing/2014/main" id="{5E1F93EC-2137-4271-8645-7D2F4F0BCC44}"/>
              </a:ext>
            </a:extLst>
          </p:cNvPr>
          <p:cNvSpPr txBox="1"/>
          <p:nvPr/>
        </p:nvSpPr>
        <p:spPr>
          <a:xfrm>
            <a:off x="977830" y="3684345"/>
            <a:ext cx="966931" cy="215444"/>
          </a:xfrm>
          <a:prstGeom prst="rect">
            <a:avLst/>
          </a:prstGeom>
          <a:noFill/>
        </p:spPr>
        <p:txBody>
          <a:bodyPr wrap="none" rtlCol="0">
            <a:spAutoFit/>
          </a:bodyPr>
          <a:lstStyle/>
          <a:p>
            <a:r>
              <a:rPr lang="de-DE" sz="800" dirty="0"/>
              <a:t>Anzahl Patienten</a:t>
            </a:r>
          </a:p>
        </p:txBody>
      </p:sp>
      <p:graphicFrame>
        <p:nvGraphicFramePr>
          <p:cNvPr id="175" name="Tabelle 222">
            <a:extLst>
              <a:ext uri="{FF2B5EF4-FFF2-40B4-BE49-F238E27FC236}">
                <a16:creationId xmlns:a16="http://schemas.microsoft.com/office/drawing/2014/main" id="{3FF11040-B710-4B12-9FB3-9B06D2B0CD8F}"/>
              </a:ext>
            </a:extLst>
          </p:cNvPr>
          <p:cNvGraphicFramePr>
            <a:graphicFrameLocks noGrp="1"/>
          </p:cNvGraphicFramePr>
          <p:nvPr/>
        </p:nvGraphicFramePr>
        <p:xfrm>
          <a:off x="270350" y="3883106"/>
          <a:ext cx="4955798" cy="288134"/>
        </p:xfrm>
        <a:graphic>
          <a:graphicData uri="http://schemas.openxmlformats.org/drawingml/2006/table">
            <a:tbl>
              <a:tblPr firstRow="1" bandRow="1">
                <a:tableStyleId>{5C22544A-7EE6-4342-B048-85BDC9FD1C3A}</a:tableStyleId>
              </a:tblPr>
              <a:tblGrid>
                <a:gridCol w="1570724">
                  <a:extLst>
                    <a:ext uri="{9D8B030D-6E8A-4147-A177-3AD203B41FA5}">
                      <a16:colId xmlns:a16="http://schemas.microsoft.com/office/drawing/2014/main" val="2691651800"/>
                    </a:ext>
                  </a:extLst>
                </a:gridCol>
                <a:gridCol w="307734">
                  <a:extLst>
                    <a:ext uri="{9D8B030D-6E8A-4147-A177-3AD203B41FA5}">
                      <a16:colId xmlns:a16="http://schemas.microsoft.com/office/drawing/2014/main" val="3901341006"/>
                    </a:ext>
                  </a:extLst>
                </a:gridCol>
                <a:gridCol w="307734">
                  <a:extLst>
                    <a:ext uri="{9D8B030D-6E8A-4147-A177-3AD203B41FA5}">
                      <a16:colId xmlns:a16="http://schemas.microsoft.com/office/drawing/2014/main" val="2246054"/>
                    </a:ext>
                  </a:extLst>
                </a:gridCol>
                <a:gridCol w="307734">
                  <a:extLst>
                    <a:ext uri="{9D8B030D-6E8A-4147-A177-3AD203B41FA5}">
                      <a16:colId xmlns:a16="http://schemas.microsoft.com/office/drawing/2014/main" val="3737037530"/>
                    </a:ext>
                  </a:extLst>
                </a:gridCol>
                <a:gridCol w="307734">
                  <a:extLst>
                    <a:ext uri="{9D8B030D-6E8A-4147-A177-3AD203B41FA5}">
                      <a16:colId xmlns:a16="http://schemas.microsoft.com/office/drawing/2014/main" val="3845615001"/>
                    </a:ext>
                  </a:extLst>
                </a:gridCol>
                <a:gridCol w="307734">
                  <a:extLst>
                    <a:ext uri="{9D8B030D-6E8A-4147-A177-3AD203B41FA5}">
                      <a16:colId xmlns:a16="http://schemas.microsoft.com/office/drawing/2014/main" val="3938329009"/>
                    </a:ext>
                  </a:extLst>
                </a:gridCol>
                <a:gridCol w="307734">
                  <a:extLst>
                    <a:ext uri="{9D8B030D-6E8A-4147-A177-3AD203B41FA5}">
                      <a16:colId xmlns:a16="http://schemas.microsoft.com/office/drawing/2014/main" val="653088832"/>
                    </a:ext>
                  </a:extLst>
                </a:gridCol>
                <a:gridCol w="307734">
                  <a:extLst>
                    <a:ext uri="{9D8B030D-6E8A-4147-A177-3AD203B41FA5}">
                      <a16:colId xmlns:a16="http://schemas.microsoft.com/office/drawing/2014/main" val="827275410"/>
                    </a:ext>
                  </a:extLst>
                </a:gridCol>
                <a:gridCol w="307734">
                  <a:extLst>
                    <a:ext uri="{9D8B030D-6E8A-4147-A177-3AD203B41FA5}">
                      <a16:colId xmlns:a16="http://schemas.microsoft.com/office/drawing/2014/main" val="4293076119"/>
                    </a:ext>
                  </a:extLst>
                </a:gridCol>
                <a:gridCol w="307734">
                  <a:extLst>
                    <a:ext uri="{9D8B030D-6E8A-4147-A177-3AD203B41FA5}">
                      <a16:colId xmlns:a16="http://schemas.microsoft.com/office/drawing/2014/main" val="4201291876"/>
                    </a:ext>
                  </a:extLst>
                </a:gridCol>
                <a:gridCol w="307734">
                  <a:extLst>
                    <a:ext uri="{9D8B030D-6E8A-4147-A177-3AD203B41FA5}">
                      <a16:colId xmlns:a16="http://schemas.microsoft.com/office/drawing/2014/main" val="1346162002"/>
                    </a:ext>
                  </a:extLst>
                </a:gridCol>
                <a:gridCol w="307734">
                  <a:extLst>
                    <a:ext uri="{9D8B030D-6E8A-4147-A177-3AD203B41FA5}">
                      <a16:colId xmlns:a16="http://schemas.microsoft.com/office/drawing/2014/main" val="1086612536"/>
                    </a:ext>
                  </a:extLst>
                </a:gridCol>
              </a:tblGrid>
              <a:tr h="144067">
                <a:tc>
                  <a:txBody>
                    <a:bodyPr/>
                    <a:lstStyle/>
                    <a:p>
                      <a:pPr algn="r"/>
                      <a:r>
                        <a:rPr lang="de-DE" sz="800" b="0" dirty="0" err="1">
                          <a:solidFill>
                            <a:srgbClr val="197812"/>
                          </a:solidFill>
                        </a:rPr>
                        <a:t>Pyrotinib</a:t>
                      </a:r>
                      <a:r>
                        <a:rPr lang="de-DE" sz="800" b="0" dirty="0">
                          <a:solidFill>
                            <a:srgbClr val="197812"/>
                          </a:solidFill>
                        </a:rPr>
                        <a:t> Kombination</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134</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132</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129</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115</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800" b="0" dirty="0">
                          <a:solidFill>
                            <a:schemeClr val="tx1"/>
                          </a:solidFill>
                        </a:rPr>
                        <a:t>90</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800" b="0" dirty="0">
                          <a:solidFill>
                            <a:schemeClr val="tx1"/>
                          </a:solidFill>
                        </a:rPr>
                        <a:t>65</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800" b="0" dirty="0">
                          <a:solidFill>
                            <a:schemeClr val="tx1"/>
                          </a:solidFill>
                        </a:rPr>
                        <a:t>38</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15</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800" b="0" dirty="0">
                          <a:solidFill>
                            <a:schemeClr val="tx1"/>
                          </a:solidFill>
                        </a:rPr>
                        <a:t>3</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de-DE" sz="800" b="0" dirty="0">
                          <a:solidFill>
                            <a:schemeClr val="tx1"/>
                          </a:solidFill>
                        </a:rPr>
                        <a:t>0</a:t>
                      </a:r>
                    </a:p>
                  </a:txBody>
                  <a:tcPr marL="3600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1019004"/>
                  </a:ext>
                </a:extLst>
              </a:tr>
              <a:tr h="144067">
                <a:tc>
                  <a:txBody>
                    <a:bodyPr/>
                    <a:lstStyle/>
                    <a:p>
                      <a:pPr algn="r"/>
                      <a:r>
                        <a:rPr lang="de-DE" sz="800" b="0" dirty="0">
                          <a:solidFill>
                            <a:srgbClr val="7F7F7F"/>
                          </a:solidFill>
                        </a:rPr>
                        <a:t>Lapatinib Kombination</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132</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130</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126</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111</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800" b="0" dirty="0">
                          <a:solidFill>
                            <a:schemeClr val="tx1"/>
                          </a:solidFill>
                        </a:rPr>
                        <a:t>76</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800" b="0" dirty="0">
                          <a:solidFill>
                            <a:schemeClr val="tx1"/>
                          </a:solidFill>
                        </a:rPr>
                        <a:t>53</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800" b="0" dirty="0">
                          <a:solidFill>
                            <a:schemeClr val="tx1"/>
                          </a:solidFill>
                        </a:rPr>
                        <a:t>29</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13</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800" b="0" dirty="0">
                          <a:solidFill>
                            <a:schemeClr val="tx1"/>
                          </a:solidFill>
                        </a:rPr>
                        <a:t>3</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800" b="0" dirty="0">
                          <a:solidFill>
                            <a:schemeClr val="tx1"/>
                          </a:solidFill>
                        </a:rPr>
                        <a:t>1</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de-DE" sz="800" b="0" dirty="0">
                          <a:solidFill>
                            <a:schemeClr val="tx1"/>
                          </a:solidFill>
                        </a:rPr>
                        <a:t>0</a:t>
                      </a:r>
                    </a:p>
                  </a:txBody>
                  <a:tcPr marL="3600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61513998"/>
                  </a:ext>
                </a:extLst>
              </a:tr>
            </a:tbl>
          </a:graphicData>
        </a:graphic>
      </p:graphicFrame>
      <p:sp>
        <p:nvSpPr>
          <p:cNvPr id="327" name="Textfeld 326">
            <a:extLst>
              <a:ext uri="{FF2B5EF4-FFF2-40B4-BE49-F238E27FC236}">
                <a16:creationId xmlns:a16="http://schemas.microsoft.com/office/drawing/2014/main" id="{7A7624DE-5699-48EE-B24F-1BEE4F4FBF3E}"/>
              </a:ext>
            </a:extLst>
          </p:cNvPr>
          <p:cNvSpPr txBox="1"/>
          <p:nvPr/>
        </p:nvSpPr>
        <p:spPr>
          <a:xfrm>
            <a:off x="5111311" y="2156252"/>
            <a:ext cx="2188421" cy="577081"/>
          </a:xfrm>
          <a:prstGeom prst="rect">
            <a:avLst/>
          </a:prstGeom>
          <a:noFill/>
        </p:spPr>
        <p:txBody>
          <a:bodyPr wrap="square" rtlCol="0">
            <a:spAutoFit/>
          </a:bodyPr>
          <a:lstStyle/>
          <a:p>
            <a:pPr algn="ctr"/>
            <a:r>
              <a:rPr lang="de-DE" sz="1050" dirty="0"/>
              <a:t>Der Median wurde in keinem Arm</a:t>
            </a:r>
          </a:p>
          <a:p>
            <a:pPr algn="ctr"/>
            <a:r>
              <a:rPr lang="de-DE" sz="1050" dirty="0"/>
              <a:t> erreicht</a:t>
            </a:r>
          </a:p>
          <a:p>
            <a:pPr algn="ctr"/>
            <a:r>
              <a:rPr lang="de-DE" sz="1050" dirty="0"/>
              <a:t>HR 0,46 (95% </a:t>
            </a:r>
            <a:r>
              <a:rPr lang="de-DE" sz="1050" dirty="0" err="1"/>
              <a:t>Kl</a:t>
            </a:r>
            <a:r>
              <a:rPr lang="de-DE" sz="1050" dirty="0"/>
              <a:t> 0,22; 0,99)</a:t>
            </a:r>
          </a:p>
        </p:txBody>
      </p:sp>
      <p:pic>
        <p:nvPicPr>
          <p:cNvPr id="13" name="Grafik 12">
            <a:extLst>
              <a:ext uri="{FF2B5EF4-FFF2-40B4-BE49-F238E27FC236}">
                <a16:creationId xmlns:a16="http://schemas.microsoft.com/office/drawing/2014/main" id="{DF914E7C-B6A5-4B7B-80BB-304AA07C259D}"/>
              </a:ext>
            </a:extLst>
          </p:cNvPr>
          <p:cNvPicPr>
            <a:picLocks noChangeAspect="1"/>
          </p:cNvPicPr>
          <p:nvPr/>
        </p:nvPicPr>
        <p:blipFill>
          <a:blip r:embed="rId3"/>
          <a:stretch>
            <a:fillRect/>
          </a:stretch>
        </p:blipFill>
        <p:spPr>
          <a:xfrm>
            <a:off x="1645917" y="1168846"/>
            <a:ext cx="3647339" cy="2478320"/>
          </a:xfrm>
          <a:prstGeom prst="rect">
            <a:avLst/>
          </a:prstGeom>
        </p:spPr>
      </p:pic>
    </p:spTree>
    <p:extLst>
      <p:ext uri="{BB962C8B-B14F-4D97-AF65-F5344CB8AC3E}">
        <p14:creationId xmlns:p14="http://schemas.microsoft.com/office/powerpoint/2010/main" val="14513625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PHOEBE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Xu</a:t>
            </a:r>
            <a:r>
              <a:rPr lang="de-DE" dirty="0"/>
              <a:t> </a:t>
            </a:r>
            <a:r>
              <a:rPr lang="en-US" kern="0" dirty="0"/>
              <a:t>et al. | 2020 ASCO Annual Meeting | J Clin Oncol 38: 2020 (suppl; </a:t>
            </a:r>
            <a:r>
              <a:rPr lang="en-US" kern="0" dirty="0" err="1"/>
              <a:t>abstr</a:t>
            </a:r>
            <a:r>
              <a:rPr lang="en-US" kern="0" dirty="0"/>
              <a:t> 1003)</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29100" y="730053"/>
            <a:ext cx="8349140" cy="353808"/>
          </a:xfrm>
        </p:spPr>
        <p:txBody>
          <a:bodyPr/>
          <a:lstStyle/>
          <a:p>
            <a:r>
              <a:rPr lang="de-DE" dirty="0">
                <a:solidFill>
                  <a:srgbClr val="003865"/>
                </a:solidFill>
              </a:rPr>
              <a:t>Häufigste Grad </a:t>
            </a:r>
            <a:r>
              <a:rPr lang="de-DE" dirty="0">
                <a:solidFill>
                  <a:srgbClr val="003865"/>
                </a:solidFill>
                <a:ea typeface="Verdana" panose="020B0604030504040204" pitchFamily="34" charset="0"/>
              </a:rPr>
              <a:t>≥3 UEs mit Behandlungsbezug</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56</a:t>
            </a:fld>
            <a:endParaRPr lang="en-GB" dirty="0"/>
          </a:p>
        </p:txBody>
      </p:sp>
      <p:sp>
        <p:nvSpPr>
          <p:cNvPr id="15" name="Inhaltsplatzhalter 6">
            <a:extLst>
              <a:ext uri="{FF2B5EF4-FFF2-40B4-BE49-F238E27FC236}">
                <a16:creationId xmlns:a16="http://schemas.microsoft.com/office/drawing/2014/main" id="{2E0BCF5E-CC06-45DF-8068-A4D462C38F4C}"/>
              </a:ext>
            </a:extLst>
          </p:cNvPr>
          <p:cNvSpPr>
            <a:spLocks noGrp="1"/>
          </p:cNvSpPr>
          <p:nvPr>
            <p:ph idx="1"/>
          </p:nvPr>
        </p:nvSpPr>
        <p:spPr>
          <a:xfrm>
            <a:off x="439165" y="4335944"/>
            <a:ext cx="8280400" cy="345481"/>
          </a:xfrm>
        </p:spPr>
        <p:txBody>
          <a:bodyPr/>
          <a:lstStyle/>
          <a:p>
            <a:r>
              <a:rPr lang="en-US" sz="1100" dirty="0" err="1"/>
              <a:t>Aufgeführt</a:t>
            </a:r>
            <a:r>
              <a:rPr lang="en-US" sz="1100" dirty="0"/>
              <a:t> </a:t>
            </a:r>
            <a:r>
              <a:rPr lang="en-US" sz="1100" dirty="0" err="1"/>
              <a:t>sind</a:t>
            </a:r>
            <a:r>
              <a:rPr lang="en-US" sz="1100" dirty="0"/>
              <a:t> Grad ≥3 UEs </a:t>
            </a:r>
            <a:r>
              <a:rPr lang="en-US" sz="1100" dirty="0" err="1"/>
              <a:t>mit</a:t>
            </a:r>
            <a:r>
              <a:rPr lang="en-US" sz="1100" dirty="0"/>
              <a:t> </a:t>
            </a:r>
            <a:r>
              <a:rPr lang="en-US" sz="1100" dirty="0" err="1"/>
              <a:t>Behandlungsbezug</a:t>
            </a:r>
            <a:r>
              <a:rPr lang="en-US" sz="1100" dirty="0"/>
              <a:t> </a:t>
            </a:r>
            <a:r>
              <a:rPr lang="en-US" sz="1100" dirty="0" err="1"/>
              <a:t>bei</a:t>
            </a:r>
            <a:r>
              <a:rPr lang="en-US" sz="1100" dirty="0"/>
              <a:t> 2 </a:t>
            </a:r>
            <a:r>
              <a:rPr lang="en-US" sz="1100" dirty="0" err="1"/>
              <a:t>oder</a:t>
            </a:r>
            <a:r>
              <a:rPr lang="en-US" sz="1100" dirty="0"/>
              <a:t> </a:t>
            </a:r>
            <a:r>
              <a:rPr lang="en-US" sz="1100" dirty="0" err="1"/>
              <a:t>mehr</a:t>
            </a:r>
            <a:r>
              <a:rPr lang="en-US" sz="1100" dirty="0"/>
              <a:t> </a:t>
            </a:r>
            <a:r>
              <a:rPr lang="en-US" sz="1100" dirty="0" err="1"/>
              <a:t>Patienten</a:t>
            </a:r>
            <a:endParaRPr lang="de-DE" sz="1100" dirty="0"/>
          </a:p>
        </p:txBody>
      </p:sp>
      <p:graphicFrame>
        <p:nvGraphicFramePr>
          <p:cNvPr id="16" name="Tabelle 6">
            <a:extLst>
              <a:ext uri="{FF2B5EF4-FFF2-40B4-BE49-F238E27FC236}">
                <a16:creationId xmlns:a16="http://schemas.microsoft.com/office/drawing/2014/main" id="{D671CB39-AE52-4598-B3C4-ACB25762040F}"/>
              </a:ext>
            </a:extLst>
          </p:cNvPr>
          <p:cNvGraphicFramePr>
            <a:graphicFrameLocks noGrp="1"/>
          </p:cNvGraphicFramePr>
          <p:nvPr/>
        </p:nvGraphicFramePr>
        <p:xfrm>
          <a:off x="439164" y="1384299"/>
          <a:ext cx="3731906" cy="2845048"/>
        </p:xfrm>
        <a:graphic>
          <a:graphicData uri="http://schemas.openxmlformats.org/drawingml/2006/table">
            <a:tbl>
              <a:tblPr firstRow="1" bandRow="1">
                <a:tableStyleId>{5C22544A-7EE6-4342-B048-85BDC9FD1C3A}</a:tableStyleId>
              </a:tblPr>
              <a:tblGrid>
                <a:gridCol w="1865954">
                  <a:extLst>
                    <a:ext uri="{9D8B030D-6E8A-4147-A177-3AD203B41FA5}">
                      <a16:colId xmlns:a16="http://schemas.microsoft.com/office/drawing/2014/main" val="1416236579"/>
                    </a:ext>
                  </a:extLst>
                </a:gridCol>
                <a:gridCol w="932976">
                  <a:extLst>
                    <a:ext uri="{9D8B030D-6E8A-4147-A177-3AD203B41FA5}">
                      <a16:colId xmlns:a16="http://schemas.microsoft.com/office/drawing/2014/main" val="3942288495"/>
                    </a:ext>
                  </a:extLst>
                </a:gridCol>
                <a:gridCol w="932976">
                  <a:extLst>
                    <a:ext uri="{9D8B030D-6E8A-4147-A177-3AD203B41FA5}">
                      <a16:colId xmlns:a16="http://schemas.microsoft.com/office/drawing/2014/main" val="141348907"/>
                    </a:ext>
                  </a:extLst>
                </a:gridCol>
              </a:tblGrid>
              <a:tr h="388214">
                <a:tc>
                  <a:txBody>
                    <a:bodyPr/>
                    <a:lstStyle/>
                    <a:p>
                      <a:pPr algn="l"/>
                      <a:r>
                        <a:rPr lang="de-DE" sz="900" dirty="0"/>
                        <a:t>Ereignisse, n (%)</a:t>
                      </a:r>
                    </a:p>
                  </a:txBody>
                  <a:tcPr anchor="ctr"/>
                </a:tc>
                <a:tc>
                  <a:txBody>
                    <a:bodyPr/>
                    <a:lstStyle/>
                    <a:p>
                      <a:pPr algn="ctr"/>
                      <a:r>
                        <a:rPr lang="de-DE" sz="900" dirty="0" err="1"/>
                        <a:t>Pyrotinib</a:t>
                      </a:r>
                      <a:r>
                        <a:rPr lang="de-DE" sz="900" dirty="0"/>
                        <a:t>-Arm</a:t>
                      </a:r>
                    </a:p>
                    <a:p>
                      <a:pPr algn="ctr"/>
                      <a:r>
                        <a:rPr lang="de-DE" sz="900" dirty="0"/>
                        <a:t>(n = 134)</a:t>
                      </a:r>
                    </a:p>
                  </a:txBody>
                  <a:tcPr/>
                </a:tc>
                <a:tc>
                  <a:txBody>
                    <a:bodyPr/>
                    <a:lstStyle/>
                    <a:p>
                      <a:pPr algn="ctr"/>
                      <a:r>
                        <a:rPr lang="de-DE" sz="900" dirty="0"/>
                        <a:t>Lapatinib-Arm</a:t>
                      </a:r>
                    </a:p>
                    <a:p>
                      <a:pPr algn="ctr"/>
                      <a:r>
                        <a:rPr lang="de-DE" sz="900" dirty="0"/>
                        <a:t>(n = 132)</a:t>
                      </a:r>
                    </a:p>
                  </a:txBody>
                  <a:tcPr/>
                </a:tc>
                <a:extLst>
                  <a:ext uri="{0D108BD9-81ED-4DB2-BD59-A6C34878D82A}">
                    <a16:rowId xmlns:a16="http://schemas.microsoft.com/office/drawing/2014/main" val="3910342381"/>
                  </a:ext>
                </a:extLst>
              </a:tr>
              <a:tr h="247046">
                <a:tc>
                  <a:txBody>
                    <a:bodyPr/>
                    <a:lstStyle/>
                    <a:p>
                      <a:r>
                        <a:rPr lang="de-DE" sz="900" dirty="0"/>
                        <a:t>Durchfall</a:t>
                      </a:r>
                    </a:p>
                  </a:txBody>
                  <a:tcPr>
                    <a:solidFill>
                      <a:schemeClr val="accent3"/>
                    </a:solidFill>
                  </a:tcPr>
                </a:tc>
                <a:tc>
                  <a:txBody>
                    <a:bodyPr/>
                    <a:lstStyle/>
                    <a:p>
                      <a:pPr algn="ctr"/>
                      <a:r>
                        <a:rPr lang="de-DE" sz="900" dirty="0"/>
                        <a:t>41 (30,6%)</a:t>
                      </a:r>
                    </a:p>
                  </a:txBody>
                  <a:tcPr>
                    <a:solidFill>
                      <a:schemeClr val="accent3"/>
                    </a:solidFill>
                  </a:tcPr>
                </a:tc>
                <a:tc>
                  <a:txBody>
                    <a:bodyPr/>
                    <a:lstStyle/>
                    <a:p>
                      <a:pPr algn="ctr"/>
                      <a:r>
                        <a:rPr lang="de-DE" sz="900" dirty="0"/>
                        <a:t>11 (8,3%)</a:t>
                      </a:r>
                    </a:p>
                  </a:txBody>
                  <a:tcPr>
                    <a:solidFill>
                      <a:schemeClr val="accent3"/>
                    </a:solidFill>
                  </a:tcPr>
                </a:tc>
                <a:extLst>
                  <a:ext uri="{0D108BD9-81ED-4DB2-BD59-A6C34878D82A}">
                    <a16:rowId xmlns:a16="http://schemas.microsoft.com/office/drawing/2014/main" val="108729431"/>
                  </a:ext>
                </a:extLst>
              </a:tr>
              <a:tr h="247046">
                <a:tc>
                  <a:txBody>
                    <a:bodyPr/>
                    <a:lstStyle/>
                    <a:p>
                      <a:r>
                        <a:rPr lang="de-DE" sz="900" dirty="0"/>
                        <a:t>Hand-Fuß Syndrom</a:t>
                      </a:r>
                    </a:p>
                  </a:txBody>
                  <a:tcPr anchor="ctr"/>
                </a:tc>
                <a:tc>
                  <a:txBody>
                    <a:bodyPr/>
                    <a:lstStyle/>
                    <a:p>
                      <a:pPr algn="ctr"/>
                      <a:r>
                        <a:rPr lang="de-DE" sz="900" dirty="0"/>
                        <a:t>22 (16,4%)</a:t>
                      </a:r>
                    </a:p>
                  </a:txBody>
                  <a:tcPr anchor="ctr"/>
                </a:tc>
                <a:tc>
                  <a:txBody>
                    <a:bodyPr/>
                    <a:lstStyle/>
                    <a:p>
                      <a:pPr algn="ctr"/>
                      <a:r>
                        <a:rPr lang="de-DE" sz="900" dirty="0"/>
                        <a:t>20 (15,2%)</a:t>
                      </a:r>
                    </a:p>
                  </a:txBody>
                  <a:tcPr anchor="ctr"/>
                </a:tc>
                <a:extLst>
                  <a:ext uri="{0D108BD9-81ED-4DB2-BD59-A6C34878D82A}">
                    <a16:rowId xmlns:a16="http://schemas.microsoft.com/office/drawing/2014/main" val="496514535"/>
                  </a:ext>
                </a:extLst>
              </a:tr>
              <a:tr h="247046">
                <a:tc>
                  <a:txBody>
                    <a:bodyPr/>
                    <a:lstStyle/>
                    <a:p>
                      <a:r>
                        <a:rPr lang="de-DE" sz="900" dirty="0"/>
                        <a:t>Erbrechen</a:t>
                      </a:r>
                    </a:p>
                  </a:txBody>
                  <a:tcPr anchor="ctr"/>
                </a:tc>
                <a:tc>
                  <a:txBody>
                    <a:bodyPr/>
                    <a:lstStyle/>
                    <a:p>
                      <a:pPr algn="ctr"/>
                      <a:r>
                        <a:rPr lang="de-DE" sz="900" dirty="0"/>
                        <a:t>8 (6,0%)</a:t>
                      </a:r>
                    </a:p>
                  </a:txBody>
                  <a:tcPr anchor="ctr"/>
                </a:tc>
                <a:tc>
                  <a:txBody>
                    <a:bodyPr/>
                    <a:lstStyle/>
                    <a:p>
                      <a:pPr algn="ctr"/>
                      <a:r>
                        <a:rPr lang="de-DE" sz="900" dirty="0"/>
                        <a:t>1 (0,8%)</a:t>
                      </a:r>
                    </a:p>
                  </a:txBody>
                  <a:tcPr anchor="ctr"/>
                </a:tc>
                <a:extLst>
                  <a:ext uri="{0D108BD9-81ED-4DB2-BD59-A6C34878D82A}">
                    <a16:rowId xmlns:a16="http://schemas.microsoft.com/office/drawing/2014/main" val="2332172073"/>
                  </a:ext>
                </a:extLst>
              </a:tr>
              <a:tr h="247046">
                <a:tc>
                  <a:txBody>
                    <a:bodyPr/>
                    <a:lstStyle/>
                    <a:p>
                      <a:r>
                        <a:rPr lang="de-DE" sz="900" dirty="0"/>
                        <a:t>Abnahme von weißen Blutzellen</a:t>
                      </a:r>
                    </a:p>
                  </a:txBody>
                  <a:tcPr anchor="ctr"/>
                </a:tc>
                <a:tc>
                  <a:txBody>
                    <a:bodyPr/>
                    <a:lstStyle/>
                    <a:p>
                      <a:pPr algn="ctr"/>
                      <a:r>
                        <a:rPr lang="de-DE" sz="900" dirty="0"/>
                        <a:t>8 (6,0%)</a:t>
                      </a:r>
                    </a:p>
                  </a:txBody>
                  <a:tcPr anchor="ctr"/>
                </a:tc>
                <a:tc>
                  <a:txBody>
                    <a:bodyPr/>
                    <a:lstStyle/>
                    <a:p>
                      <a:pPr algn="ctr"/>
                      <a:r>
                        <a:rPr lang="de-DE" sz="900" dirty="0"/>
                        <a:t>0</a:t>
                      </a:r>
                    </a:p>
                  </a:txBody>
                  <a:tcPr anchor="ctr"/>
                </a:tc>
                <a:extLst>
                  <a:ext uri="{0D108BD9-81ED-4DB2-BD59-A6C34878D82A}">
                    <a16:rowId xmlns:a16="http://schemas.microsoft.com/office/drawing/2014/main" val="140200867"/>
                  </a:ext>
                </a:extLst>
              </a:tr>
              <a:tr h="247046">
                <a:tc>
                  <a:txBody>
                    <a:bodyPr/>
                    <a:lstStyle/>
                    <a:p>
                      <a:r>
                        <a:rPr lang="de-DE" sz="900" dirty="0"/>
                        <a:t>Abnahme der </a:t>
                      </a:r>
                      <a:r>
                        <a:rPr lang="de-DE" sz="900" dirty="0" err="1"/>
                        <a:t>Neutrophilenanzahl</a:t>
                      </a:r>
                      <a:endParaRPr lang="de-DE" sz="900" dirty="0"/>
                    </a:p>
                  </a:txBody>
                  <a:tcPr anchor="ctr"/>
                </a:tc>
                <a:tc>
                  <a:txBody>
                    <a:bodyPr/>
                    <a:lstStyle/>
                    <a:p>
                      <a:pPr algn="ctr"/>
                      <a:r>
                        <a:rPr lang="de-DE" sz="900" dirty="0"/>
                        <a:t>7 (5,2%)</a:t>
                      </a:r>
                    </a:p>
                  </a:txBody>
                  <a:tcPr anchor="ctr"/>
                </a:tc>
                <a:tc>
                  <a:txBody>
                    <a:bodyPr/>
                    <a:lstStyle/>
                    <a:p>
                      <a:pPr algn="ctr"/>
                      <a:r>
                        <a:rPr lang="de-DE" sz="900" dirty="0"/>
                        <a:t>4 (3,0%)</a:t>
                      </a:r>
                    </a:p>
                  </a:txBody>
                  <a:tcPr anchor="ctr"/>
                </a:tc>
                <a:extLst>
                  <a:ext uri="{0D108BD9-81ED-4DB2-BD59-A6C34878D82A}">
                    <a16:rowId xmlns:a16="http://schemas.microsoft.com/office/drawing/2014/main" val="2142672162"/>
                  </a:ext>
                </a:extLst>
              </a:tr>
              <a:tr h="247046">
                <a:tc>
                  <a:txBody>
                    <a:bodyPr/>
                    <a:lstStyle/>
                    <a:p>
                      <a:r>
                        <a:rPr lang="de-DE" sz="900" dirty="0" err="1"/>
                        <a:t>Hypertriglyceridämie</a:t>
                      </a:r>
                      <a:endParaRPr lang="de-DE" sz="900" dirty="0"/>
                    </a:p>
                  </a:txBody>
                  <a:tcPr anchor="ctr"/>
                </a:tc>
                <a:tc>
                  <a:txBody>
                    <a:bodyPr/>
                    <a:lstStyle/>
                    <a:p>
                      <a:pPr algn="ctr"/>
                      <a:r>
                        <a:rPr lang="de-DE" sz="900" dirty="0"/>
                        <a:t>7 (5,2%)</a:t>
                      </a:r>
                    </a:p>
                  </a:txBody>
                  <a:tcPr anchor="ctr"/>
                </a:tc>
                <a:tc>
                  <a:txBody>
                    <a:bodyPr/>
                    <a:lstStyle/>
                    <a:p>
                      <a:pPr algn="ctr"/>
                      <a:r>
                        <a:rPr lang="de-DE" sz="900" dirty="0"/>
                        <a:t>4(3,0%)</a:t>
                      </a:r>
                    </a:p>
                  </a:txBody>
                  <a:tcPr anchor="ctr"/>
                </a:tc>
                <a:extLst>
                  <a:ext uri="{0D108BD9-81ED-4DB2-BD59-A6C34878D82A}">
                    <a16:rowId xmlns:a16="http://schemas.microsoft.com/office/drawing/2014/main" val="3550558350"/>
                  </a:ext>
                </a:extLst>
              </a:tr>
              <a:tr h="247046">
                <a:tc>
                  <a:txBody>
                    <a:bodyPr/>
                    <a:lstStyle/>
                    <a:p>
                      <a:r>
                        <a:rPr lang="de-DE" sz="900" dirty="0"/>
                        <a:t>Hypokaliämie</a:t>
                      </a:r>
                    </a:p>
                  </a:txBody>
                  <a:tcPr anchor="ctr"/>
                </a:tc>
                <a:tc>
                  <a:txBody>
                    <a:bodyPr/>
                    <a:lstStyle/>
                    <a:p>
                      <a:pPr algn="ctr"/>
                      <a:r>
                        <a:rPr lang="de-DE" sz="900" dirty="0"/>
                        <a:t>4 (3,0%)</a:t>
                      </a:r>
                    </a:p>
                  </a:txBody>
                  <a:tcPr anchor="ctr"/>
                </a:tc>
                <a:tc>
                  <a:txBody>
                    <a:bodyPr/>
                    <a:lstStyle/>
                    <a:p>
                      <a:pPr algn="ctr"/>
                      <a:r>
                        <a:rPr lang="de-DE" sz="900" dirty="0"/>
                        <a:t>1 (0,8%)</a:t>
                      </a:r>
                    </a:p>
                  </a:txBody>
                  <a:tcPr anchor="ctr"/>
                </a:tc>
                <a:extLst>
                  <a:ext uri="{0D108BD9-81ED-4DB2-BD59-A6C34878D82A}">
                    <a16:rowId xmlns:a16="http://schemas.microsoft.com/office/drawing/2014/main" val="2005997398"/>
                  </a:ext>
                </a:extLst>
              </a:tr>
              <a:tr h="247046">
                <a:tc>
                  <a:txBody>
                    <a:bodyPr/>
                    <a:lstStyle/>
                    <a:p>
                      <a:r>
                        <a:rPr lang="de-DE" sz="900" dirty="0"/>
                        <a:t>Erhöhte </a:t>
                      </a:r>
                      <a:r>
                        <a:rPr lang="de-DE" sz="900" dirty="0" err="1"/>
                        <a:t>Alaninaminotransferase</a:t>
                      </a:r>
                      <a:endParaRPr lang="de-DE" sz="900" dirty="0"/>
                    </a:p>
                  </a:txBody>
                  <a:tcPr anchor="ctr"/>
                </a:tc>
                <a:tc>
                  <a:txBody>
                    <a:bodyPr/>
                    <a:lstStyle/>
                    <a:p>
                      <a:pPr algn="ctr"/>
                      <a:r>
                        <a:rPr lang="de-DE" sz="900" dirty="0"/>
                        <a:t>3 (2,2%)</a:t>
                      </a:r>
                    </a:p>
                  </a:txBody>
                  <a:tcPr anchor="ctr"/>
                </a:tc>
                <a:tc>
                  <a:txBody>
                    <a:bodyPr/>
                    <a:lstStyle/>
                    <a:p>
                      <a:pPr algn="ctr"/>
                      <a:r>
                        <a:rPr lang="de-DE" sz="900" dirty="0"/>
                        <a:t>1 (0,8%)</a:t>
                      </a:r>
                    </a:p>
                  </a:txBody>
                  <a:tcPr anchor="ctr"/>
                </a:tc>
                <a:extLst>
                  <a:ext uri="{0D108BD9-81ED-4DB2-BD59-A6C34878D82A}">
                    <a16:rowId xmlns:a16="http://schemas.microsoft.com/office/drawing/2014/main" val="629362412"/>
                  </a:ext>
                </a:extLst>
              </a:tr>
              <a:tr h="247046">
                <a:tc>
                  <a:txBody>
                    <a:bodyPr/>
                    <a:lstStyle/>
                    <a:p>
                      <a:r>
                        <a:rPr lang="de-DE" sz="900" dirty="0"/>
                        <a:t>Abnahme der Lymphozyten</a:t>
                      </a:r>
                    </a:p>
                  </a:txBody>
                  <a:tcPr anchor="ctr"/>
                </a:tc>
                <a:tc>
                  <a:txBody>
                    <a:bodyPr/>
                    <a:lstStyle/>
                    <a:p>
                      <a:pPr algn="ctr"/>
                      <a:r>
                        <a:rPr lang="de-DE" sz="900" dirty="0"/>
                        <a:t>3 (2,2%)</a:t>
                      </a:r>
                    </a:p>
                  </a:txBody>
                  <a:tcPr anchor="ctr"/>
                </a:tc>
                <a:tc>
                  <a:txBody>
                    <a:bodyPr/>
                    <a:lstStyle/>
                    <a:p>
                      <a:pPr algn="ctr"/>
                      <a:r>
                        <a:rPr lang="de-DE" sz="900" dirty="0"/>
                        <a:t>0</a:t>
                      </a:r>
                    </a:p>
                  </a:txBody>
                  <a:tcPr anchor="ctr"/>
                </a:tc>
                <a:extLst>
                  <a:ext uri="{0D108BD9-81ED-4DB2-BD59-A6C34878D82A}">
                    <a16:rowId xmlns:a16="http://schemas.microsoft.com/office/drawing/2014/main" val="2790669325"/>
                  </a:ext>
                </a:extLst>
              </a:tr>
            </a:tbl>
          </a:graphicData>
        </a:graphic>
      </p:graphicFrame>
      <p:graphicFrame>
        <p:nvGraphicFramePr>
          <p:cNvPr id="17" name="Tabelle 6">
            <a:extLst>
              <a:ext uri="{FF2B5EF4-FFF2-40B4-BE49-F238E27FC236}">
                <a16:creationId xmlns:a16="http://schemas.microsoft.com/office/drawing/2014/main" id="{685FCE80-E9FF-4C59-BA0C-FA55F1130216}"/>
              </a:ext>
            </a:extLst>
          </p:cNvPr>
          <p:cNvGraphicFramePr>
            <a:graphicFrameLocks noGrp="1"/>
          </p:cNvGraphicFramePr>
          <p:nvPr/>
        </p:nvGraphicFramePr>
        <p:xfrm>
          <a:off x="4582100" y="1389966"/>
          <a:ext cx="3731906" cy="2834640"/>
        </p:xfrm>
        <a:graphic>
          <a:graphicData uri="http://schemas.openxmlformats.org/drawingml/2006/table">
            <a:tbl>
              <a:tblPr firstRow="1" bandRow="1">
                <a:tableStyleId>{5C22544A-7EE6-4342-B048-85BDC9FD1C3A}</a:tableStyleId>
              </a:tblPr>
              <a:tblGrid>
                <a:gridCol w="1865952">
                  <a:extLst>
                    <a:ext uri="{9D8B030D-6E8A-4147-A177-3AD203B41FA5}">
                      <a16:colId xmlns:a16="http://schemas.microsoft.com/office/drawing/2014/main" val="1416236579"/>
                    </a:ext>
                  </a:extLst>
                </a:gridCol>
                <a:gridCol w="932977">
                  <a:extLst>
                    <a:ext uri="{9D8B030D-6E8A-4147-A177-3AD203B41FA5}">
                      <a16:colId xmlns:a16="http://schemas.microsoft.com/office/drawing/2014/main" val="3942288495"/>
                    </a:ext>
                  </a:extLst>
                </a:gridCol>
                <a:gridCol w="932977">
                  <a:extLst>
                    <a:ext uri="{9D8B030D-6E8A-4147-A177-3AD203B41FA5}">
                      <a16:colId xmlns:a16="http://schemas.microsoft.com/office/drawing/2014/main" val="141348907"/>
                    </a:ext>
                  </a:extLst>
                </a:gridCol>
              </a:tblGrid>
              <a:tr h="350339">
                <a:tc>
                  <a:txBody>
                    <a:bodyPr/>
                    <a:lstStyle/>
                    <a:p>
                      <a:pPr algn="l"/>
                      <a:r>
                        <a:rPr lang="de-DE" sz="900" dirty="0"/>
                        <a:t>Ereignisse, n (%)</a:t>
                      </a:r>
                    </a:p>
                  </a:txBody>
                  <a:tcPr anchor="ctr"/>
                </a:tc>
                <a:tc>
                  <a:txBody>
                    <a:bodyPr/>
                    <a:lstStyle/>
                    <a:p>
                      <a:pPr algn="ctr"/>
                      <a:r>
                        <a:rPr lang="de-DE" sz="900" dirty="0" err="1"/>
                        <a:t>Pyrotinib</a:t>
                      </a:r>
                      <a:r>
                        <a:rPr lang="de-DE" sz="900" dirty="0"/>
                        <a:t>-Arm</a:t>
                      </a:r>
                    </a:p>
                    <a:p>
                      <a:pPr algn="ctr"/>
                      <a:r>
                        <a:rPr lang="de-DE" sz="900" dirty="0"/>
                        <a:t>(n = 134)</a:t>
                      </a:r>
                    </a:p>
                  </a:txBody>
                  <a:tcPr/>
                </a:tc>
                <a:tc>
                  <a:txBody>
                    <a:bodyPr/>
                    <a:lstStyle/>
                    <a:p>
                      <a:pPr algn="ctr"/>
                      <a:r>
                        <a:rPr lang="de-DE" sz="900" dirty="0"/>
                        <a:t>Lapatinib-Arm</a:t>
                      </a:r>
                    </a:p>
                    <a:p>
                      <a:pPr algn="ctr"/>
                      <a:r>
                        <a:rPr lang="de-DE" sz="900" dirty="0"/>
                        <a:t>(n = 132)</a:t>
                      </a:r>
                    </a:p>
                  </a:txBody>
                  <a:tcPr/>
                </a:tc>
                <a:extLst>
                  <a:ext uri="{0D108BD9-81ED-4DB2-BD59-A6C34878D82A}">
                    <a16:rowId xmlns:a16="http://schemas.microsoft.com/office/drawing/2014/main" val="3910342381"/>
                  </a:ext>
                </a:extLst>
              </a:tr>
              <a:tr h="222944">
                <a:tc>
                  <a:txBody>
                    <a:bodyPr/>
                    <a:lstStyle/>
                    <a:p>
                      <a:r>
                        <a:rPr lang="de-DE" sz="900" dirty="0"/>
                        <a:t>Verringerter Appetit</a:t>
                      </a:r>
                    </a:p>
                  </a:txBody>
                  <a:tcPr/>
                </a:tc>
                <a:tc>
                  <a:txBody>
                    <a:bodyPr/>
                    <a:lstStyle/>
                    <a:p>
                      <a:pPr algn="ctr"/>
                      <a:r>
                        <a:rPr lang="de-DE" sz="900" dirty="0"/>
                        <a:t>3 (2,2%)</a:t>
                      </a:r>
                    </a:p>
                  </a:txBody>
                  <a:tcPr/>
                </a:tc>
                <a:tc>
                  <a:txBody>
                    <a:bodyPr/>
                    <a:lstStyle/>
                    <a:p>
                      <a:pPr algn="ctr"/>
                      <a:r>
                        <a:rPr lang="de-DE" sz="900" dirty="0"/>
                        <a:t>2 (1,5%)</a:t>
                      </a:r>
                    </a:p>
                  </a:txBody>
                  <a:tcPr/>
                </a:tc>
                <a:extLst>
                  <a:ext uri="{0D108BD9-81ED-4DB2-BD59-A6C34878D82A}">
                    <a16:rowId xmlns:a16="http://schemas.microsoft.com/office/drawing/2014/main" val="108729431"/>
                  </a:ext>
                </a:extLst>
              </a:tr>
              <a:tr h="222944">
                <a:tc>
                  <a:txBody>
                    <a:bodyPr/>
                    <a:lstStyle/>
                    <a:p>
                      <a:r>
                        <a:rPr lang="de-DE" sz="900" dirty="0"/>
                        <a:t>Übelkeit</a:t>
                      </a:r>
                    </a:p>
                  </a:txBody>
                  <a:tcPr/>
                </a:tc>
                <a:tc>
                  <a:txBody>
                    <a:bodyPr/>
                    <a:lstStyle/>
                    <a:p>
                      <a:pPr algn="ctr"/>
                      <a:r>
                        <a:rPr lang="de-DE" sz="900" dirty="0"/>
                        <a:t>2 (1,5%)</a:t>
                      </a:r>
                    </a:p>
                  </a:txBody>
                  <a:tcPr/>
                </a:tc>
                <a:tc>
                  <a:txBody>
                    <a:bodyPr/>
                    <a:lstStyle/>
                    <a:p>
                      <a:pPr algn="ctr"/>
                      <a:r>
                        <a:rPr lang="de-DE" sz="900" dirty="0"/>
                        <a:t>0</a:t>
                      </a:r>
                    </a:p>
                  </a:txBody>
                  <a:tcPr/>
                </a:tc>
                <a:extLst>
                  <a:ext uri="{0D108BD9-81ED-4DB2-BD59-A6C34878D82A}">
                    <a16:rowId xmlns:a16="http://schemas.microsoft.com/office/drawing/2014/main" val="496514535"/>
                  </a:ext>
                </a:extLst>
              </a:tr>
              <a:tr h="222944">
                <a:tc>
                  <a:txBody>
                    <a:bodyPr/>
                    <a:lstStyle/>
                    <a:p>
                      <a:r>
                        <a:rPr lang="de-DE" sz="900" dirty="0"/>
                        <a:t>Stomatitis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900" dirty="0"/>
                        <a:t>2 (1,5%)</a:t>
                      </a:r>
                    </a:p>
                  </a:txBody>
                  <a:tcPr/>
                </a:tc>
                <a:tc>
                  <a:txBody>
                    <a:bodyPr/>
                    <a:lstStyle/>
                    <a:p>
                      <a:pPr algn="ctr"/>
                      <a:r>
                        <a:rPr lang="de-DE" sz="900" dirty="0"/>
                        <a:t>0</a:t>
                      </a:r>
                    </a:p>
                  </a:txBody>
                  <a:tcPr/>
                </a:tc>
                <a:extLst>
                  <a:ext uri="{0D108BD9-81ED-4DB2-BD59-A6C34878D82A}">
                    <a16:rowId xmlns:a16="http://schemas.microsoft.com/office/drawing/2014/main" val="2332172073"/>
                  </a:ext>
                </a:extLst>
              </a:tr>
              <a:tr h="222944">
                <a:tc>
                  <a:txBody>
                    <a:bodyPr/>
                    <a:lstStyle/>
                    <a:p>
                      <a:r>
                        <a:rPr lang="de-DE" sz="900" dirty="0"/>
                        <a:t>Anämie</a:t>
                      </a:r>
                    </a:p>
                  </a:txBody>
                  <a:tcPr/>
                </a:tc>
                <a:tc>
                  <a:txBody>
                    <a:bodyPr/>
                    <a:lstStyle/>
                    <a:p>
                      <a:pPr algn="ctr"/>
                      <a:r>
                        <a:rPr lang="de-DE" sz="900" dirty="0"/>
                        <a:t>2 (1,5%)</a:t>
                      </a:r>
                    </a:p>
                  </a:txBody>
                  <a:tcPr/>
                </a:tc>
                <a:tc>
                  <a:txBody>
                    <a:bodyPr/>
                    <a:lstStyle/>
                    <a:p>
                      <a:pPr algn="ctr"/>
                      <a:r>
                        <a:rPr lang="de-DE" sz="900" dirty="0"/>
                        <a:t>0</a:t>
                      </a:r>
                    </a:p>
                  </a:txBody>
                  <a:tcPr/>
                </a:tc>
                <a:extLst>
                  <a:ext uri="{0D108BD9-81ED-4DB2-BD59-A6C34878D82A}">
                    <a16:rowId xmlns:a16="http://schemas.microsoft.com/office/drawing/2014/main" val="140200867"/>
                  </a:ext>
                </a:extLst>
              </a:tr>
              <a:tr h="222944">
                <a:tc>
                  <a:txBody>
                    <a:bodyPr/>
                    <a:lstStyle/>
                    <a:p>
                      <a:r>
                        <a:rPr lang="de-DE" sz="900" dirty="0" err="1"/>
                        <a:t>Aspartataminotransferase</a:t>
                      </a:r>
                      <a:r>
                        <a:rPr lang="de-DE" sz="900" dirty="0"/>
                        <a:t> erhöht</a:t>
                      </a:r>
                    </a:p>
                  </a:txBody>
                  <a:tcPr/>
                </a:tc>
                <a:tc>
                  <a:txBody>
                    <a:bodyPr/>
                    <a:lstStyle/>
                    <a:p>
                      <a:pPr algn="ctr"/>
                      <a:r>
                        <a:rPr lang="de-DE" sz="900" dirty="0"/>
                        <a:t>1 (0,7%)</a:t>
                      </a:r>
                    </a:p>
                  </a:txBody>
                  <a:tcPr/>
                </a:tc>
                <a:tc>
                  <a:txBody>
                    <a:bodyPr/>
                    <a:lstStyle/>
                    <a:p>
                      <a:pPr algn="ctr"/>
                      <a:r>
                        <a:rPr lang="de-DE" sz="900" dirty="0"/>
                        <a:t>2 (1,5%)</a:t>
                      </a:r>
                    </a:p>
                  </a:txBody>
                  <a:tcPr/>
                </a:tc>
                <a:extLst>
                  <a:ext uri="{0D108BD9-81ED-4DB2-BD59-A6C34878D82A}">
                    <a16:rowId xmlns:a16="http://schemas.microsoft.com/office/drawing/2014/main" val="2142672162"/>
                  </a:ext>
                </a:extLst>
              </a:tr>
              <a:tr h="222944">
                <a:tc>
                  <a:txBody>
                    <a:bodyPr/>
                    <a:lstStyle/>
                    <a:p>
                      <a:r>
                        <a:rPr lang="de-DE" sz="900" dirty="0"/>
                        <a:t>Blutbilirubin erhöht</a:t>
                      </a:r>
                    </a:p>
                  </a:txBody>
                  <a:tcPr/>
                </a:tc>
                <a:tc>
                  <a:txBody>
                    <a:bodyPr/>
                    <a:lstStyle/>
                    <a:p>
                      <a:pPr algn="ctr"/>
                      <a:r>
                        <a:rPr lang="de-DE" sz="900" dirty="0"/>
                        <a:t>1 (0,7%)</a:t>
                      </a:r>
                    </a:p>
                  </a:txBody>
                  <a:tcPr/>
                </a:tc>
                <a:tc>
                  <a:txBody>
                    <a:bodyPr/>
                    <a:lstStyle/>
                    <a:p>
                      <a:pPr algn="ctr"/>
                      <a:r>
                        <a:rPr lang="de-DE" sz="900" dirty="0"/>
                        <a:t>2 (1,5%)</a:t>
                      </a:r>
                    </a:p>
                  </a:txBody>
                  <a:tcPr/>
                </a:tc>
                <a:extLst>
                  <a:ext uri="{0D108BD9-81ED-4DB2-BD59-A6C34878D82A}">
                    <a16:rowId xmlns:a16="http://schemas.microsoft.com/office/drawing/2014/main" val="3550558350"/>
                  </a:ext>
                </a:extLst>
              </a:tr>
              <a:tr h="350339">
                <a:tc>
                  <a:txBody>
                    <a:bodyPr/>
                    <a:lstStyle/>
                    <a:p>
                      <a:r>
                        <a:rPr lang="de-DE" sz="900" dirty="0"/>
                        <a:t>Gamma-Glutamyltransferase erhöht</a:t>
                      </a:r>
                    </a:p>
                  </a:txBody>
                  <a:tcPr/>
                </a:tc>
                <a:tc>
                  <a:txBody>
                    <a:bodyPr/>
                    <a:lstStyle/>
                    <a:p>
                      <a:pPr algn="ctr"/>
                      <a:r>
                        <a:rPr lang="de-DE" sz="900" dirty="0"/>
                        <a:t>0</a:t>
                      </a:r>
                    </a:p>
                  </a:txBody>
                  <a:tcPr/>
                </a:tc>
                <a:tc>
                  <a:txBody>
                    <a:bodyPr/>
                    <a:lstStyle/>
                    <a:p>
                      <a:pPr algn="ctr"/>
                      <a:r>
                        <a:rPr lang="de-DE" sz="900" dirty="0"/>
                        <a:t>5 (3,8%)</a:t>
                      </a:r>
                    </a:p>
                  </a:txBody>
                  <a:tcPr/>
                </a:tc>
                <a:extLst>
                  <a:ext uri="{0D108BD9-81ED-4DB2-BD59-A6C34878D82A}">
                    <a16:rowId xmlns:a16="http://schemas.microsoft.com/office/drawing/2014/main" val="2005997398"/>
                  </a:ext>
                </a:extLst>
              </a:tr>
              <a:tr h="222944">
                <a:tc>
                  <a:txBody>
                    <a:bodyPr/>
                    <a:lstStyle/>
                    <a:p>
                      <a:r>
                        <a:rPr lang="de-DE" sz="900" dirty="0"/>
                        <a:t>Konjugiertes Bilirubin erhöht</a:t>
                      </a:r>
                    </a:p>
                  </a:txBody>
                  <a:tcPr/>
                </a:tc>
                <a:tc>
                  <a:txBody>
                    <a:bodyPr/>
                    <a:lstStyle/>
                    <a:p>
                      <a:pPr algn="ctr"/>
                      <a:r>
                        <a:rPr lang="de-DE" sz="900" dirty="0"/>
                        <a:t>0</a:t>
                      </a:r>
                    </a:p>
                  </a:txBody>
                  <a:tcPr/>
                </a:tc>
                <a:tc>
                  <a:txBody>
                    <a:bodyPr/>
                    <a:lstStyle/>
                    <a:p>
                      <a:pPr algn="ctr"/>
                      <a:r>
                        <a:rPr lang="de-DE" sz="900" dirty="0"/>
                        <a:t>6 (4,5%)</a:t>
                      </a:r>
                    </a:p>
                  </a:txBody>
                  <a:tcPr/>
                </a:tc>
                <a:extLst>
                  <a:ext uri="{0D108BD9-81ED-4DB2-BD59-A6C34878D82A}">
                    <a16:rowId xmlns:a16="http://schemas.microsoft.com/office/drawing/2014/main" val="629362412"/>
                  </a:ext>
                </a:extLst>
              </a:tr>
              <a:tr h="350339">
                <a:tc>
                  <a:txBody>
                    <a:bodyPr/>
                    <a:lstStyle/>
                    <a:p>
                      <a:r>
                        <a:rPr lang="de-DE" sz="900" dirty="0"/>
                        <a:t>Nicht-konjugiertes Blutbilirubin erhöht</a:t>
                      </a:r>
                    </a:p>
                  </a:txBody>
                  <a:tcPr/>
                </a:tc>
                <a:tc>
                  <a:txBody>
                    <a:bodyPr/>
                    <a:lstStyle/>
                    <a:p>
                      <a:pPr algn="ctr"/>
                      <a:r>
                        <a:rPr lang="de-DE" sz="900" dirty="0"/>
                        <a:t>0</a:t>
                      </a:r>
                    </a:p>
                  </a:txBody>
                  <a:tcPr/>
                </a:tc>
                <a:tc>
                  <a:txBody>
                    <a:bodyPr/>
                    <a:lstStyle/>
                    <a:p>
                      <a:pPr algn="ctr"/>
                      <a:r>
                        <a:rPr lang="de-DE" sz="900" dirty="0"/>
                        <a:t>2 (1,5%)</a:t>
                      </a:r>
                    </a:p>
                  </a:txBody>
                  <a:tcPr/>
                </a:tc>
                <a:extLst>
                  <a:ext uri="{0D108BD9-81ED-4DB2-BD59-A6C34878D82A}">
                    <a16:rowId xmlns:a16="http://schemas.microsoft.com/office/drawing/2014/main" val="2790669325"/>
                  </a:ext>
                </a:extLst>
              </a:tr>
            </a:tbl>
          </a:graphicData>
        </a:graphic>
      </p:graphicFrame>
    </p:spTree>
    <p:extLst>
      <p:ext uri="{BB962C8B-B14F-4D97-AF65-F5344CB8AC3E}">
        <p14:creationId xmlns:p14="http://schemas.microsoft.com/office/powerpoint/2010/main" val="2686667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PHOEBE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Xu</a:t>
            </a:r>
            <a:r>
              <a:rPr lang="de-DE" dirty="0"/>
              <a:t> </a:t>
            </a:r>
            <a:r>
              <a:rPr lang="en-US" kern="0" dirty="0"/>
              <a:t>et al. | 2020 ASCO Annual Meeting | J Clin Oncol 38: 2020 (suppl; </a:t>
            </a:r>
            <a:r>
              <a:rPr lang="en-US" kern="0" dirty="0" err="1"/>
              <a:t>abstr</a:t>
            </a:r>
            <a:r>
              <a:rPr lang="en-US" kern="0" dirty="0"/>
              <a:t> 1003)</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a:xfrm>
            <a:off x="429100" y="730053"/>
            <a:ext cx="8349140" cy="353808"/>
          </a:xfrm>
        </p:spPr>
        <p:txBody>
          <a:bodyPr/>
          <a:lstStyle/>
          <a:p>
            <a:r>
              <a:rPr lang="de-DE" dirty="0">
                <a:solidFill>
                  <a:srgbClr val="003865"/>
                </a:solidFill>
              </a:rPr>
              <a:t>Fazit</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57</a:t>
            </a:fld>
            <a:endParaRPr lang="en-GB" dirty="0"/>
          </a:p>
        </p:txBody>
      </p:sp>
      <p:sp>
        <p:nvSpPr>
          <p:cNvPr id="15" name="Inhaltsplatzhalter 6">
            <a:extLst>
              <a:ext uri="{FF2B5EF4-FFF2-40B4-BE49-F238E27FC236}">
                <a16:creationId xmlns:a16="http://schemas.microsoft.com/office/drawing/2014/main" id="{2E0BCF5E-CC06-45DF-8068-A4D462C38F4C}"/>
              </a:ext>
            </a:extLst>
          </p:cNvPr>
          <p:cNvSpPr>
            <a:spLocks noGrp="1"/>
          </p:cNvSpPr>
          <p:nvPr>
            <p:ph idx="1"/>
          </p:nvPr>
        </p:nvSpPr>
        <p:spPr>
          <a:xfrm>
            <a:off x="435529" y="1387394"/>
            <a:ext cx="8280400" cy="345481"/>
          </a:xfrm>
        </p:spPr>
        <p:txBody>
          <a:bodyPr/>
          <a:lstStyle/>
          <a:p>
            <a:r>
              <a:rPr lang="en-US" sz="1200" dirty="0"/>
              <a:t>In </a:t>
            </a:r>
            <a:r>
              <a:rPr lang="en-US" sz="1200" dirty="0" err="1"/>
              <a:t>dieser</a:t>
            </a:r>
            <a:r>
              <a:rPr lang="en-US" sz="1200" dirty="0"/>
              <a:t> Phase 3 </a:t>
            </a:r>
            <a:r>
              <a:rPr lang="en-US" sz="1200" dirty="0" err="1"/>
              <a:t>Studie</a:t>
            </a:r>
            <a:r>
              <a:rPr lang="en-US" sz="1200" dirty="0"/>
              <a:t> </a:t>
            </a:r>
            <a:r>
              <a:rPr lang="en-US" sz="1200" dirty="0" err="1"/>
              <a:t>mit</a:t>
            </a:r>
            <a:r>
              <a:rPr lang="en-US" sz="1200" dirty="0"/>
              <a:t> </a:t>
            </a:r>
            <a:r>
              <a:rPr lang="en-US" sz="1200" dirty="0" err="1"/>
              <a:t>Patienten</a:t>
            </a:r>
            <a:r>
              <a:rPr lang="en-US" sz="1200" dirty="0"/>
              <a:t> </a:t>
            </a:r>
            <a:r>
              <a:rPr lang="en-US" sz="1200" dirty="0" err="1"/>
              <a:t>mit</a:t>
            </a:r>
            <a:r>
              <a:rPr lang="en-US" sz="1200" dirty="0"/>
              <a:t> HER2-positivem </a:t>
            </a:r>
            <a:r>
              <a:rPr lang="en-US" sz="1200" dirty="0" err="1"/>
              <a:t>metastasiertem</a:t>
            </a:r>
            <a:r>
              <a:rPr lang="en-US" sz="1200" dirty="0"/>
              <a:t> </a:t>
            </a:r>
            <a:r>
              <a:rPr lang="en-US" sz="1200" dirty="0" err="1"/>
              <a:t>Mammakarzinom</a:t>
            </a:r>
            <a:r>
              <a:rPr lang="en-US" sz="1200" dirty="0"/>
              <a:t> </a:t>
            </a:r>
            <a:r>
              <a:rPr lang="en-US" sz="1200" dirty="0" err="1"/>
              <a:t>nach</a:t>
            </a:r>
            <a:r>
              <a:rPr lang="en-US" sz="1200" dirty="0"/>
              <a:t> Trastuzumab und </a:t>
            </a:r>
            <a:r>
              <a:rPr lang="en-US" sz="1200" dirty="0" err="1"/>
              <a:t>Taxanen</a:t>
            </a:r>
            <a:r>
              <a:rPr lang="en-US" sz="1200" dirty="0"/>
              <a:t> und/</a:t>
            </a:r>
            <a:r>
              <a:rPr lang="en-US" sz="1200" dirty="0" err="1"/>
              <a:t>oder</a:t>
            </a:r>
            <a:r>
              <a:rPr lang="en-US" sz="1200" dirty="0"/>
              <a:t> </a:t>
            </a:r>
            <a:r>
              <a:rPr lang="en-US" sz="1200" dirty="0" err="1"/>
              <a:t>Anthrazyklinen</a:t>
            </a:r>
            <a:r>
              <a:rPr lang="en-US" sz="1200" dirty="0"/>
              <a:t> </a:t>
            </a:r>
            <a:r>
              <a:rPr lang="en-US" sz="1200" dirty="0" err="1"/>
              <a:t>zeigte</a:t>
            </a:r>
            <a:r>
              <a:rPr lang="en-US" sz="1200" dirty="0"/>
              <a:t> </a:t>
            </a:r>
            <a:r>
              <a:rPr lang="en-US" sz="1200" dirty="0" err="1"/>
              <a:t>sich</a:t>
            </a:r>
            <a:r>
              <a:rPr lang="en-US" sz="1200" dirty="0"/>
              <a:t>:</a:t>
            </a:r>
          </a:p>
          <a:p>
            <a:pPr marL="541338" indent="-182563">
              <a:buFont typeface="Symbol" panose="05050102010706020507" pitchFamily="18" charset="2"/>
              <a:buChar char="-"/>
            </a:pPr>
            <a:r>
              <a:rPr lang="en-US" sz="1200" b="1" dirty="0" err="1"/>
              <a:t>Pyrotinib</a:t>
            </a:r>
            <a:r>
              <a:rPr lang="en-US" sz="1200" b="1" dirty="0"/>
              <a:t> plus Capecitabin </a:t>
            </a:r>
            <a:r>
              <a:rPr lang="en-US" sz="1200" b="1" dirty="0" err="1"/>
              <a:t>verlängert</a:t>
            </a:r>
            <a:r>
              <a:rPr lang="en-US" sz="1200" b="1" dirty="0"/>
              <a:t> </a:t>
            </a:r>
            <a:r>
              <a:rPr lang="en-US" sz="1200" b="1" dirty="0" err="1"/>
              <a:t>im</a:t>
            </a:r>
            <a:r>
              <a:rPr lang="en-US" sz="1200" b="1" dirty="0"/>
              <a:t> </a:t>
            </a:r>
            <a:r>
              <a:rPr lang="en-US" sz="1200" b="1" dirty="0" err="1"/>
              <a:t>Vergleich</a:t>
            </a:r>
            <a:r>
              <a:rPr lang="en-US" sz="1200" b="1" dirty="0"/>
              <a:t> </a:t>
            </a:r>
            <a:r>
              <a:rPr lang="en-US" sz="1200" b="1" dirty="0" err="1"/>
              <a:t>zu</a:t>
            </a:r>
            <a:r>
              <a:rPr lang="en-US" sz="1200" b="1" dirty="0"/>
              <a:t> Lapatinib plus Capecitabin </a:t>
            </a:r>
            <a:r>
              <a:rPr lang="en-US" sz="1200" b="1" dirty="0" err="1"/>
              <a:t>signifikant</a:t>
            </a:r>
            <a:r>
              <a:rPr lang="en-US" sz="1200" b="1" dirty="0"/>
              <a:t> das PFS </a:t>
            </a:r>
            <a:r>
              <a:rPr lang="en-US" sz="1200" dirty="0"/>
              <a:t>um 5,7 </a:t>
            </a:r>
            <a:r>
              <a:rPr lang="en-US" sz="1200" dirty="0" err="1"/>
              <a:t>Monate</a:t>
            </a:r>
            <a:r>
              <a:rPr lang="en-US" sz="1200" dirty="0"/>
              <a:t> (Median, 12,5 versus 6,8 </a:t>
            </a:r>
            <a:r>
              <a:rPr lang="en-US" sz="1200" dirty="0" err="1"/>
              <a:t>Monate</a:t>
            </a:r>
            <a:r>
              <a:rPr lang="en-US" sz="1200" dirty="0"/>
              <a:t>; </a:t>
            </a:r>
            <a:r>
              <a:rPr lang="en-US" sz="1200" dirty="0" err="1"/>
              <a:t>einseitiges</a:t>
            </a:r>
            <a:r>
              <a:rPr lang="en-US" sz="1200" dirty="0"/>
              <a:t> p&lt;0,0001), was die </a:t>
            </a:r>
            <a:r>
              <a:rPr lang="en-US" sz="1200" b="1" dirty="0" err="1"/>
              <a:t>Kriterien</a:t>
            </a:r>
            <a:r>
              <a:rPr lang="en-US" sz="1200" b="1" dirty="0"/>
              <a:t> </a:t>
            </a:r>
            <a:r>
              <a:rPr lang="en-US" sz="1200" b="1" dirty="0" err="1"/>
              <a:t>für</a:t>
            </a:r>
            <a:r>
              <a:rPr lang="en-US" sz="1200" b="1" dirty="0"/>
              <a:t> </a:t>
            </a:r>
            <a:r>
              <a:rPr lang="en-US" sz="1200" b="1" dirty="0" err="1"/>
              <a:t>statistische</a:t>
            </a:r>
            <a:r>
              <a:rPr lang="en-US" sz="1200" b="1" dirty="0"/>
              <a:t> </a:t>
            </a:r>
            <a:r>
              <a:rPr lang="en-US" sz="1200" b="1" dirty="0" err="1"/>
              <a:t>Signifikanz</a:t>
            </a:r>
            <a:r>
              <a:rPr lang="en-US" sz="1200" b="1" dirty="0"/>
              <a:t> (&lt;0,0066) </a:t>
            </a:r>
            <a:r>
              <a:rPr lang="en-US" sz="1200" b="1" dirty="0" err="1"/>
              <a:t>zur</a:t>
            </a:r>
            <a:r>
              <a:rPr lang="en-US" sz="1200" b="1" dirty="0"/>
              <a:t> </a:t>
            </a:r>
            <a:r>
              <a:rPr lang="en-US" sz="1200" b="1" dirty="0" err="1"/>
              <a:t>Interimanalyse</a:t>
            </a:r>
            <a:r>
              <a:rPr lang="en-US" sz="1200" b="1" dirty="0"/>
              <a:t> </a:t>
            </a:r>
            <a:r>
              <a:rPr lang="en-US" sz="1200" b="1" dirty="0" err="1"/>
              <a:t>erfüllt</a:t>
            </a:r>
            <a:r>
              <a:rPr lang="en-US" sz="1200" b="1" dirty="0"/>
              <a:t> und die </a:t>
            </a:r>
            <a:r>
              <a:rPr lang="en-US" sz="1200" b="1" dirty="0" err="1"/>
              <a:t>Ergebnisse</a:t>
            </a:r>
            <a:r>
              <a:rPr lang="en-US" sz="1200" b="1" dirty="0"/>
              <a:t> der Phase 2 </a:t>
            </a:r>
            <a:r>
              <a:rPr lang="en-US" sz="1200" b="1" dirty="0" err="1"/>
              <a:t>bestärkt</a:t>
            </a:r>
            <a:r>
              <a:rPr lang="en-US" sz="1200" dirty="0"/>
              <a:t>.</a:t>
            </a:r>
          </a:p>
          <a:p>
            <a:pPr marL="541338" indent="-182563">
              <a:buFont typeface="Symbol" panose="05050102010706020507" pitchFamily="18" charset="2"/>
              <a:buChar char="-"/>
            </a:pPr>
            <a:r>
              <a:rPr lang="en-US" sz="1200" dirty="0"/>
              <a:t>Die OS-</a:t>
            </a:r>
            <a:r>
              <a:rPr lang="en-US" sz="1200" dirty="0" err="1"/>
              <a:t>Daten</a:t>
            </a:r>
            <a:r>
              <a:rPr lang="en-US" sz="1200" dirty="0"/>
              <a:t> </a:t>
            </a:r>
            <a:r>
              <a:rPr lang="en-US" sz="1200" dirty="0" err="1"/>
              <a:t>waren</a:t>
            </a:r>
            <a:r>
              <a:rPr lang="en-US" sz="1200" dirty="0"/>
              <a:t> </a:t>
            </a:r>
            <a:r>
              <a:rPr lang="en-US" sz="1200" dirty="0" err="1"/>
              <a:t>noch</a:t>
            </a:r>
            <a:r>
              <a:rPr lang="en-US" sz="1200" dirty="0"/>
              <a:t> </a:t>
            </a:r>
            <a:r>
              <a:rPr lang="en-US" sz="1200" dirty="0" err="1"/>
              <a:t>nicht</a:t>
            </a:r>
            <a:r>
              <a:rPr lang="en-US" sz="1200" dirty="0"/>
              <a:t> </a:t>
            </a:r>
            <a:r>
              <a:rPr lang="en-US" sz="1200" dirty="0" err="1"/>
              <a:t>ausgereift</a:t>
            </a:r>
            <a:r>
              <a:rPr lang="en-US" sz="1200" dirty="0"/>
              <a:t>, </a:t>
            </a:r>
            <a:r>
              <a:rPr lang="en-US" sz="1200" dirty="0" err="1"/>
              <a:t>aber</a:t>
            </a:r>
            <a:r>
              <a:rPr lang="en-US" sz="1200" dirty="0"/>
              <a:t> es </a:t>
            </a:r>
            <a:r>
              <a:rPr lang="en-US" sz="1200" dirty="0" err="1"/>
              <a:t>zeigte</a:t>
            </a:r>
            <a:r>
              <a:rPr lang="en-US" sz="1200" dirty="0"/>
              <a:t> </a:t>
            </a:r>
            <a:r>
              <a:rPr lang="en-US" sz="1200" dirty="0" err="1"/>
              <a:t>sich</a:t>
            </a:r>
            <a:r>
              <a:rPr lang="en-US" sz="1200" dirty="0"/>
              <a:t> </a:t>
            </a:r>
            <a:r>
              <a:rPr lang="en-US" sz="1200" dirty="0" err="1"/>
              <a:t>ein</a:t>
            </a:r>
            <a:r>
              <a:rPr lang="en-US" sz="1200" dirty="0"/>
              <a:t> starker Trend </a:t>
            </a:r>
            <a:r>
              <a:rPr lang="en-US" sz="1200" dirty="0" err="1"/>
              <a:t>Richtung</a:t>
            </a:r>
            <a:r>
              <a:rPr lang="en-US" sz="1200" dirty="0"/>
              <a:t> </a:t>
            </a:r>
            <a:r>
              <a:rPr lang="en-US" sz="1200" dirty="0" err="1"/>
              <a:t>verlängertem</a:t>
            </a:r>
            <a:r>
              <a:rPr lang="en-US" sz="1200" dirty="0"/>
              <a:t> </a:t>
            </a:r>
            <a:r>
              <a:rPr lang="en-US" sz="1200" dirty="0" err="1"/>
              <a:t>Überleben</a:t>
            </a:r>
            <a:r>
              <a:rPr lang="en-US" sz="1200" dirty="0"/>
              <a:t> </a:t>
            </a:r>
            <a:r>
              <a:rPr lang="en-US" sz="1200" dirty="0" err="1"/>
              <a:t>mit</a:t>
            </a:r>
            <a:r>
              <a:rPr lang="en-US" sz="1200" dirty="0"/>
              <a:t> </a:t>
            </a:r>
            <a:r>
              <a:rPr lang="en-US" sz="1200" dirty="0" err="1"/>
              <a:t>Pyrotinib</a:t>
            </a:r>
            <a:r>
              <a:rPr lang="en-US" sz="1200" dirty="0"/>
              <a:t> plus Capecitabin.</a:t>
            </a:r>
          </a:p>
          <a:p>
            <a:pPr marL="541338" indent="-182563">
              <a:buFont typeface="Symbol" panose="05050102010706020507" pitchFamily="18" charset="2"/>
              <a:buChar char="-"/>
            </a:pPr>
            <a:r>
              <a:rPr lang="en-US" sz="1200" b="1" dirty="0" err="1"/>
              <a:t>Pyrotinib</a:t>
            </a:r>
            <a:r>
              <a:rPr lang="en-US" sz="1200" b="1" dirty="0"/>
              <a:t> plus Capecitabin </a:t>
            </a:r>
            <a:r>
              <a:rPr lang="en-US" sz="1200" b="1" dirty="0" err="1"/>
              <a:t>zeigten</a:t>
            </a:r>
            <a:r>
              <a:rPr lang="en-US" sz="1200" b="1" dirty="0"/>
              <a:t> </a:t>
            </a:r>
            <a:r>
              <a:rPr lang="en-US" sz="1200" b="1" dirty="0" err="1"/>
              <a:t>ein</a:t>
            </a:r>
            <a:r>
              <a:rPr lang="en-US" sz="1200" b="1" dirty="0"/>
              <a:t> </a:t>
            </a:r>
            <a:r>
              <a:rPr lang="en-US" sz="1200" b="1" dirty="0" err="1"/>
              <a:t>beherrschbares</a:t>
            </a:r>
            <a:r>
              <a:rPr lang="en-US" sz="1200" b="1" dirty="0"/>
              <a:t> </a:t>
            </a:r>
            <a:r>
              <a:rPr lang="en-US" sz="1200" b="1" dirty="0" err="1"/>
              <a:t>Sicherheitsprofil</a:t>
            </a:r>
            <a:r>
              <a:rPr lang="en-US" sz="1200" b="1" dirty="0"/>
              <a:t>. </a:t>
            </a:r>
            <a:r>
              <a:rPr lang="en-US" sz="1200" dirty="0"/>
              <a:t>Es </a:t>
            </a:r>
            <a:r>
              <a:rPr lang="en-US" sz="1200" dirty="0" err="1"/>
              <a:t>wurden</a:t>
            </a:r>
            <a:r>
              <a:rPr lang="en-US" sz="1200" dirty="0"/>
              <a:t> </a:t>
            </a:r>
            <a:r>
              <a:rPr lang="en-US" sz="1200" dirty="0" err="1"/>
              <a:t>keine</a:t>
            </a:r>
            <a:r>
              <a:rPr lang="en-US" sz="1200" dirty="0"/>
              <a:t> </a:t>
            </a:r>
            <a:r>
              <a:rPr lang="en-US" sz="1200" dirty="0" err="1"/>
              <a:t>neuen</a:t>
            </a:r>
            <a:r>
              <a:rPr lang="en-US" sz="1200" dirty="0"/>
              <a:t> </a:t>
            </a:r>
            <a:r>
              <a:rPr lang="en-US" sz="1200" dirty="0" err="1"/>
              <a:t>Sicherheitssignale</a:t>
            </a:r>
            <a:r>
              <a:rPr lang="en-US" sz="1200" dirty="0"/>
              <a:t> </a:t>
            </a:r>
            <a:r>
              <a:rPr lang="en-US" sz="1200" dirty="0" err="1"/>
              <a:t>beobachtet</a:t>
            </a:r>
            <a:r>
              <a:rPr lang="en-US" sz="1200" dirty="0"/>
              <a:t>.</a:t>
            </a:r>
          </a:p>
          <a:p>
            <a:r>
              <a:rPr lang="en-US" sz="1200" b="1" dirty="0" err="1"/>
              <a:t>Pyrotinib</a:t>
            </a:r>
            <a:r>
              <a:rPr lang="en-US" sz="1200" b="1" dirty="0"/>
              <a:t> plus Capecitabin </a:t>
            </a:r>
            <a:r>
              <a:rPr lang="en-US" sz="1200" b="1" dirty="0" err="1"/>
              <a:t>ist</a:t>
            </a:r>
            <a:r>
              <a:rPr lang="en-US" sz="1200" b="1" dirty="0"/>
              <a:t> </a:t>
            </a:r>
            <a:r>
              <a:rPr lang="en-US" sz="1200" b="1" dirty="0" err="1"/>
              <a:t>zur</a:t>
            </a:r>
            <a:r>
              <a:rPr lang="en-US" sz="1200" b="1" dirty="0"/>
              <a:t> </a:t>
            </a:r>
            <a:r>
              <a:rPr lang="en-US" sz="1200" b="1" dirty="0" err="1"/>
              <a:t>Zweitlinien-Standardtherapie</a:t>
            </a:r>
            <a:r>
              <a:rPr lang="en-US" sz="1200" b="1" dirty="0"/>
              <a:t> </a:t>
            </a:r>
            <a:r>
              <a:rPr lang="en-US" sz="1200" b="1" dirty="0" err="1"/>
              <a:t>bei</a:t>
            </a:r>
            <a:r>
              <a:rPr lang="en-US" sz="1200" b="1" dirty="0"/>
              <a:t> </a:t>
            </a:r>
            <a:r>
              <a:rPr lang="en-US" sz="1200" b="1" dirty="0" err="1"/>
              <a:t>metastasiertem</a:t>
            </a:r>
            <a:r>
              <a:rPr lang="en-US" sz="1200" b="1" dirty="0"/>
              <a:t> HER2-positivem </a:t>
            </a:r>
            <a:r>
              <a:rPr lang="en-US" sz="1200" b="1" dirty="0" err="1"/>
              <a:t>Mammakarzinom</a:t>
            </a:r>
            <a:r>
              <a:rPr lang="en-US" sz="1200" b="1" dirty="0"/>
              <a:t> in China </a:t>
            </a:r>
            <a:r>
              <a:rPr lang="en-US" sz="1200" b="1" dirty="0" err="1"/>
              <a:t>zugelassen</a:t>
            </a:r>
            <a:r>
              <a:rPr lang="en-US" sz="1200" b="1" dirty="0"/>
              <a:t>.</a:t>
            </a:r>
            <a:endParaRPr lang="de-DE" sz="1200" b="1" dirty="0"/>
          </a:p>
        </p:txBody>
      </p:sp>
    </p:spTree>
    <p:extLst>
      <p:ext uri="{BB962C8B-B14F-4D97-AF65-F5344CB8AC3E}">
        <p14:creationId xmlns:p14="http://schemas.microsoft.com/office/powerpoint/2010/main" val="2290297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E35AE-8703-44D3-A403-97C62927023E}"/>
              </a:ext>
            </a:extLst>
          </p:cNvPr>
          <p:cNvSpPr>
            <a:spLocks noGrp="1"/>
          </p:cNvSpPr>
          <p:nvPr>
            <p:ph type="title"/>
          </p:nvPr>
        </p:nvSpPr>
        <p:spPr/>
        <p:txBody>
          <a:bodyPr/>
          <a:lstStyle/>
          <a:p>
            <a:r>
              <a:rPr lang="en-US" dirty="0"/>
              <a:t>HER2CLIMB</a:t>
            </a:r>
          </a:p>
        </p:txBody>
      </p:sp>
      <p:sp>
        <p:nvSpPr>
          <p:cNvPr id="5" name="Textplatzhalter 2">
            <a:extLst>
              <a:ext uri="{FF2B5EF4-FFF2-40B4-BE49-F238E27FC236}">
                <a16:creationId xmlns:a16="http://schemas.microsoft.com/office/drawing/2014/main" id="{1EC69B06-DA21-45CD-BC02-6CBC5D3DB6E0}"/>
              </a:ext>
            </a:extLst>
          </p:cNvPr>
          <p:cNvSpPr>
            <a:spLocks noGrp="1"/>
          </p:cNvSpPr>
          <p:nvPr>
            <p:ph type="subTitle" idx="10"/>
          </p:nvPr>
        </p:nvSpPr>
        <p:spPr>
          <a:xfrm>
            <a:off x="468315" y="950913"/>
            <a:ext cx="8280400" cy="2109682"/>
          </a:xfrm>
        </p:spPr>
        <p:txBody>
          <a:bodyPr/>
          <a:lstStyle/>
          <a:p>
            <a:r>
              <a:rPr lang="en-US" dirty="0"/>
              <a:t>Tucatinib vs placebo added to trastuzumab and capecitabine for patients with previously treated HER2+ metastatic breast cancer with brain metastases (HER2CLIMB).</a:t>
            </a:r>
          </a:p>
        </p:txBody>
      </p:sp>
      <p:sp>
        <p:nvSpPr>
          <p:cNvPr id="4" name="Textplatzhalter 3">
            <a:extLst>
              <a:ext uri="{FF2B5EF4-FFF2-40B4-BE49-F238E27FC236}">
                <a16:creationId xmlns:a16="http://schemas.microsoft.com/office/drawing/2014/main" id="{1A9EB042-363A-42DD-B2A2-F163E7ECAD16}"/>
              </a:ext>
            </a:extLst>
          </p:cNvPr>
          <p:cNvSpPr>
            <a:spLocks noGrp="1"/>
          </p:cNvSpPr>
          <p:nvPr>
            <p:ph type="body" sz="quarter" idx="11"/>
          </p:nvPr>
        </p:nvSpPr>
        <p:spPr>
          <a:xfrm>
            <a:off x="237600" y="4631313"/>
            <a:ext cx="6028729" cy="291077"/>
          </a:xfrm>
        </p:spPr>
        <p:txBody>
          <a:bodyPr/>
          <a:lstStyle/>
          <a:p>
            <a:r>
              <a:rPr lang="de-DE" dirty="0"/>
              <a:t>Lin </a:t>
            </a:r>
            <a:r>
              <a:rPr lang="en-US" kern="0" dirty="0">
                <a:solidFill>
                  <a:schemeClr val="bg1"/>
                </a:solidFill>
              </a:rPr>
              <a:t>et al. | 2020 ASCO Annual Meeting | J Clin Oncol 38: 2020 (suppl; </a:t>
            </a:r>
            <a:r>
              <a:rPr lang="en-US" kern="0" dirty="0" err="1">
                <a:solidFill>
                  <a:schemeClr val="bg1"/>
                </a:solidFill>
              </a:rPr>
              <a:t>abstr</a:t>
            </a:r>
            <a:r>
              <a:rPr lang="en-US" kern="0" dirty="0">
                <a:solidFill>
                  <a:schemeClr val="bg1"/>
                </a:solidFill>
              </a:rPr>
              <a:t> 1005)</a:t>
            </a:r>
          </a:p>
        </p:txBody>
      </p:sp>
    </p:spTree>
    <p:extLst>
      <p:ext uri="{BB962C8B-B14F-4D97-AF65-F5344CB8AC3E}">
        <p14:creationId xmlns:p14="http://schemas.microsoft.com/office/powerpoint/2010/main" val="2463799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HER2CLIMB</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Lin </a:t>
            </a:r>
            <a:r>
              <a:rPr lang="en-US" kern="0" dirty="0"/>
              <a:t>et al. | 2020 ASCO Annual Meeting | J Clin Oncol 38: 2020 (suppl; </a:t>
            </a:r>
            <a:r>
              <a:rPr lang="en-US" kern="0" dirty="0" err="1"/>
              <a:t>abstr</a:t>
            </a:r>
            <a:r>
              <a:rPr lang="en-US" kern="0" dirty="0"/>
              <a:t> 1005)</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Hintergrund und Studiendesign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59</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410630"/>
            <a:ext cx="8280397" cy="369332"/>
          </a:xfrm>
          <a:prstGeom prst="rect">
            <a:avLst/>
          </a:prstGeom>
        </p:spPr>
        <p:txBody>
          <a:bodyPr wrap="square" lIns="0" tIns="0" rIns="0" bIns="0" anchor="b">
            <a:spAutoFit/>
          </a:bodyPr>
          <a:lstStyle/>
          <a:p>
            <a:pPr lvl="0"/>
            <a:r>
              <a:rPr lang="de-DE" sz="800" dirty="0">
                <a:solidFill>
                  <a:prstClr val="black"/>
                </a:solidFill>
              </a:rPr>
              <a:t>1. </a:t>
            </a:r>
            <a:r>
              <a:rPr lang="de-DE" sz="800" dirty="0" err="1">
                <a:solidFill>
                  <a:prstClr val="black"/>
                </a:solidFill>
              </a:rPr>
              <a:t>Bendell</a:t>
            </a:r>
            <a:r>
              <a:rPr lang="de-DE" sz="800" dirty="0">
                <a:solidFill>
                  <a:prstClr val="black"/>
                </a:solidFill>
              </a:rPr>
              <a:t> JC, et al. Cancer 2003;97:2972-7; 2. </a:t>
            </a:r>
            <a:r>
              <a:rPr lang="de-DE" sz="800" dirty="0" err="1">
                <a:solidFill>
                  <a:prstClr val="black"/>
                </a:solidFill>
              </a:rPr>
              <a:t>Brufsky</a:t>
            </a:r>
            <a:r>
              <a:rPr lang="de-DE" sz="800" dirty="0">
                <a:solidFill>
                  <a:prstClr val="black"/>
                </a:solidFill>
              </a:rPr>
              <a:t> AM, et al. </a:t>
            </a:r>
            <a:r>
              <a:rPr lang="de-DE" sz="800" dirty="0" err="1">
                <a:solidFill>
                  <a:prstClr val="black"/>
                </a:solidFill>
              </a:rPr>
              <a:t>Clin</a:t>
            </a:r>
            <a:r>
              <a:rPr lang="de-DE" sz="800" dirty="0">
                <a:solidFill>
                  <a:prstClr val="black"/>
                </a:solidFill>
              </a:rPr>
              <a:t> Cancer Res 2011;17:4834-43; 3. Leyland-Jones B. J </a:t>
            </a:r>
            <a:r>
              <a:rPr lang="de-DE" sz="800" dirty="0" err="1">
                <a:solidFill>
                  <a:prstClr val="black"/>
                </a:solidFill>
              </a:rPr>
              <a:t>Clin</a:t>
            </a:r>
            <a:r>
              <a:rPr lang="de-DE" sz="800" dirty="0">
                <a:solidFill>
                  <a:prstClr val="black"/>
                </a:solidFill>
              </a:rPr>
              <a:t> </a:t>
            </a:r>
            <a:r>
              <a:rPr lang="de-DE" sz="800" dirty="0" err="1">
                <a:solidFill>
                  <a:prstClr val="black"/>
                </a:solidFill>
              </a:rPr>
              <a:t>Oncol</a:t>
            </a:r>
            <a:r>
              <a:rPr lang="de-DE" sz="800" dirty="0">
                <a:solidFill>
                  <a:prstClr val="black"/>
                </a:solidFill>
              </a:rPr>
              <a:t> 2009;27:5278-86; 4. Olson EM, et al. </a:t>
            </a:r>
            <a:r>
              <a:rPr lang="de-DE" sz="800" dirty="0" err="1">
                <a:solidFill>
                  <a:prstClr val="black"/>
                </a:solidFill>
              </a:rPr>
              <a:t>Breast</a:t>
            </a:r>
            <a:r>
              <a:rPr lang="de-DE" sz="800" dirty="0">
                <a:solidFill>
                  <a:prstClr val="black"/>
                </a:solidFill>
              </a:rPr>
              <a:t> 2013;22:525-3; 5. </a:t>
            </a:r>
            <a:r>
              <a:rPr lang="de-DE" sz="800" dirty="0" err="1">
                <a:solidFill>
                  <a:prstClr val="black"/>
                </a:solidFill>
              </a:rPr>
              <a:t>Moulder</a:t>
            </a:r>
            <a:r>
              <a:rPr lang="de-DE" sz="800" dirty="0">
                <a:solidFill>
                  <a:prstClr val="black"/>
                </a:solidFill>
              </a:rPr>
              <a:t> SL, et al. </a:t>
            </a:r>
            <a:r>
              <a:rPr lang="de-DE" sz="800" dirty="0" err="1">
                <a:solidFill>
                  <a:prstClr val="black"/>
                </a:solidFill>
              </a:rPr>
              <a:t>Clin</a:t>
            </a:r>
            <a:r>
              <a:rPr lang="de-DE" sz="800" dirty="0">
                <a:solidFill>
                  <a:prstClr val="black"/>
                </a:solidFill>
              </a:rPr>
              <a:t> Cancer Res 2017;23:3529-36; 6. </a:t>
            </a:r>
            <a:r>
              <a:rPr lang="de-DE" sz="800" dirty="0" err="1">
                <a:solidFill>
                  <a:prstClr val="black"/>
                </a:solidFill>
              </a:rPr>
              <a:t>PhenegerT</a:t>
            </a:r>
            <a:r>
              <a:rPr lang="de-DE" sz="800" dirty="0">
                <a:solidFill>
                  <a:prstClr val="black"/>
                </a:solidFill>
              </a:rPr>
              <a:t>, et al. Cancer Research 2009;69:1795; </a:t>
            </a:r>
            <a:r>
              <a:rPr lang="de-DE" sz="800" dirty="0" err="1">
                <a:solidFill>
                  <a:prstClr val="black"/>
                </a:solidFill>
              </a:rPr>
              <a:t>bid</a:t>
            </a:r>
            <a:r>
              <a:rPr lang="de-DE" sz="800" dirty="0">
                <a:solidFill>
                  <a:prstClr val="black"/>
                </a:solidFill>
              </a:rPr>
              <a:t>: 2 x täglich; TKI: Tyrosin-Kinase-Inhibitor; q3w: alle drei Wochen; https://clinicaltrials.gov/ct2/show/NCT02614794</a:t>
            </a:r>
          </a:p>
        </p:txBody>
      </p:sp>
      <p:sp>
        <p:nvSpPr>
          <p:cNvPr id="32" name="Inhaltsplatzhalter 2">
            <a:extLst>
              <a:ext uri="{FF2B5EF4-FFF2-40B4-BE49-F238E27FC236}">
                <a16:creationId xmlns:a16="http://schemas.microsoft.com/office/drawing/2014/main" id="{B06B35F3-C3BE-43D1-A2A7-ABF0523A3B2E}"/>
              </a:ext>
            </a:extLst>
          </p:cNvPr>
          <p:cNvSpPr>
            <a:spLocks noGrp="1"/>
          </p:cNvSpPr>
          <p:nvPr>
            <p:ph idx="1"/>
          </p:nvPr>
        </p:nvSpPr>
        <p:spPr>
          <a:xfrm>
            <a:off x="435530" y="1324023"/>
            <a:ext cx="8271341" cy="1472250"/>
          </a:xfrm>
        </p:spPr>
        <p:txBody>
          <a:bodyPr/>
          <a:lstStyle/>
          <a:p>
            <a:r>
              <a:rPr lang="en-US" sz="1200" dirty="0"/>
              <a:t>Bis </a:t>
            </a:r>
            <a:r>
              <a:rPr lang="en-US" sz="1200" dirty="0" err="1"/>
              <a:t>zu</a:t>
            </a:r>
            <a:r>
              <a:rPr lang="en-US" sz="1200" dirty="0"/>
              <a:t> 50% der </a:t>
            </a:r>
            <a:r>
              <a:rPr lang="en-US" sz="1200" dirty="0" err="1"/>
              <a:t>Patienten</a:t>
            </a:r>
            <a:r>
              <a:rPr lang="en-US" sz="1200" dirty="0"/>
              <a:t> </a:t>
            </a:r>
            <a:r>
              <a:rPr lang="en-US" sz="1200" dirty="0" err="1"/>
              <a:t>mit</a:t>
            </a:r>
            <a:r>
              <a:rPr lang="en-US" sz="1200" dirty="0"/>
              <a:t> HER2-positivem </a:t>
            </a:r>
            <a:r>
              <a:rPr lang="en-US" sz="1200" dirty="0" err="1"/>
              <a:t>metastasierten</a:t>
            </a:r>
            <a:r>
              <a:rPr lang="en-US" sz="1200" dirty="0"/>
              <a:t> </a:t>
            </a:r>
            <a:r>
              <a:rPr lang="en-US" sz="1200" dirty="0" err="1"/>
              <a:t>Mammakarzinom</a:t>
            </a:r>
            <a:r>
              <a:rPr lang="en-US" sz="1200" dirty="0"/>
              <a:t> </a:t>
            </a:r>
            <a:r>
              <a:rPr lang="en-US" sz="1200" dirty="0" err="1"/>
              <a:t>könnten</a:t>
            </a:r>
            <a:r>
              <a:rPr lang="en-US" sz="1200" dirty="0"/>
              <a:t> </a:t>
            </a:r>
            <a:r>
              <a:rPr lang="en-US" sz="1200" dirty="0" err="1"/>
              <a:t>Hirnmetastasen</a:t>
            </a:r>
            <a:r>
              <a:rPr lang="en-US" sz="1200" dirty="0"/>
              <a:t> </a:t>
            </a:r>
            <a:r>
              <a:rPr lang="en-US" sz="1200" dirty="0" err="1"/>
              <a:t>entwickeln</a:t>
            </a:r>
            <a:r>
              <a:rPr lang="en-US" sz="1200" dirty="0"/>
              <a:t>. Es </a:t>
            </a:r>
            <a:r>
              <a:rPr lang="en-US" sz="1200" dirty="0" err="1"/>
              <a:t>werden</a:t>
            </a:r>
            <a:r>
              <a:rPr lang="en-US" sz="1200" dirty="0"/>
              <a:t> </a:t>
            </a:r>
            <a:r>
              <a:rPr lang="en-US" sz="1200" dirty="0" err="1"/>
              <a:t>wirksame</a:t>
            </a:r>
            <a:r>
              <a:rPr lang="en-US" sz="1200" dirty="0"/>
              <a:t> und </a:t>
            </a:r>
            <a:r>
              <a:rPr lang="en-US" sz="1200" dirty="0" err="1"/>
              <a:t>verträgliche</a:t>
            </a:r>
            <a:r>
              <a:rPr lang="en-US" sz="1200" dirty="0"/>
              <a:t> </a:t>
            </a:r>
            <a:r>
              <a:rPr lang="en-US" sz="1200" dirty="0" err="1"/>
              <a:t>Behandlungsoptionen</a:t>
            </a:r>
            <a:r>
              <a:rPr lang="en-US" sz="1200" dirty="0"/>
              <a:t> benötigt.</a:t>
            </a:r>
            <a:r>
              <a:rPr lang="en-US" sz="1200" baseline="30000" dirty="0"/>
              <a:t>1-4</a:t>
            </a:r>
          </a:p>
          <a:p>
            <a:r>
              <a:rPr lang="en-US" sz="1200" dirty="0"/>
              <a:t>Tucatinib </a:t>
            </a:r>
            <a:r>
              <a:rPr lang="en-US" sz="1200" dirty="0" err="1"/>
              <a:t>ist</a:t>
            </a:r>
            <a:r>
              <a:rPr lang="en-US" sz="1200" dirty="0"/>
              <a:t> </a:t>
            </a:r>
            <a:r>
              <a:rPr lang="en-US" sz="1200" dirty="0" err="1"/>
              <a:t>ein</a:t>
            </a:r>
            <a:r>
              <a:rPr lang="en-US" sz="1200" dirty="0"/>
              <a:t> </a:t>
            </a:r>
            <a:r>
              <a:rPr lang="en-US" sz="1200" dirty="0" err="1"/>
              <a:t>kürzlich</a:t>
            </a:r>
            <a:r>
              <a:rPr lang="en-US" sz="1200" dirty="0"/>
              <a:t> von der FDA </a:t>
            </a:r>
            <a:r>
              <a:rPr lang="en-US" sz="1200" dirty="0" err="1"/>
              <a:t>zugelassener</a:t>
            </a:r>
            <a:r>
              <a:rPr lang="en-US" sz="1200" dirty="0"/>
              <a:t> oral </a:t>
            </a:r>
            <a:r>
              <a:rPr lang="en-US" sz="1200" dirty="0" err="1"/>
              <a:t>verabreichter</a:t>
            </a:r>
            <a:r>
              <a:rPr lang="en-US" sz="1200" dirty="0"/>
              <a:t> TKI, der </a:t>
            </a:r>
            <a:r>
              <a:rPr lang="en-US" sz="1200" dirty="0" err="1"/>
              <a:t>hochselektiv</a:t>
            </a:r>
            <a:r>
              <a:rPr lang="en-US" sz="1200" dirty="0"/>
              <a:t> </a:t>
            </a:r>
            <a:r>
              <a:rPr lang="en-US" sz="1200" dirty="0" err="1"/>
              <a:t>für</a:t>
            </a:r>
            <a:r>
              <a:rPr lang="en-US" sz="1200" dirty="0"/>
              <a:t> die Kinase-</a:t>
            </a:r>
            <a:r>
              <a:rPr lang="en-US" sz="1200" dirty="0" err="1"/>
              <a:t>Domäne</a:t>
            </a:r>
            <a:r>
              <a:rPr lang="en-US" sz="1200" dirty="0"/>
              <a:t> von HER2 </a:t>
            </a:r>
            <a:r>
              <a:rPr lang="en-US" sz="1200" dirty="0" err="1"/>
              <a:t>bei</a:t>
            </a:r>
            <a:r>
              <a:rPr lang="en-US" sz="1200" dirty="0"/>
              <a:t> </a:t>
            </a:r>
            <a:r>
              <a:rPr lang="en-US" sz="1200" dirty="0" err="1"/>
              <a:t>minimaler</a:t>
            </a:r>
            <a:r>
              <a:rPr lang="en-US" sz="1200" dirty="0"/>
              <a:t> </a:t>
            </a:r>
            <a:r>
              <a:rPr lang="en-US" sz="1200" dirty="0" err="1"/>
              <a:t>Inhibierung</a:t>
            </a:r>
            <a:r>
              <a:rPr lang="en-US" sz="1200" dirty="0"/>
              <a:t> von EGFR ist.</a:t>
            </a:r>
            <a:r>
              <a:rPr lang="en-US" sz="1200" baseline="30000" dirty="0"/>
              <a:t>5-6  </a:t>
            </a:r>
            <a:endParaRPr lang="de-DE" sz="1200" baseline="30000" dirty="0"/>
          </a:p>
        </p:txBody>
      </p:sp>
      <p:sp>
        <p:nvSpPr>
          <p:cNvPr id="34" name="TextBox 14">
            <a:extLst>
              <a:ext uri="{FF2B5EF4-FFF2-40B4-BE49-F238E27FC236}">
                <a16:creationId xmlns:a16="http://schemas.microsoft.com/office/drawing/2014/main" id="{4524EEE3-7674-445C-96FB-C2188749A7FF}"/>
              </a:ext>
            </a:extLst>
          </p:cNvPr>
          <p:cNvSpPr txBox="1"/>
          <p:nvPr/>
        </p:nvSpPr>
        <p:spPr>
          <a:xfrm>
            <a:off x="3825691" y="2427093"/>
            <a:ext cx="3271023" cy="780646"/>
          </a:xfrm>
          <a:prstGeom prst="rect">
            <a:avLst/>
          </a:prstGeom>
          <a:solidFill>
            <a:schemeClr val="tx2"/>
          </a:solidFill>
          <a:ln>
            <a:solidFill>
              <a:srgbClr val="2093BE"/>
            </a:solidFill>
          </a:ln>
        </p:spPr>
        <p:txBody>
          <a:bodyPr wrap="square" lIns="72000" rIns="72000" rtlCol="0" anchor="ctr">
            <a:noAutofit/>
          </a:bodyPr>
          <a:lstStyle/>
          <a:p>
            <a:pPr algn="ctr" defTabSz="457178">
              <a:spcBef>
                <a:spcPts val="300"/>
              </a:spcBef>
              <a:spcAft>
                <a:spcPts val="300"/>
              </a:spcAft>
              <a:defRPr/>
            </a:pPr>
            <a:r>
              <a:rPr lang="de-DE" sz="900" b="1" dirty="0" err="1">
                <a:solidFill>
                  <a:srgbClr val="FFFFFF"/>
                </a:solidFill>
                <a:cs typeface="Arial"/>
              </a:rPr>
              <a:t>Tucatinib</a:t>
            </a:r>
            <a:r>
              <a:rPr lang="de-DE" sz="900" b="1" dirty="0">
                <a:solidFill>
                  <a:srgbClr val="FFFFFF"/>
                </a:solidFill>
                <a:cs typeface="Arial"/>
              </a:rPr>
              <a:t>       +      </a:t>
            </a:r>
            <a:r>
              <a:rPr lang="de-DE" sz="900" b="1" dirty="0" err="1">
                <a:solidFill>
                  <a:srgbClr val="FFFFFF"/>
                </a:solidFill>
                <a:cs typeface="Arial"/>
              </a:rPr>
              <a:t>Trastuzumab</a:t>
            </a:r>
            <a:r>
              <a:rPr lang="de-DE" sz="900" b="1" dirty="0">
                <a:solidFill>
                  <a:srgbClr val="FFFFFF"/>
                </a:solidFill>
                <a:cs typeface="Arial"/>
              </a:rPr>
              <a:t>       +      </a:t>
            </a:r>
            <a:r>
              <a:rPr lang="de-DE" sz="900" b="1" dirty="0" err="1">
                <a:solidFill>
                  <a:srgbClr val="FFFFFF"/>
                </a:solidFill>
                <a:cs typeface="Arial"/>
              </a:rPr>
              <a:t>Capecitabin</a:t>
            </a:r>
            <a:r>
              <a:rPr lang="de-DE" sz="900" b="1" dirty="0">
                <a:solidFill>
                  <a:srgbClr val="FFFFFF"/>
                </a:solidFill>
                <a:cs typeface="Arial"/>
              </a:rPr>
              <a:t> </a:t>
            </a:r>
          </a:p>
          <a:p>
            <a:pPr defTabSz="457178">
              <a:defRPr/>
            </a:pPr>
            <a:r>
              <a:rPr lang="de-DE" sz="800" dirty="0">
                <a:solidFill>
                  <a:srgbClr val="FFFFFF"/>
                </a:solidFill>
                <a:cs typeface="Arial"/>
              </a:rPr>
              <a:t>   300 mg oral </a:t>
            </a:r>
            <a:r>
              <a:rPr lang="de-DE" sz="800" dirty="0" err="1">
                <a:solidFill>
                  <a:srgbClr val="FFFFFF"/>
                </a:solidFill>
                <a:cs typeface="Arial"/>
              </a:rPr>
              <a:t>bid</a:t>
            </a:r>
            <a:r>
              <a:rPr lang="de-DE" sz="800" dirty="0">
                <a:solidFill>
                  <a:srgbClr val="FFFFFF"/>
                </a:solidFill>
                <a:cs typeface="Arial"/>
              </a:rPr>
              <a:t>               6 mg/kg q3w                 </a:t>
            </a:r>
            <a:r>
              <a:rPr lang="sv-SE" sz="800" dirty="0">
                <a:solidFill>
                  <a:srgbClr val="FFFFFF"/>
                </a:solidFill>
                <a:cs typeface="Arial"/>
              </a:rPr>
              <a:t>1000 mg/m2 oral                                       	             </a:t>
            </a:r>
            <a:r>
              <a:rPr lang="de-DE" sz="800" dirty="0" err="1">
                <a:solidFill>
                  <a:srgbClr val="FFFFFF"/>
                </a:solidFill>
                <a:cs typeface="Arial"/>
              </a:rPr>
              <a:t>Loading</a:t>
            </a:r>
            <a:r>
              <a:rPr lang="de-DE" sz="800" dirty="0">
                <a:solidFill>
                  <a:srgbClr val="FFFFFF"/>
                </a:solidFill>
                <a:cs typeface="Arial"/>
              </a:rPr>
              <a:t>-Dosis 8 mg/kg C1D1       </a:t>
            </a:r>
            <a:r>
              <a:rPr lang="de-DE" sz="800" dirty="0" err="1">
                <a:solidFill>
                  <a:srgbClr val="FFFFFF"/>
                </a:solidFill>
                <a:cs typeface="Arial"/>
              </a:rPr>
              <a:t>bid</a:t>
            </a:r>
            <a:r>
              <a:rPr lang="de-DE" sz="800" dirty="0">
                <a:solidFill>
                  <a:srgbClr val="FFFFFF"/>
                </a:solidFill>
                <a:cs typeface="Arial"/>
              </a:rPr>
              <a:t> Tag 1-14</a:t>
            </a:r>
          </a:p>
          <a:p>
            <a:pPr algn="ctr" defTabSz="457178">
              <a:spcBef>
                <a:spcPts val="600"/>
              </a:spcBef>
              <a:spcAft>
                <a:spcPts val="300"/>
              </a:spcAft>
              <a:defRPr/>
            </a:pPr>
            <a:r>
              <a:rPr lang="de-DE" sz="800" dirty="0">
                <a:solidFill>
                  <a:srgbClr val="FFFFFF"/>
                </a:solidFill>
                <a:cs typeface="Arial"/>
              </a:rPr>
              <a:t>21-Tage-Zyklus</a:t>
            </a:r>
          </a:p>
        </p:txBody>
      </p:sp>
      <p:sp>
        <p:nvSpPr>
          <p:cNvPr id="35" name="TextBox 15">
            <a:extLst>
              <a:ext uri="{FF2B5EF4-FFF2-40B4-BE49-F238E27FC236}">
                <a16:creationId xmlns:a16="http://schemas.microsoft.com/office/drawing/2014/main" id="{765F3C72-30A9-4409-AA46-4AFE18B3CDFE}"/>
              </a:ext>
            </a:extLst>
          </p:cNvPr>
          <p:cNvSpPr txBox="1"/>
          <p:nvPr/>
        </p:nvSpPr>
        <p:spPr>
          <a:xfrm>
            <a:off x="3825692" y="3363910"/>
            <a:ext cx="3271022" cy="780412"/>
          </a:xfrm>
          <a:prstGeom prst="rect">
            <a:avLst/>
          </a:prstGeom>
          <a:solidFill>
            <a:srgbClr val="673459"/>
          </a:solidFill>
        </p:spPr>
        <p:txBody>
          <a:bodyPr wrap="square" lIns="36000" rIns="36000" rtlCol="0" anchor="ctr">
            <a:noAutofit/>
          </a:bodyPr>
          <a:lstStyle/>
          <a:p>
            <a:pPr lvl="0" algn="ctr" defTabSz="457178">
              <a:spcBef>
                <a:spcPts val="300"/>
              </a:spcBef>
              <a:spcAft>
                <a:spcPts val="300"/>
              </a:spcAft>
              <a:defRPr/>
            </a:pPr>
            <a:r>
              <a:rPr lang="de-DE" sz="900" b="1" dirty="0">
                <a:solidFill>
                  <a:srgbClr val="FFFFFF"/>
                </a:solidFill>
                <a:cs typeface="Arial"/>
              </a:rPr>
              <a:t>Placebo       +      </a:t>
            </a:r>
            <a:r>
              <a:rPr lang="de-DE" sz="900" b="1" dirty="0" err="1">
                <a:solidFill>
                  <a:srgbClr val="FFFFFF"/>
                </a:solidFill>
                <a:cs typeface="Arial"/>
              </a:rPr>
              <a:t>Trastuzumab</a:t>
            </a:r>
            <a:r>
              <a:rPr lang="de-DE" sz="900" b="1" dirty="0">
                <a:solidFill>
                  <a:srgbClr val="FFFFFF"/>
                </a:solidFill>
                <a:cs typeface="Arial"/>
              </a:rPr>
              <a:t>       +      </a:t>
            </a:r>
            <a:r>
              <a:rPr lang="de-DE" sz="900" b="1" dirty="0" err="1">
                <a:solidFill>
                  <a:srgbClr val="FFFFFF"/>
                </a:solidFill>
                <a:cs typeface="Arial"/>
              </a:rPr>
              <a:t>Capecitabin</a:t>
            </a:r>
            <a:r>
              <a:rPr lang="de-DE" sz="900" b="1" dirty="0">
                <a:solidFill>
                  <a:srgbClr val="FFFFFF"/>
                </a:solidFill>
                <a:cs typeface="Arial"/>
              </a:rPr>
              <a:t> </a:t>
            </a:r>
          </a:p>
          <a:p>
            <a:pPr lvl="0" defTabSz="457178">
              <a:defRPr/>
            </a:pPr>
            <a:r>
              <a:rPr lang="de-DE" sz="800" dirty="0">
                <a:solidFill>
                  <a:srgbClr val="FFFFFF"/>
                </a:solidFill>
                <a:cs typeface="Arial"/>
              </a:rPr>
              <a:t>                                           6 mg/kg q3w                 </a:t>
            </a:r>
            <a:r>
              <a:rPr lang="sv-SE" sz="800" dirty="0">
                <a:solidFill>
                  <a:srgbClr val="FFFFFF"/>
                </a:solidFill>
                <a:cs typeface="Arial"/>
              </a:rPr>
              <a:t>1000 mg/m2 oral                                       	             </a:t>
            </a:r>
            <a:r>
              <a:rPr lang="de-DE" sz="800" dirty="0" err="1">
                <a:solidFill>
                  <a:srgbClr val="FFFFFF"/>
                </a:solidFill>
                <a:cs typeface="Arial"/>
              </a:rPr>
              <a:t>Loading</a:t>
            </a:r>
            <a:r>
              <a:rPr lang="de-DE" sz="800" dirty="0">
                <a:solidFill>
                  <a:srgbClr val="FFFFFF"/>
                </a:solidFill>
                <a:cs typeface="Arial"/>
              </a:rPr>
              <a:t>-Dosis 8 mg/kg C1D1       </a:t>
            </a:r>
            <a:r>
              <a:rPr lang="de-DE" sz="800" dirty="0" err="1">
                <a:solidFill>
                  <a:srgbClr val="FFFFFF"/>
                </a:solidFill>
                <a:cs typeface="Arial"/>
              </a:rPr>
              <a:t>bid</a:t>
            </a:r>
            <a:r>
              <a:rPr lang="de-DE" sz="800" dirty="0">
                <a:solidFill>
                  <a:srgbClr val="FFFFFF"/>
                </a:solidFill>
                <a:cs typeface="Arial"/>
              </a:rPr>
              <a:t> Tag 1-14</a:t>
            </a:r>
          </a:p>
          <a:p>
            <a:pPr lvl="0" algn="ctr" defTabSz="457178">
              <a:spcBef>
                <a:spcPts val="600"/>
              </a:spcBef>
              <a:spcAft>
                <a:spcPts val="300"/>
              </a:spcAft>
              <a:defRPr/>
            </a:pPr>
            <a:r>
              <a:rPr lang="de-DE" sz="800" dirty="0">
                <a:solidFill>
                  <a:srgbClr val="FFFFFF"/>
                </a:solidFill>
                <a:cs typeface="Arial"/>
              </a:rPr>
              <a:t>21-Tage-Zyklus</a:t>
            </a:r>
          </a:p>
        </p:txBody>
      </p:sp>
      <p:cxnSp>
        <p:nvCxnSpPr>
          <p:cNvPr id="36" name="Gewinkelte Verbindung 27">
            <a:extLst>
              <a:ext uri="{FF2B5EF4-FFF2-40B4-BE49-F238E27FC236}">
                <a16:creationId xmlns:a16="http://schemas.microsoft.com/office/drawing/2014/main" id="{1890AB9D-7D87-4371-955C-9C0B12C78FF0}"/>
              </a:ext>
            </a:extLst>
          </p:cNvPr>
          <p:cNvCxnSpPr>
            <a:cxnSpLocks/>
            <a:stCxn id="38" idx="3"/>
          </p:cNvCxnSpPr>
          <p:nvPr/>
        </p:nvCxnSpPr>
        <p:spPr>
          <a:xfrm flipV="1">
            <a:off x="3605362" y="2820457"/>
            <a:ext cx="208449" cy="479296"/>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8" name="Rechteck 37">
            <a:extLst>
              <a:ext uri="{FF2B5EF4-FFF2-40B4-BE49-F238E27FC236}">
                <a16:creationId xmlns:a16="http://schemas.microsoft.com/office/drawing/2014/main" id="{ADE4C066-84ED-4609-BC87-8181B5CB57E8}"/>
              </a:ext>
            </a:extLst>
          </p:cNvPr>
          <p:cNvSpPr/>
          <p:nvPr/>
        </p:nvSpPr>
        <p:spPr>
          <a:xfrm>
            <a:off x="3179178" y="3090661"/>
            <a:ext cx="426184" cy="418184"/>
          </a:xfrm>
          <a:prstGeom prst="rect">
            <a:avLst/>
          </a:prstGeom>
          <a:solidFill>
            <a:srgbClr val="3F4444"/>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spcBef>
                <a:spcPts val="600"/>
              </a:spcBef>
            </a:pPr>
            <a:r>
              <a:rPr lang="de-DE" sz="900" b="1" dirty="0">
                <a:solidFill>
                  <a:schemeClr val="bg1"/>
                </a:solidFill>
              </a:rPr>
              <a:t>R</a:t>
            </a:r>
          </a:p>
          <a:p>
            <a:pPr algn="ctr">
              <a:spcBef>
                <a:spcPts val="600"/>
              </a:spcBef>
            </a:pPr>
            <a:r>
              <a:rPr lang="de-DE" sz="900" b="1" dirty="0">
                <a:solidFill>
                  <a:schemeClr val="bg1"/>
                </a:solidFill>
              </a:rPr>
              <a:t>2:1</a:t>
            </a:r>
          </a:p>
        </p:txBody>
      </p:sp>
      <p:cxnSp>
        <p:nvCxnSpPr>
          <p:cNvPr id="39" name="Gewinkelte Verbindung 27">
            <a:extLst>
              <a:ext uri="{FF2B5EF4-FFF2-40B4-BE49-F238E27FC236}">
                <a16:creationId xmlns:a16="http://schemas.microsoft.com/office/drawing/2014/main" id="{3D204E26-1A2E-4E33-9C17-FEDA89D8E987}"/>
              </a:ext>
            </a:extLst>
          </p:cNvPr>
          <p:cNvCxnSpPr>
            <a:cxnSpLocks/>
            <a:stCxn id="38" idx="3"/>
          </p:cNvCxnSpPr>
          <p:nvPr/>
        </p:nvCxnSpPr>
        <p:spPr>
          <a:xfrm>
            <a:off x="3605362" y="3299754"/>
            <a:ext cx="208449" cy="457392"/>
          </a:xfrm>
          <a:prstGeom prst="bentConnector3">
            <a:avLst>
              <a:gd name="adj1" fmla="val 50000"/>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185">
            <a:extLst>
              <a:ext uri="{FF2B5EF4-FFF2-40B4-BE49-F238E27FC236}">
                <a16:creationId xmlns:a16="http://schemas.microsoft.com/office/drawing/2014/main" id="{73BC1D1F-F804-490C-BF46-77D5C743D921}"/>
              </a:ext>
            </a:extLst>
          </p:cNvPr>
          <p:cNvCxnSpPr>
            <a:cxnSpLocks/>
            <a:endCxn id="38" idx="1"/>
          </p:cNvCxnSpPr>
          <p:nvPr/>
        </p:nvCxnSpPr>
        <p:spPr>
          <a:xfrm>
            <a:off x="1309529" y="3297438"/>
            <a:ext cx="1869649" cy="2316"/>
          </a:xfrm>
          <a:prstGeom prst="straightConnector1">
            <a:avLst/>
          </a:prstGeom>
          <a:solidFill>
            <a:srgbClr val="CBDBDC"/>
          </a:solidFill>
          <a:ln w="19050">
            <a:solidFill>
              <a:srgbClr val="081538"/>
            </a:solidFill>
            <a:miter lim="800000"/>
            <a:headEnd type="none" w="med" len="med"/>
            <a:tailEnd type="triangle" w="med" len="med"/>
          </a:ln>
        </p:spPr>
      </p:cxnSp>
      <p:sp>
        <p:nvSpPr>
          <p:cNvPr id="49" name="Rechteck 48">
            <a:extLst>
              <a:ext uri="{FF2B5EF4-FFF2-40B4-BE49-F238E27FC236}">
                <a16:creationId xmlns:a16="http://schemas.microsoft.com/office/drawing/2014/main" id="{BB51C91B-83F8-4F7F-9AAC-E75272C5456D}"/>
              </a:ext>
            </a:extLst>
          </p:cNvPr>
          <p:cNvSpPr/>
          <p:nvPr/>
        </p:nvSpPr>
        <p:spPr>
          <a:xfrm>
            <a:off x="431191" y="2640315"/>
            <a:ext cx="2534402" cy="1319731"/>
          </a:xfrm>
          <a:prstGeom prst="rect">
            <a:avLst/>
          </a:prstGeom>
          <a:solidFill>
            <a:schemeClr val="bg1">
              <a:lumMod val="85000"/>
            </a:schemeClr>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spcBef>
                <a:spcPts val="600"/>
              </a:spcBef>
            </a:pPr>
            <a:r>
              <a:rPr lang="de-DE" sz="1000" b="1" dirty="0">
                <a:solidFill>
                  <a:schemeClr val="tx1"/>
                </a:solidFill>
              </a:rPr>
              <a:t>Haupteinschlusskriterien</a:t>
            </a:r>
          </a:p>
          <a:p>
            <a:pPr marL="171446" indent="-171446">
              <a:spcBef>
                <a:spcPts val="600"/>
              </a:spcBef>
              <a:buFont typeface="Arial" panose="020B0604020202020204" pitchFamily="34" charset="0"/>
              <a:buChar char="•"/>
            </a:pPr>
            <a:r>
              <a:rPr lang="de-DE" sz="1000" kern="0" dirty="0">
                <a:solidFill>
                  <a:schemeClr val="tx1"/>
                </a:solidFill>
                <a:cs typeface="Arial" panose="020B0604020202020204" pitchFamily="34" charset="0"/>
              </a:rPr>
              <a:t>HER2-positives metastasiertes Mammakarzinom</a:t>
            </a:r>
          </a:p>
          <a:p>
            <a:pPr marL="171446" indent="-171446">
              <a:buFont typeface="Arial" panose="020B0604020202020204" pitchFamily="34" charset="0"/>
              <a:buChar char="•"/>
            </a:pPr>
            <a:r>
              <a:rPr lang="de-DE" sz="1000" kern="0" dirty="0">
                <a:solidFill>
                  <a:schemeClr val="tx1"/>
                </a:solidFill>
                <a:cs typeface="Arial" panose="020B0604020202020204" pitchFamily="34" charset="0"/>
              </a:rPr>
              <a:t>Vorherige Behandlung mit </a:t>
            </a:r>
            <a:r>
              <a:rPr lang="de-DE" sz="1000" kern="0" dirty="0" err="1">
                <a:solidFill>
                  <a:schemeClr val="tx1"/>
                </a:solidFill>
                <a:cs typeface="Arial" panose="020B0604020202020204" pitchFamily="34" charset="0"/>
              </a:rPr>
              <a:t>Trastuzumab</a:t>
            </a:r>
            <a:r>
              <a:rPr lang="de-DE" sz="1000" kern="0" dirty="0">
                <a:solidFill>
                  <a:schemeClr val="tx1"/>
                </a:solidFill>
                <a:cs typeface="Arial" panose="020B0604020202020204" pitchFamily="34" charset="0"/>
              </a:rPr>
              <a:t>, </a:t>
            </a:r>
            <a:r>
              <a:rPr lang="de-DE" sz="1000" kern="0" dirty="0" err="1">
                <a:solidFill>
                  <a:schemeClr val="tx1"/>
                </a:solidFill>
                <a:cs typeface="Arial" panose="020B0604020202020204" pitchFamily="34" charset="0"/>
              </a:rPr>
              <a:t>Pertuzumab</a:t>
            </a:r>
            <a:r>
              <a:rPr lang="de-DE" sz="1000" kern="0" dirty="0">
                <a:solidFill>
                  <a:schemeClr val="tx1"/>
                </a:solidFill>
                <a:cs typeface="Arial" panose="020B0604020202020204" pitchFamily="34" charset="0"/>
              </a:rPr>
              <a:t> und T-DM1</a:t>
            </a:r>
          </a:p>
          <a:p>
            <a:pPr marL="171446" indent="-171446">
              <a:buFont typeface="Arial" panose="020B0604020202020204" pitchFamily="34" charset="0"/>
              <a:buChar char="•"/>
            </a:pPr>
            <a:r>
              <a:rPr lang="de-DE" sz="1000" kern="0" dirty="0">
                <a:solidFill>
                  <a:schemeClr val="tx1"/>
                </a:solidFill>
                <a:cs typeface="Arial" panose="020B0604020202020204" pitchFamily="34" charset="0"/>
              </a:rPr>
              <a:t>ECOG-Performancestatus 0 oder 1</a:t>
            </a:r>
          </a:p>
          <a:p>
            <a:pPr marL="171446" indent="-171446">
              <a:buFont typeface="Arial" panose="020B0604020202020204" pitchFamily="34" charset="0"/>
              <a:buChar char="•"/>
            </a:pPr>
            <a:r>
              <a:rPr lang="de-DE" sz="1000" kern="0" dirty="0">
                <a:solidFill>
                  <a:schemeClr val="tx1"/>
                </a:solidFill>
                <a:cs typeface="Arial" panose="020B0604020202020204" pitchFamily="34" charset="0"/>
              </a:rPr>
              <a:t>Gehirn-MRT zur Baseline</a:t>
            </a:r>
            <a:endParaRPr lang="de-DE" sz="1000" kern="0" dirty="0">
              <a:solidFill>
                <a:prstClr val="black"/>
              </a:solidFill>
              <a:cs typeface="Arial" panose="020B0604020202020204" pitchFamily="34" charset="0"/>
            </a:endParaRPr>
          </a:p>
        </p:txBody>
      </p:sp>
      <p:sp>
        <p:nvSpPr>
          <p:cNvPr id="52" name="Textfeld 51">
            <a:extLst>
              <a:ext uri="{FF2B5EF4-FFF2-40B4-BE49-F238E27FC236}">
                <a16:creationId xmlns:a16="http://schemas.microsoft.com/office/drawing/2014/main" id="{98DB649D-D9D4-4BB0-876A-59F2943F9C79}"/>
              </a:ext>
            </a:extLst>
          </p:cNvPr>
          <p:cNvSpPr txBox="1"/>
          <p:nvPr/>
        </p:nvSpPr>
        <p:spPr>
          <a:xfrm>
            <a:off x="3383263" y="2569773"/>
            <a:ext cx="490840" cy="215444"/>
          </a:xfrm>
          <a:prstGeom prst="rect">
            <a:avLst/>
          </a:prstGeom>
          <a:noFill/>
        </p:spPr>
        <p:txBody>
          <a:bodyPr wrap="none" rtlCol="0">
            <a:spAutoFit/>
          </a:bodyPr>
          <a:lstStyle/>
          <a:p>
            <a:r>
              <a:rPr lang="de-DE" sz="800" dirty="0">
                <a:solidFill>
                  <a:srgbClr val="0071C1"/>
                </a:solidFill>
              </a:rPr>
              <a:t>N=410</a:t>
            </a:r>
          </a:p>
        </p:txBody>
      </p:sp>
      <p:sp>
        <p:nvSpPr>
          <p:cNvPr id="54" name="Textfeld 53">
            <a:extLst>
              <a:ext uri="{FF2B5EF4-FFF2-40B4-BE49-F238E27FC236}">
                <a16:creationId xmlns:a16="http://schemas.microsoft.com/office/drawing/2014/main" id="{CF644A46-D07C-49A1-90C1-362296B2E3FA}"/>
              </a:ext>
            </a:extLst>
          </p:cNvPr>
          <p:cNvSpPr txBox="1"/>
          <p:nvPr/>
        </p:nvSpPr>
        <p:spPr>
          <a:xfrm>
            <a:off x="3383263" y="3803204"/>
            <a:ext cx="490840" cy="215444"/>
          </a:xfrm>
          <a:prstGeom prst="rect">
            <a:avLst/>
          </a:prstGeom>
          <a:noFill/>
        </p:spPr>
        <p:txBody>
          <a:bodyPr wrap="none" rtlCol="0">
            <a:spAutoFit/>
          </a:bodyPr>
          <a:lstStyle/>
          <a:p>
            <a:r>
              <a:rPr lang="de-DE" sz="800" dirty="0">
                <a:solidFill>
                  <a:srgbClr val="673459"/>
                </a:solidFill>
              </a:rPr>
              <a:t>N=202</a:t>
            </a:r>
          </a:p>
        </p:txBody>
      </p:sp>
      <p:sp>
        <p:nvSpPr>
          <p:cNvPr id="56" name="TextBox 29">
            <a:extLst>
              <a:ext uri="{FF2B5EF4-FFF2-40B4-BE49-F238E27FC236}">
                <a16:creationId xmlns:a16="http://schemas.microsoft.com/office/drawing/2014/main" id="{90AABD2E-66D8-4E49-983F-4D6097816D6A}"/>
              </a:ext>
            </a:extLst>
          </p:cNvPr>
          <p:cNvSpPr txBox="1"/>
          <p:nvPr/>
        </p:nvSpPr>
        <p:spPr>
          <a:xfrm>
            <a:off x="7203973" y="2822780"/>
            <a:ext cx="1743918" cy="7848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sz="900" b="1" dirty="0">
                <a:latin typeface="Arial" panose="020B0604020202020204" pitchFamily="34" charset="0"/>
                <a:cs typeface="Arial" panose="020B0604020202020204" pitchFamily="34" charset="0"/>
              </a:rPr>
              <a:t>Stratifikationsfaktoren:</a:t>
            </a:r>
          </a:p>
          <a:p>
            <a:pPr marL="180000" indent="-108000">
              <a:buClr>
                <a:srgbClr val="197812"/>
              </a:buClr>
              <a:buFont typeface="Arial" panose="020B0604020202020204" pitchFamily="34" charset="0"/>
              <a:buChar char="•"/>
            </a:pPr>
            <a:r>
              <a:rPr lang="de-DE" sz="900" kern="0" dirty="0">
                <a:solidFill>
                  <a:prstClr val="black"/>
                </a:solidFill>
                <a:cs typeface="Arial" panose="020B0604020202020204" pitchFamily="34" charset="0"/>
              </a:rPr>
              <a:t>Hirnmetastasen (ja/nein)</a:t>
            </a:r>
          </a:p>
          <a:p>
            <a:pPr marL="180000" indent="-108000">
              <a:buClr>
                <a:srgbClr val="197812"/>
              </a:buClr>
              <a:buFont typeface="Arial" panose="020B0604020202020204" pitchFamily="34" charset="0"/>
              <a:buChar char="•"/>
            </a:pPr>
            <a:r>
              <a:rPr lang="de-DE" sz="900" kern="0" dirty="0">
                <a:solidFill>
                  <a:prstClr val="black"/>
                </a:solidFill>
                <a:cs typeface="Arial" panose="020B0604020202020204" pitchFamily="34" charset="0"/>
              </a:rPr>
              <a:t>ECOG-Status (0/1)</a:t>
            </a:r>
          </a:p>
          <a:p>
            <a:pPr marL="180000" indent="-108000">
              <a:buClr>
                <a:srgbClr val="197812"/>
              </a:buClr>
              <a:buFont typeface="Arial" panose="020B0604020202020204" pitchFamily="34" charset="0"/>
              <a:buChar char="•"/>
            </a:pPr>
            <a:r>
              <a:rPr lang="de-DE" sz="900" kern="0" dirty="0">
                <a:solidFill>
                  <a:prstClr val="black"/>
                </a:solidFill>
                <a:cs typeface="Arial" panose="020B0604020202020204" pitchFamily="34" charset="0"/>
              </a:rPr>
              <a:t>Region (USA/Kanada/ übrige Welt)</a:t>
            </a:r>
            <a:endParaRPr lang="de-DE"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0785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E35AE-8703-44D3-A403-97C62927023E}"/>
              </a:ext>
            </a:extLst>
          </p:cNvPr>
          <p:cNvSpPr>
            <a:spLocks noGrp="1"/>
          </p:cNvSpPr>
          <p:nvPr>
            <p:ph type="title"/>
          </p:nvPr>
        </p:nvSpPr>
        <p:spPr/>
        <p:txBody>
          <a:bodyPr/>
          <a:lstStyle/>
          <a:p>
            <a:r>
              <a:rPr lang="en-US" dirty="0"/>
              <a:t>KATHERINE</a:t>
            </a:r>
          </a:p>
        </p:txBody>
      </p:sp>
      <p:sp>
        <p:nvSpPr>
          <p:cNvPr id="5" name="Textplatzhalter 2">
            <a:extLst>
              <a:ext uri="{FF2B5EF4-FFF2-40B4-BE49-F238E27FC236}">
                <a16:creationId xmlns:a16="http://schemas.microsoft.com/office/drawing/2014/main" id="{1EC69B06-DA21-45CD-BC02-6CBC5D3DB6E0}"/>
              </a:ext>
            </a:extLst>
          </p:cNvPr>
          <p:cNvSpPr>
            <a:spLocks noGrp="1"/>
          </p:cNvSpPr>
          <p:nvPr>
            <p:ph type="subTitle" idx="10"/>
          </p:nvPr>
        </p:nvSpPr>
        <p:spPr>
          <a:xfrm>
            <a:off x="468315" y="950913"/>
            <a:ext cx="8280400" cy="2109682"/>
          </a:xfrm>
        </p:spPr>
        <p:txBody>
          <a:bodyPr/>
          <a:lstStyle/>
          <a:p>
            <a:r>
              <a:rPr lang="de-DE" dirty="0"/>
              <a:t>Biomarker </a:t>
            </a:r>
            <a:r>
              <a:rPr lang="de-DE" dirty="0" err="1"/>
              <a:t>data</a:t>
            </a:r>
            <a:r>
              <a:rPr lang="de-DE" dirty="0"/>
              <a:t> </a:t>
            </a:r>
            <a:r>
              <a:rPr lang="de-DE" dirty="0" err="1"/>
              <a:t>from</a:t>
            </a:r>
            <a:r>
              <a:rPr lang="de-DE" dirty="0"/>
              <a:t> KATHERINE: A </a:t>
            </a:r>
            <a:r>
              <a:rPr lang="de-DE" dirty="0" err="1"/>
              <a:t>phase</a:t>
            </a:r>
            <a:r>
              <a:rPr lang="de-DE" dirty="0"/>
              <a:t> III </a:t>
            </a:r>
            <a:r>
              <a:rPr lang="de-DE" dirty="0" err="1"/>
              <a:t>study</a:t>
            </a:r>
            <a:r>
              <a:rPr lang="de-DE" dirty="0"/>
              <a:t> </a:t>
            </a:r>
            <a:r>
              <a:rPr lang="de-DE" dirty="0" err="1"/>
              <a:t>of</a:t>
            </a:r>
            <a:r>
              <a:rPr lang="de-DE" dirty="0"/>
              <a:t> adjuvant </a:t>
            </a:r>
            <a:r>
              <a:rPr lang="de-DE" dirty="0" err="1"/>
              <a:t>trastuzumab</a:t>
            </a:r>
            <a:r>
              <a:rPr lang="de-DE" dirty="0"/>
              <a:t> </a:t>
            </a:r>
            <a:r>
              <a:rPr lang="de-DE" dirty="0" err="1"/>
              <a:t>emtansine</a:t>
            </a:r>
            <a:r>
              <a:rPr lang="de-DE" dirty="0"/>
              <a:t> (T-DM1) </a:t>
            </a:r>
            <a:r>
              <a:rPr lang="de-DE" dirty="0" err="1"/>
              <a:t>vs</a:t>
            </a:r>
            <a:r>
              <a:rPr lang="de-DE" dirty="0"/>
              <a:t> </a:t>
            </a:r>
            <a:r>
              <a:rPr lang="de-DE" dirty="0" err="1"/>
              <a:t>trastuzumab</a:t>
            </a:r>
            <a:r>
              <a:rPr lang="de-DE" dirty="0"/>
              <a:t> in </a:t>
            </a:r>
            <a:r>
              <a:rPr lang="de-DE" dirty="0" err="1"/>
              <a:t>patients</a:t>
            </a:r>
            <a:r>
              <a:rPr lang="de-DE" dirty="0"/>
              <a:t> </a:t>
            </a:r>
            <a:r>
              <a:rPr lang="de-DE" dirty="0" err="1"/>
              <a:t>with</a:t>
            </a:r>
            <a:r>
              <a:rPr lang="de-DE" dirty="0"/>
              <a:t> residual invasive </a:t>
            </a:r>
            <a:r>
              <a:rPr lang="de-DE" dirty="0" err="1"/>
              <a:t>disease</a:t>
            </a:r>
            <a:r>
              <a:rPr lang="de-DE" dirty="0"/>
              <a:t> after neoadjuvant </a:t>
            </a:r>
            <a:r>
              <a:rPr lang="de-DE" dirty="0" err="1"/>
              <a:t>therapy</a:t>
            </a:r>
            <a:r>
              <a:rPr lang="de-DE" dirty="0"/>
              <a:t> </a:t>
            </a:r>
            <a:r>
              <a:rPr lang="de-DE" dirty="0" err="1"/>
              <a:t>for</a:t>
            </a:r>
            <a:r>
              <a:rPr lang="de-DE" dirty="0"/>
              <a:t> HER2-positive </a:t>
            </a:r>
            <a:r>
              <a:rPr lang="de-DE" dirty="0" err="1"/>
              <a:t>breast</a:t>
            </a:r>
            <a:r>
              <a:rPr lang="de-DE" dirty="0"/>
              <a:t> </a:t>
            </a:r>
            <a:r>
              <a:rPr lang="de-DE" dirty="0" err="1"/>
              <a:t>cancer</a:t>
            </a:r>
            <a:r>
              <a:rPr lang="de-DE" dirty="0"/>
              <a:t>.</a:t>
            </a:r>
          </a:p>
        </p:txBody>
      </p:sp>
      <p:sp>
        <p:nvSpPr>
          <p:cNvPr id="4" name="Textplatzhalter 3">
            <a:extLst>
              <a:ext uri="{FF2B5EF4-FFF2-40B4-BE49-F238E27FC236}">
                <a16:creationId xmlns:a16="http://schemas.microsoft.com/office/drawing/2014/main" id="{1A9EB042-363A-42DD-B2A2-F163E7ECAD16}"/>
              </a:ext>
            </a:extLst>
          </p:cNvPr>
          <p:cNvSpPr>
            <a:spLocks noGrp="1"/>
          </p:cNvSpPr>
          <p:nvPr>
            <p:ph type="body" sz="quarter" idx="11"/>
          </p:nvPr>
        </p:nvSpPr>
        <p:spPr>
          <a:xfrm>
            <a:off x="237600" y="4631313"/>
            <a:ext cx="6028729" cy="291077"/>
          </a:xfrm>
        </p:spPr>
        <p:txBody>
          <a:bodyPr/>
          <a:lstStyle/>
          <a:p>
            <a:r>
              <a:rPr lang="de-DE" dirty="0" err="1"/>
              <a:t>Denkert</a:t>
            </a:r>
            <a:r>
              <a:rPr lang="de-DE" dirty="0"/>
              <a:t> </a:t>
            </a:r>
            <a:r>
              <a:rPr lang="en-US" kern="0" dirty="0">
                <a:solidFill>
                  <a:schemeClr val="bg1"/>
                </a:solidFill>
              </a:rPr>
              <a:t>et al. | 2020 ASCO Annual Meeting | J Clin Oncol 38: 2020 (suppl; </a:t>
            </a:r>
            <a:r>
              <a:rPr lang="en-US" kern="0" dirty="0" err="1">
                <a:solidFill>
                  <a:schemeClr val="bg1"/>
                </a:solidFill>
              </a:rPr>
              <a:t>abstr</a:t>
            </a:r>
            <a:r>
              <a:rPr lang="en-US" kern="0" dirty="0">
                <a:solidFill>
                  <a:schemeClr val="bg1"/>
                </a:solidFill>
              </a:rPr>
              <a:t> 502)</a:t>
            </a:r>
          </a:p>
        </p:txBody>
      </p:sp>
    </p:spTree>
    <p:extLst>
      <p:ext uri="{BB962C8B-B14F-4D97-AF65-F5344CB8AC3E}">
        <p14:creationId xmlns:p14="http://schemas.microsoft.com/office/powerpoint/2010/main" val="2130183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HER2CLIMB</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Lin </a:t>
            </a:r>
            <a:r>
              <a:rPr lang="en-US" kern="0" dirty="0"/>
              <a:t>et al. | 2020 ASCO Annual Meeting | J Clin Oncol 38: 2020 (suppl; </a:t>
            </a:r>
            <a:r>
              <a:rPr lang="en-US" kern="0" dirty="0" err="1"/>
              <a:t>abstr</a:t>
            </a:r>
            <a:r>
              <a:rPr lang="en-US" kern="0" dirty="0"/>
              <a:t> 1005)</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Ergebnisse der primären Analysen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60</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533741"/>
            <a:ext cx="8280397" cy="246221"/>
          </a:xfrm>
          <a:prstGeom prst="rect">
            <a:avLst/>
          </a:prstGeom>
        </p:spPr>
        <p:txBody>
          <a:bodyPr wrap="square" lIns="0" tIns="0" rIns="0" bIns="0" anchor="b">
            <a:spAutoFit/>
          </a:bodyPr>
          <a:lstStyle/>
          <a:p>
            <a:pPr lvl="0"/>
            <a:r>
              <a:rPr lang="de-DE" sz="800" dirty="0">
                <a:solidFill>
                  <a:prstClr val="black"/>
                </a:solidFill>
              </a:rPr>
              <a:t>*Der primäre Endpunkt (PFS) wurde in den ersten 480 eingeschlossenen Patienten untersucht; PFS: progressionsfreies Überleben; BICR: verblindeter unabhängiger zentraler Review; </a:t>
            </a:r>
            <a:r>
              <a:rPr lang="de-DE" sz="800" dirty="0" err="1">
                <a:solidFill>
                  <a:prstClr val="black"/>
                </a:solidFill>
              </a:rPr>
              <a:t>Murthy</a:t>
            </a:r>
            <a:r>
              <a:rPr lang="de-DE" sz="800" dirty="0">
                <a:solidFill>
                  <a:prstClr val="black"/>
                </a:solidFill>
              </a:rPr>
              <a:t> RK, et al. N Engl. J Med 2020;382:597-609</a:t>
            </a:r>
          </a:p>
        </p:txBody>
      </p:sp>
      <p:sp>
        <p:nvSpPr>
          <p:cNvPr id="7" name="Inhaltsplatzhalter 2">
            <a:extLst>
              <a:ext uri="{FF2B5EF4-FFF2-40B4-BE49-F238E27FC236}">
                <a16:creationId xmlns:a16="http://schemas.microsoft.com/office/drawing/2014/main" id="{2503BED0-C2BC-4D3C-B665-D50CC408BE08}"/>
              </a:ext>
            </a:extLst>
          </p:cNvPr>
          <p:cNvSpPr>
            <a:spLocks noGrp="1"/>
          </p:cNvSpPr>
          <p:nvPr>
            <p:ph idx="1"/>
          </p:nvPr>
        </p:nvSpPr>
        <p:spPr>
          <a:xfrm>
            <a:off x="435530" y="1324023"/>
            <a:ext cx="8271341" cy="1472250"/>
          </a:xfrm>
        </p:spPr>
        <p:txBody>
          <a:bodyPr/>
          <a:lstStyle/>
          <a:p>
            <a:r>
              <a:rPr lang="en-US" sz="1200" dirty="0" err="1"/>
              <a:t>Alle</a:t>
            </a:r>
            <a:r>
              <a:rPr lang="en-US" sz="1200" dirty="0"/>
              <a:t> </a:t>
            </a:r>
            <a:r>
              <a:rPr lang="en-US" sz="1200" dirty="0" err="1"/>
              <a:t>primären</a:t>
            </a:r>
            <a:r>
              <a:rPr lang="en-US" sz="1200" dirty="0"/>
              <a:t> und alpha-</a:t>
            </a:r>
            <a:r>
              <a:rPr lang="en-US" sz="1200" dirty="0" err="1"/>
              <a:t>kontrollierten</a:t>
            </a:r>
            <a:r>
              <a:rPr lang="en-US" sz="1200" dirty="0"/>
              <a:t> </a:t>
            </a:r>
            <a:r>
              <a:rPr lang="en-US" sz="1200" dirty="0" err="1"/>
              <a:t>sekundären</a:t>
            </a:r>
            <a:r>
              <a:rPr lang="en-US" sz="1200" dirty="0"/>
              <a:t> </a:t>
            </a:r>
            <a:r>
              <a:rPr lang="en-US" sz="1200" dirty="0" err="1"/>
              <a:t>Endpunkte</a:t>
            </a:r>
            <a:r>
              <a:rPr lang="en-US" sz="1200" dirty="0"/>
              <a:t> </a:t>
            </a:r>
            <a:r>
              <a:rPr lang="en-US" sz="1200" dirty="0" err="1"/>
              <a:t>wurden</a:t>
            </a:r>
            <a:r>
              <a:rPr lang="en-US" sz="1200" dirty="0"/>
              <a:t> in der </a:t>
            </a:r>
            <a:r>
              <a:rPr lang="en-US" sz="1200" dirty="0" err="1"/>
              <a:t>ersten</a:t>
            </a:r>
            <a:r>
              <a:rPr lang="en-US" sz="1200" dirty="0"/>
              <a:t> </a:t>
            </a:r>
            <a:r>
              <a:rPr lang="en-US" sz="1200" dirty="0" err="1"/>
              <a:t>Zwischenanalyse</a:t>
            </a:r>
            <a:r>
              <a:rPr lang="en-US" sz="1200" dirty="0"/>
              <a:t> </a:t>
            </a:r>
            <a:r>
              <a:rPr lang="en-US" sz="1200" dirty="0" err="1"/>
              <a:t>erreicht</a:t>
            </a:r>
            <a:r>
              <a:rPr lang="en-US" sz="1200" dirty="0"/>
              <a:t>.</a:t>
            </a:r>
            <a:endParaRPr lang="de-DE" sz="1200" baseline="30000" dirty="0"/>
          </a:p>
          <a:p>
            <a:r>
              <a:rPr lang="de-DE" sz="1200" dirty="0"/>
              <a:t>Bedeutend ist, dass der sekundäre Endpunkt des PFS bei Patienten mit Hirnmetastasen erreicht wurde.</a:t>
            </a:r>
            <a:endParaRPr lang="en-US" sz="1200" dirty="0"/>
          </a:p>
        </p:txBody>
      </p:sp>
      <p:sp>
        <p:nvSpPr>
          <p:cNvPr id="3" name="Rechteck 2">
            <a:extLst>
              <a:ext uri="{FF2B5EF4-FFF2-40B4-BE49-F238E27FC236}">
                <a16:creationId xmlns:a16="http://schemas.microsoft.com/office/drawing/2014/main" id="{A8AD4CCE-9476-40D3-81F0-7F562DAACB4C}"/>
              </a:ext>
            </a:extLst>
          </p:cNvPr>
          <p:cNvSpPr/>
          <p:nvPr/>
        </p:nvSpPr>
        <p:spPr>
          <a:xfrm>
            <a:off x="653534" y="2197521"/>
            <a:ext cx="1905000" cy="588192"/>
          </a:xfrm>
          <a:prstGeom prst="rect">
            <a:avLst/>
          </a:prstGeom>
          <a:solidFill>
            <a:srgbClr val="004D74"/>
          </a:solidFill>
          <a:ln>
            <a:solidFill>
              <a:srgbClr val="CBD0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t>PFS mittels BICR</a:t>
            </a:r>
          </a:p>
          <a:p>
            <a:pPr algn="ctr"/>
            <a:r>
              <a:rPr lang="de-DE" sz="1200" dirty="0"/>
              <a:t>N=480*</a:t>
            </a:r>
          </a:p>
        </p:txBody>
      </p:sp>
      <p:sp>
        <p:nvSpPr>
          <p:cNvPr id="10" name="Rechteck 9">
            <a:extLst>
              <a:ext uri="{FF2B5EF4-FFF2-40B4-BE49-F238E27FC236}">
                <a16:creationId xmlns:a16="http://schemas.microsoft.com/office/drawing/2014/main" id="{5E585CE8-DF2B-455C-AE38-E55D089D2933}"/>
              </a:ext>
            </a:extLst>
          </p:cNvPr>
          <p:cNvSpPr/>
          <p:nvPr/>
        </p:nvSpPr>
        <p:spPr>
          <a:xfrm>
            <a:off x="653534" y="2792897"/>
            <a:ext cx="1905000" cy="1003108"/>
          </a:xfrm>
          <a:prstGeom prst="rect">
            <a:avLst/>
          </a:prstGeom>
          <a:noFill/>
          <a:ln>
            <a:solidFill>
              <a:srgbClr val="CBD0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Pfeil: nach unten 8">
            <a:extLst>
              <a:ext uri="{FF2B5EF4-FFF2-40B4-BE49-F238E27FC236}">
                <a16:creationId xmlns:a16="http://schemas.microsoft.com/office/drawing/2014/main" id="{EBA1168A-2512-4986-9DDC-9958C9EF0500}"/>
              </a:ext>
            </a:extLst>
          </p:cNvPr>
          <p:cNvSpPr/>
          <p:nvPr/>
        </p:nvSpPr>
        <p:spPr>
          <a:xfrm>
            <a:off x="1196459" y="2797389"/>
            <a:ext cx="819150" cy="777504"/>
          </a:xfrm>
          <a:prstGeom prst="downArrow">
            <a:avLst/>
          </a:prstGeom>
          <a:solidFill>
            <a:srgbClr val="E7E9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6C029F8D-FC59-41F7-9A81-B32B8BC1640C}"/>
              </a:ext>
            </a:extLst>
          </p:cNvPr>
          <p:cNvSpPr txBox="1"/>
          <p:nvPr/>
        </p:nvSpPr>
        <p:spPr>
          <a:xfrm>
            <a:off x="607059" y="2759289"/>
            <a:ext cx="1989575" cy="707886"/>
          </a:xfrm>
          <a:prstGeom prst="rect">
            <a:avLst/>
          </a:prstGeom>
          <a:noFill/>
        </p:spPr>
        <p:txBody>
          <a:bodyPr wrap="square" rtlCol="0">
            <a:spAutoFit/>
          </a:bodyPr>
          <a:lstStyle/>
          <a:p>
            <a:pPr algn="ctr"/>
            <a:r>
              <a:rPr lang="de-DE" sz="1200" dirty="0"/>
              <a:t>Reduktion des Risikos für Progression oder Tod um </a:t>
            </a:r>
          </a:p>
          <a:p>
            <a:pPr algn="ctr"/>
            <a:r>
              <a:rPr lang="de-DE" sz="1600" b="1" dirty="0"/>
              <a:t>46% </a:t>
            </a:r>
          </a:p>
        </p:txBody>
      </p:sp>
      <p:sp>
        <p:nvSpPr>
          <p:cNvPr id="13" name="Textfeld 12">
            <a:extLst>
              <a:ext uri="{FF2B5EF4-FFF2-40B4-BE49-F238E27FC236}">
                <a16:creationId xmlns:a16="http://schemas.microsoft.com/office/drawing/2014/main" id="{F7F65304-71BA-44C8-91CD-97C83BDE5DF1}"/>
              </a:ext>
            </a:extLst>
          </p:cNvPr>
          <p:cNvSpPr txBox="1"/>
          <p:nvPr/>
        </p:nvSpPr>
        <p:spPr>
          <a:xfrm>
            <a:off x="635634" y="3576532"/>
            <a:ext cx="1989575" cy="261610"/>
          </a:xfrm>
          <a:prstGeom prst="rect">
            <a:avLst/>
          </a:prstGeom>
          <a:noFill/>
        </p:spPr>
        <p:txBody>
          <a:bodyPr wrap="square" rtlCol="0">
            <a:spAutoFit/>
          </a:bodyPr>
          <a:lstStyle/>
          <a:p>
            <a:pPr algn="ctr"/>
            <a:r>
              <a:rPr lang="de-DE" sz="1050" dirty="0"/>
              <a:t>95% KI 0,42; 0,71    P&lt;0,001</a:t>
            </a:r>
            <a:endParaRPr lang="de-DE" sz="1200" b="1" dirty="0"/>
          </a:p>
        </p:txBody>
      </p:sp>
      <p:sp>
        <p:nvSpPr>
          <p:cNvPr id="14" name="Rechteck 13">
            <a:extLst>
              <a:ext uri="{FF2B5EF4-FFF2-40B4-BE49-F238E27FC236}">
                <a16:creationId xmlns:a16="http://schemas.microsoft.com/office/drawing/2014/main" id="{77E1A6A1-10A6-4B20-B22E-BFA0B7DFCCF0}"/>
              </a:ext>
            </a:extLst>
          </p:cNvPr>
          <p:cNvSpPr/>
          <p:nvPr/>
        </p:nvSpPr>
        <p:spPr>
          <a:xfrm>
            <a:off x="3015734" y="2197521"/>
            <a:ext cx="1905000" cy="588192"/>
          </a:xfrm>
          <a:prstGeom prst="rect">
            <a:avLst/>
          </a:prstGeom>
          <a:solidFill>
            <a:srgbClr val="004D74"/>
          </a:solidFill>
          <a:ln>
            <a:solidFill>
              <a:srgbClr val="CBD0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t>Gesamtüberleben</a:t>
            </a:r>
          </a:p>
          <a:p>
            <a:pPr algn="ctr"/>
            <a:r>
              <a:rPr lang="de-DE" sz="1200" dirty="0"/>
              <a:t>N=612</a:t>
            </a:r>
          </a:p>
        </p:txBody>
      </p:sp>
      <p:sp>
        <p:nvSpPr>
          <p:cNvPr id="15" name="Rechteck 14">
            <a:extLst>
              <a:ext uri="{FF2B5EF4-FFF2-40B4-BE49-F238E27FC236}">
                <a16:creationId xmlns:a16="http://schemas.microsoft.com/office/drawing/2014/main" id="{F3D2AE2E-686A-4DB3-9B9D-52E8C9B18D9B}"/>
              </a:ext>
            </a:extLst>
          </p:cNvPr>
          <p:cNvSpPr/>
          <p:nvPr/>
        </p:nvSpPr>
        <p:spPr>
          <a:xfrm>
            <a:off x="3015734" y="2792897"/>
            <a:ext cx="1905000" cy="1003108"/>
          </a:xfrm>
          <a:prstGeom prst="rect">
            <a:avLst/>
          </a:prstGeom>
          <a:noFill/>
          <a:ln>
            <a:solidFill>
              <a:srgbClr val="CBD0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6" name="Pfeil: nach unten 15">
            <a:extLst>
              <a:ext uri="{FF2B5EF4-FFF2-40B4-BE49-F238E27FC236}">
                <a16:creationId xmlns:a16="http://schemas.microsoft.com/office/drawing/2014/main" id="{A3ACCE91-9B80-44B4-A7AE-65B2C3B5F0DE}"/>
              </a:ext>
            </a:extLst>
          </p:cNvPr>
          <p:cNvSpPr/>
          <p:nvPr/>
        </p:nvSpPr>
        <p:spPr>
          <a:xfrm>
            <a:off x="3558659" y="2797389"/>
            <a:ext cx="819150" cy="777504"/>
          </a:xfrm>
          <a:prstGeom prst="downArrow">
            <a:avLst/>
          </a:prstGeom>
          <a:solidFill>
            <a:srgbClr val="E7E9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7" name="Textfeld 16">
            <a:extLst>
              <a:ext uri="{FF2B5EF4-FFF2-40B4-BE49-F238E27FC236}">
                <a16:creationId xmlns:a16="http://schemas.microsoft.com/office/drawing/2014/main" id="{F38F40A0-57BC-41D8-BB73-547980B075E6}"/>
              </a:ext>
            </a:extLst>
          </p:cNvPr>
          <p:cNvSpPr txBox="1"/>
          <p:nvPr/>
        </p:nvSpPr>
        <p:spPr>
          <a:xfrm>
            <a:off x="2969259" y="2759289"/>
            <a:ext cx="1989575" cy="707886"/>
          </a:xfrm>
          <a:prstGeom prst="rect">
            <a:avLst/>
          </a:prstGeom>
          <a:noFill/>
        </p:spPr>
        <p:txBody>
          <a:bodyPr wrap="square" rtlCol="0">
            <a:spAutoFit/>
          </a:bodyPr>
          <a:lstStyle/>
          <a:p>
            <a:pPr algn="ctr"/>
            <a:r>
              <a:rPr lang="de-DE" sz="1200" dirty="0"/>
              <a:t>Reduktion des Sterberisikos um </a:t>
            </a:r>
          </a:p>
          <a:p>
            <a:pPr algn="ctr"/>
            <a:r>
              <a:rPr lang="de-DE" sz="1600" b="1" dirty="0"/>
              <a:t>34% </a:t>
            </a:r>
          </a:p>
        </p:txBody>
      </p:sp>
      <p:sp>
        <p:nvSpPr>
          <p:cNvPr id="18" name="Textfeld 17">
            <a:extLst>
              <a:ext uri="{FF2B5EF4-FFF2-40B4-BE49-F238E27FC236}">
                <a16:creationId xmlns:a16="http://schemas.microsoft.com/office/drawing/2014/main" id="{0A5573BE-C603-4696-98AF-E201638C60C1}"/>
              </a:ext>
            </a:extLst>
          </p:cNvPr>
          <p:cNvSpPr txBox="1"/>
          <p:nvPr/>
        </p:nvSpPr>
        <p:spPr>
          <a:xfrm>
            <a:off x="2997834" y="3576532"/>
            <a:ext cx="1989575" cy="261610"/>
          </a:xfrm>
          <a:prstGeom prst="rect">
            <a:avLst/>
          </a:prstGeom>
          <a:noFill/>
        </p:spPr>
        <p:txBody>
          <a:bodyPr wrap="square" rtlCol="0">
            <a:spAutoFit/>
          </a:bodyPr>
          <a:lstStyle/>
          <a:p>
            <a:pPr algn="ctr"/>
            <a:r>
              <a:rPr lang="de-DE" sz="1050" dirty="0"/>
              <a:t>95% KI 0,50; 0,88    P=0,005</a:t>
            </a:r>
            <a:endParaRPr lang="de-DE" sz="1200" b="1" dirty="0"/>
          </a:p>
        </p:txBody>
      </p:sp>
      <p:sp>
        <p:nvSpPr>
          <p:cNvPr id="19" name="Rechteck 18">
            <a:extLst>
              <a:ext uri="{FF2B5EF4-FFF2-40B4-BE49-F238E27FC236}">
                <a16:creationId xmlns:a16="http://schemas.microsoft.com/office/drawing/2014/main" id="{0554A87A-FDF8-4982-B174-066404B4CB14}"/>
              </a:ext>
            </a:extLst>
          </p:cNvPr>
          <p:cNvSpPr/>
          <p:nvPr/>
        </p:nvSpPr>
        <p:spPr>
          <a:xfrm>
            <a:off x="5360033" y="2197521"/>
            <a:ext cx="2297825" cy="588192"/>
          </a:xfrm>
          <a:prstGeom prst="rect">
            <a:avLst/>
          </a:prstGeom>
          <a:solidFill>
            <a:srgbClr val="004D74"/>
          </a:solidFill>
          <a:ln>
            <a:solidFill>
              <a:srgbClr val="CBD0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t>PFS mittels BICR bei Patienten mit Hirnmetastasen</a:t>
            </a:r>
          </a:p>
          <a:p>
            <a:pPr algn="ctr"/>
            <a:r>
              <a:rPr lang="de-DE" sz="1200" dirty="0"/>
              <a:t>N=291</a:t>
            </a:r>
          </a:p>
        </p:txBody>
      </p:sp>
      <p:sp>
        <p:nvSpPr>
          <p:cNvPr id="20" name="Rechteck 19">
            <a:extLst>
              <a:ext uri="{FF2B5EF4-FFF2-40B4-BE49-F238E27FC236}">
                <a16:creationId xmlns:a16="http://schemas.microsoft.com/office/drawing/2014/main" id="{C54D8FE1-0EBC-4324-9F21-3FEE7B02C349}"/>
              </a:ext>
            </a:extLst>
          </p:cNvPr>
          <p:cNvSpPr/>
          <p:nvPr/>
        </p:nvSpPr>
        <p:spPr>
          <a:xfrm>
            <a:off x="5360034" y="2792897"/>
            <a:ext cx="2297824" cy="1003108"/>
          </a:xfrm>
          <a:prstGeom prst="rect">
            <a:avLst/>
          </a:prstGeom>
          <a:noFill/>
          <a:ln>
            <a:solidFill>
              <a:srgbClr val="CBD0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Pfeil: nach unten 20">
            <a:extLst>
              <a:ext uri="{FF2B5EF4-FFF2-40B4-BE49-F238E27FC236}">
                <a16:creationId xmlns:a16="http://schemas.microsoft.com/office/drawing/2014/main" id="{F3C79584-6B34-4835-8C0B-36C57534184C}"/>
              </a:ext>
            </a:extLst>
          </p:cNvPr>
          <p:cNvSpPr/>
          <p:nvPr/>
        </p:nvSpPr>
        <p:spPr>
          <a:xfrm>
            <a:off x="6088155" y="2797389"/>
            <a:ext cx="819150" cy="777504"/>
          </a:xfrm>
          <a:prstGeom prst="downArrow">
            <a:avLst/>
          </a:prstGeom>
          <a:solidFill>
            <a:srgbClr val="E7E9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99EFD15A-25A5-4754-98DA-59D33C50EBEC}"/>
              </a:ext>
            </a:extLst>
          </p:cNvPr>
          <p:cNvSpPr txBox="1"/>
          <p:nvPr/>
        </p:nvSpPr>
        <p:spPr>
          <a:xfrm>
            <a:off x="5321933" y="2761871"/>
            <a:ext cx="2427967" cy="707886"/>
          </a:xfrm>
          <a:prstGeom prst="rect">
            <a:avLst/>
          </a:prstGeom>
          <a:noFill/>
        </p:spPr>
        <p:txBody>
          <a:bodyPr wrap="square" rtlCol="0">
            <a:spAutoFit/>
          </a:bodyPr>
          <a:lstStyle/>
          <a:p>
            <a:pPr algn="ctr"/>
            <a:r>
              <a:rPr lang="de-DE" sz="1200" dirty="0"/>
              <a:t>Reduktion des Risikos für Progression oder Tod um </a:t>
            </a:r>
          </a:p>
          <a:p>
            <a:pPr algn="ctr"/>
            <a:r>
              <a:rPr lang="de-DE" sz="1600" b="1" dirty="0"/>
              <a:t>52% </a:t>
            </a:r>
          </a:p>
        </p:txBody>
      </p:sp>
      <p:sp>
        <p:nvSpPr>
          <p:cNvPr id="23" name="Textfeld 22">
            <a:extLst>
              <a:ext uri="{FF2B5EF4-FFF2-40B4-BE49-F238E27FC236}">
                <a16:creationId xmlns:a16="http://schemas.microsoft.com/office/drawing/2014/main" id="{65CB29A2-4C53-4AAE-B03B-6E1217916973}"/>
              </a:ext>
            </a:extLst>
          </p:cNvPr>
          <p:cNvSpPr txBox="1"/>
          <p:nvPr/>
        </p:nvSpPr>
        <p:spPr>
          <a:xfrm>
            <a:off x="5527330" y="3576532"/>
            <a:ext cx="1989575" cy="261610"/>
          </a:xfrm>
          <a:prstGeom prst="rect">
            <a:avLst/>
          </a:prstGeom>
          <a:noFill/>
        </p:spPr>
        <p:txBody>
          <a:bodyPr wrap="square" rtlCol="0">
            <a:spAutoFit/>
          </a:bodyPr>
          <a:lstStyle/>
          <a:p>
            <a:pPr algn="ctr"/>
            <a:r>
              <a:rPr lang="de-DE" sz="1050" dirty="0"/>
              <a:t>95% KI 0,34; 0,69    P&lt;0,001</a:t>
            </a:r>
            <a:endParaRPr lang="de-DE" sz="1200" b="1" dirty="0"/>
          </a:p>
        </p:txBody>
      </p:sp>
    </p:spTree>
    <p:extLst>
      <p:ext uri="{BB962C8B-B14F-4D97-AF65-F5344CB8AC3E}">
        <p14:creationId xmlns:p14="http://schemas.microsoft.com/office/powerpoint/2010/main" val="3357134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HER2CLIMB</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Lin </a:t>
            </a:r>
            <a:r>
              <a:rPr lang="en-US" kern="0" dirty="0"/>
              <a:t>et al. | 2020 ASCO Annual Meeting | J Clin Oncol 38: 2020 (suppl; </a:t>
            </a:r>
            <a:r>
              <a:rPr lang="en-US" kern="0" dirty="0" err="1"/>
              <a:t>abstr</a:t>
            </a:r>
            <a:r>
              <a:rPr lang="en-US" kern="0" dirty="0"/>
              <a:t> 1005)</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t>Progressionsfreies Überleben* bei Patienten mit Hirnmetastasen</a:t>
            </a:r>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61</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6000623" y="3800157"/>
            <a:ext cx="2733088" cy="984885"/>
          </a:xfrm>
          <a:prstGeom prst="rect">
            <a:avLst/>
          </a:prstGeom>
        </p:spPr>
        <p:txBody>
          <a:bodyPr wrap="square" lIns="0" tIns="0" rIns="0" bIns="0" anchor="b">
            <a:spAutoFit/>
          </a:bodyPr>
          <a:lstStyle/>
          <a:p>
            <a:pPr lvl="0"/>
            <a:r>
              <a:rPr lang="de-DE" sz="800" dirty="0">
                <a:solidFill>
                  <a:prstClr val="black"/>
                </a:solidFill>
              </a:rPr>
              <a:t>*PFS, definiert als Zeit seit Randomisierung bis zur dokumentierten Krankheitsprogression (mittels BICR) oder Tod durch jeglichen Grund. Die Analyse umfasst nicht Patienten mit ausschließlich </a:t>
            </a:r>
            <a:r>
              <a:rPr lang="de-DE" sz="800" dirty="0" err="1">
                <a:solidFill>
                  <a:prstClr val="black"/>
                </a:solidFill>
              </a:rPr>
              <a:t>duralen</a:t>
            </a:r>
            <a:r>
              <a:rPr lang="de-DE" sz="800" dirty="0">
                <a:solidFill>
                  <a:prstClr val="black"/>
                </a:solidFill>
              </a:rPr>
              <a:t> Läsionen. Cape: </a:t>
            </a:r>
            <a:r>
              <a:rPr lang="de-DE" sz="800" dirty="0" err="1">
                <a:solidFill>
                  <a:prstClr val="black"/>
                </a:solidFill>
              </a:rPr>
              <a:t>Capecitabin</a:t>
            </a:r>
            <a:r>
              <a:rPr lang="de-DE" sz="800" dirty="0">
                <a:solidFill>
                  <a:prstClr val="black"/>
                </a:solidFill>
              </a:rPr>
              <a:t>; PBO: Placebo; </a:t>
            </a:r>
            <a:r>
              <a:rPr lang="de-DE" sz="800" dirty="0" err="1">
                <a:solidFill>
                  <a:prstClr val="black"/>
                </a:solidFill>
              </a:rPr>
              <a:t>Tras</a:t>
            </a:r>
            <a:r>
              <a:rPr lang="de-DE" sz="800" dirty="0">
                <a:solidFill>
                  <a:prstClr val="black"/>
                </a:solidFill>
              </a:rPr>
              <a:t>: </a:t>
            </a:r>
            <a:r>
              <a:rPr lang="de-DE" sz="800" dirty="0" err="1">
                <a:solidFill>
                  <a:prstClr val="black"/>
                </a:solidFill>
              </a:rPr>
              <a:t>Trastuzumab</a:t>
            </a:r>
            <a:r>
              <a:rPr lang="de-DE" sz="800" dirty="0">
                <a:solidFill>
                  <a:prstClr val="black"/>
                </a:solidFill>
              </a:rPr>
              <a:t>; TUC: </a:t>
            </a:r>
            <a:r>
              <a:rPr lang="de-DE" sz="800" dirty="0" err="1">
                <a:solidFill>
                  <a:prstClr val="black"/>
                </a:solidFill>
              </a:rPr>
              <a:t>Tucatinib</a:t>
            </a:r>
            <a:r>
              <a:rPr lang="de-DE" sz="800" dirty="0">
                <a:solidFill>
                  <a:prstClr val="black"/>
                </a:solidFill>
              </a:rPr>
              <a:t>; </a:t>
            </a:r>
          </a:p>
          <a:p>
            <a:pPr lvl="0"/>
            <a:endParaRPr lang="de-DE" sz="800" dirty="0">
              <a:solidFill>
                <a:prstClr val="black"/>
              </a:solidFill>
            </a:endParaRPr>
          </a:p>
          <a:p>
            <a:pPr lvl="0"/>
            <a:r>
              <a:rPr lang="de-DE" sz="800" dirty="0" err="1">
                <a:solidFill>
                  <a:prstClr val="black"/>
                </a:solidFill>
              </a:rPr>
              <a:t>Murthy</a:t>
            </a:r>
            <a:r>
              <a:rPr lang="de-DE" sz="800" dirty="0">
                <a:solidFill>
                  <a:prstClr val="black"/>
                </a:solidFill>
              </a:rPr>
              <a:t> RK et al. N Engl. J Med 2020;382:597-609</a:t>
            </a:r>
          </a:p>
        </p:txBody>
      </p:sp>
      <p:grpSp>
        <p:nvGrpSpPr>
          <p:cNvPr id="7" name="Gruppieren 6">
            <a:extLst>
              <a:ext uri="{FF2B5EF4-FFF2-40B4-BE49-F238E27FC236}">
                <a16:creationId xmlns:a16="http://schemas.microsoft.com/office/drawing/2014/main" id="{BB9B221A-83C3-40D1-B33E-2C29111650C7}"/>
              </a:ext>
            </a:extLst>
          </p:cNvPr>
          <p:cNvGrpSpPr/>
          <p:nvPr/>
        </p:nvGrpSpPr>
        <p:grpSpPr>
          <a:xfrm>
            <a:off x="409524" y="1367180"/>
            <a:ext cx="4831805" cy="3294663"/>
            <a:chOff x="423149" y="1443568"/>
            <a:chExt cx="6798521" cy="4634063"/>
          </a:xfrm>
        </p:grpSpPr>
        <p:sp>
          <p:nvSpPr>
            <p:cNvPr id="8" name="AutoShape 3">
              <a:extLst>
                <a:ext uri="{FF2B5EF4-FFF2-40B4-BE49-F238E27FC236}">
                  <a16:creationId xmlns:a16="http://schemas.microsoft.com/office/drawing/2014/main" id="{FB24FF2C-CBD5-4BA3-A0E5-ABEEF0508E61}"/>
                </a:ext>
              </a:extLst>
            </p:cNvPr>
            <p:cNvSpPr>
              <a:spLocks noChangeAspect="1" noChangeArrowheads="1" noTextEdit="1"/>
            </p:cNvSpPr>
            <p:nvPr/>
          </p:nvSpPr>
          <p:spPr bwMode="auto">
            <a:xfrm>
              <a:off x="1570567" y="1445684"/>
              <a:ext cx="5503333" cy="352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900" dirty="0"/>
            </a:p>
          </p:txBody>
        </p:sp>
        <p:sp>
          <p:nvSpPr>
            <p:cNvPr id="9" name="Freeform 5">
              <a:extLst>
                <a:ext uri="{FF2B5EF4-FFF2-40B4-BE49-F238E27FC236}">
                  <a16:creationId xmlns:a16="http://schemas.microsoft.com/office/drawing/2014/main" id="{2D581C8F-053D-4CAD-A952-550B7C3D64B9}"/>
                </a:ext>
              </a:extLst>
            </p:cNvPr>
            <p:cNvSpPr>
              <a:spLocks/>
            </p:cNvSpPr>
            <p:nvPr/>
          </p:nvSpPr>
          <p:spPr bwMode="auto">
            <a:xfrm>
              <a:off x="1623484" y="1475317"/>
              <a:ext cx="5240867" cy="3308351"/>
            </a:xfrm>
            <a:custGeom>
              <a:avLst/>
              <a:gdLst>
                <a:gd name="T0" fmla="*/ 0 w 4121"/>
                <a:gd name="T1" fmla="*/ 0 h 2596"/>
                <a:gd name="T2" fmla="*/ 18 w 4121"/>
                <a:gd name="T3" fmla="*/ 25 h 2596"/>
                <a:gd name="T4" fmla="*/ 59 w 4121"/>
                <a:gd name="T5" fmla="*/ 25 h 2596"/>
                <a:gd name="T6" fmla="*/ 83 w 4121"/>
                <a:gd name="T7" fmla="*/ 44 h 2596"/>
                <a:gd name="T8" fmla="*/ 98 w 4121"/>
                <a:gd name="T9" fmla="*/ 57 h 2596"/>
                <a:gd name="T10" fmla="*/ 109 w 4121"/>
                <a:gd name="T11" fmla="*/ 77 h 2596"/>
                <a:gd name="T12" fmla="*/ 134 w 4121"/>
                <a:gd name="T13" fmla="*/ 89 h 2596"/>
                <a:gd name="T14" fmla="*/ 134 w 4121"/>
                <a:gd name="T15" fmla="*/ 137 h 2596"/>
                <a:gd name="T16" fmla="*/ 154 w 4121"/>
                <a:gd name="T17" fmla="*/ 152 h 2596"/>
                <a:gd name="T18" fmla="*/ 164 w 4121"/>
                <a:gd name="T19" fmla="*/ 259 h 2596"/>
                <a:gd name="T20" fmla="*/ 184 w 4121"/>
                <a:gd name="T21" fmla="*/ 275 h 2596"/>
                <a:gd name="T22" fmla="*/ 287 w 4121"/>
                <a:gd name="T23" fmla="*/ 288 h 2596"/>
                <a:gd name="T24" fmla="*/ 305 w 4121"/>
                <a:gd name="T25" fmla="*/ 320 h 2596"/>
                <a:gd name="T26" fmla="*/ 311 w 4121"/>
                <a:gd name="T27" fmla="*/ 376 h 2596"/>
                <a:gd name="T28" fmla="*/ 320 w 4121"/>
                <a:gd name="T29" fmla="*/ 399 h 2596"/>
                <a:gd name="T30" fmla="*/ 331 w 4121"/>
                <a:gd name="T31" fmla="*/ 465 h 2596"/>
                <a:gd name="T32" fmla="*/ 352 w 4121"/>
                <a:gd name="T33" fmla="*/ 492 h 2596"/>
                <a:gd name="T34" fmla="*/ 386 w 4121"/>
                <a:gd name="T35" fmla="*/ 504 h 2596"/>
                <a:gd name="T36" fmla="*/ 405 w 4121"/>
                <a:gd name="T37" fmla="*/ 537 h 2596"/>
                <a:gd name="T38" fmla="*/ 473 w 4121"/>
                <a:gd name="T39" fmla="*/ 582 h 2596"/>
                <a:gd name="T40" fmla="*/ 482 w 4121"/>
                <a:gd name="T41" fmla="*/ 664 h 2596"/>
                <a:gd name="T42" fmla="*/ 491 w 4121"/>
                <a:gd name="T43" fmla="*/ 683 h 2596"/>
                <a:gd name="T44" fmla="*/ 507 w 4121"/>
                <a:gd name="T45" fmla="*/ 703 h 2596"/>
                <a:gd name="T46" fmla="*/ 520 w 4121"/>
                <a:gd name="T47" fmla="*/ 754 h 2596"/>
                <a:gd name="T48" fmla="*/ 553 w 4121"/>
                <a:gd name="T49" fmla="*/ 777 h 2596"/>
                <a:gd name="T50" fmla="*/ 633 w 4121"/>
                <a:gd name="T51" fmla="*/ 777 h 2596"/>
                <a:gd name="T52" fmla="*/ 640 w 4121"/>
                <a:gd name="T53" fmla="*/ 860 h 2596"/>
                <a:gd name="T54" fmla="*/ 655 w 4121"/>
                <a:gd name="T55" fmla="*/ 924 h 2596"/>
                <a:gd name="T56" fmla="*/ 671 w 4121"/>
                <a:gd name="T57" fmla="*/ 1052 h 2596"/>
                <a:gd name="T58" fmla="*/ 676 w 4121"/>
                <a:gd name="T59" fmla="*/ 1078 h 2596"/>
                <a:gd name="T60" fmla="*/ 714 w 4121"/>
                <a:gd name="T61" fmla="*/ 1109 h 2596"/>
                <a:gd name="T62" fmla="*/ 727 w 4121"/>
                <a:gd name="T63" fmla="*/ 1118 h 2596"/>
                <a:gd name="T64" fmla="*/ 735 w 4121"/>
                <a:gd name="T65" fmla="*/ 1143 h 2596"/>
                <a:gd name="T66" fmla="*/ 824 w 4121"/>
                <a:gd name="T67" fmla="*/ 1159 h 2596"/>
                <a:gd name="T68" fmla="*/ 841 w 4121"/>
                <a:gd name="T69" fmla="*/ 1181 h 2596"/>
                <a:gd name="T70" fmla="*/ 884 w 4121"/>
                <a:gd name="T71" fmla="*/ 1278 h 2596"/>
                <a:gd name="T72" fmla="*/ 890 w 4121"/>
                <a:gd name="T73" fmla="*/ 1296 h 2596"/>
                <a:gd name="T74" fmla="*/ 895 w 4121"/>
                <a:gd name="T75" fmla="*/ 1397 h 2596"/>
                <a:gd name="T76" fmla="*/ 902 w 4121"/>
                <a:gd name="T77" fmla="*/ 1438 h 2596"/>
                <a:gd name="T78" fmla="*/ 929 w 4121"/>
                <a:gd name="T79" fmla="*/ 1467 h 2596"/>
                <a:gd name="T80" fmla="*/ 955 w 4121"/>
                <a:gd name="T81" fmla="*/ 1490 h 2596"/>
                <a:gd name="T82" fmla="*/ 1051 w 4121"/>
                <a:gd name="T83" fmla="*/ 1518 h 2596"/>
                <a:gd name="T84" fmla="*/ 1078 w 4121"/>
                <a:gd name="T85" fmla="*/ 1543 h 2596"/>
                <a:gd name="T86" fmla="*/ 1121 w 4121"/>
                <a:gd name="T87" fmla="*/ 1569 h 2596"/>
                <a:gd name="T88" fmla="*/ 1134 w 4121"/>
                <a:gd name="T89" fmla="*/ 1598 h 2596"/>
                <a:gd name="T90" fmla="*/ 1148 w 4121"/>
                <a:gd name="T91" fmla="*/ 1618 h 2596"/>
                <a:gd name="T92" fmla="*/ 1247 w 4121"/>
                <a:gd name="T93" fmla="*/ 1652 h 2596"/>
                <a:gd name="T94" fmla="*/ 1314 w 4121"/>
                <a:gd name="T95" fmla="*/ 1678 h 2596"/>
                <a:gd name="T96" fmla="*/ 1374 w 4121"/>
                <a:gd name="T97" fmla="*/ 1716 h 2596"/>
                <a:gd name="T98" fmla="*/ 1382 w 4121"/>
                <a:gd name="T99" fmla="*/ 1747 h 2596"/>
                <a:gd name="T100" fmla="*/ 1390 w 4121"/>
                <a:gd name="T101" fmla="*/ 1840 h 2596"/>
                <a:gd name="T102" fmla="*/ 1396 w 4121"/>
                <a:gd name="T103" fmla="*/ 1907 h 2596"/>
                <a:gd name="T104" fmla="*/ 1403 w 4121"/>
                <a:gd name="T105" fmla="*/ 1998 h 2596"/>
                <a:gd name="T106" fmla="*/ 1575 w 4121"/>
                <a:gd name="T107" fmla="*/ 2038 h 2596"/>
                <a:gd name="T108" fmla="*/ 1651 w 4121"/>
                <a:gd name="T109" fmla="*/ 2092 h 2596"/>
                <a:gd name="T110" fmla="*/ 1665 w 4121"/>
                <a:gd name="T111" fmla="*/ 2145 h 2596"/>
                <a:gd name="T112" fmla="*/ 1680 w 4121"/>
                <a:gd name="T113" fmla="*/ 2163 h 2596"/>
                <a:gd name="T114" fmla="*/ 2110 w 4121"/>
                <a:gd name="T115" fmla="*/ 2210 h 2596"/>
                <a:gd name="T116" fmla="*/ 2372 w 4121"/>
                <a:gd name="T117" fmla="*/ 2460 h 2596"/>
                <a:gd name="T118" fmla="*/ 4121 w 4121"/>
                <a:gd name="T119" fmla="*/ 2596 h 2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21" h="2596">
                  <a:moveTo>
                    <a:pt x="0" y="0"/>
                  </a:moveTo>
                  <a:lnTo>
                    <a:pt x="0" y="0"/>
                  </a:lnTo>
                  <a:lnTo>
                    <a:pt x="18" y="0"/>
                  </a:lnTo>
                  <a:lnTo>
                    <a:pt x="18" y="25"/>
                  </a:lnTo>
                  <a:lnTo>
                    <a:pt x="22" y="25"/>
                  </a:lnTo>
                  <a:lnTo>
                    <a:pt x="59" y="25"/>
                  </a:lnTo>
                  <a:lnTo>
                    <a:pt x="59" y="44"/>
                  </a:lnTo>
                  <a:lnTo>
                    <a:pt x="83" y="44"/>
                  </a:lnTo>
                  <a:lnTo>
                    <a:pt x="83" y="57"/>
                  </a:lnTo>
                  <a:lnTo>
                    <a:pt x="98" y="57"/>
                  </a:lnTo>
                  <a:lnTo>
                    <a:pt x="98" y="77"/>
                  </a:lnTo>
                  <a:lnTo>
                    <a:pt x="109" y="77"/>
                  </a:lnTo>
                  <a:lnTo>
                    <a:pt x="109" y="89"/>
                  </a:lnTo>
                  <a:lnTo>
                    <a:pt x="134" y="89"/>
                  </a:lnTo>
                  <a:lnTo>
                    <a:pt x="134" y="131"/>
                  </a:lnTo>
                  <a:lnTo>
                    <a:pt x="134" y="137"/>
                  </a:lnTo>
                  <a:lnTo>
                    <a:pt x="154" y="137"/>
                  </a:lnTo>
                  <a:lnTo>
                    <a:pt x="154" y="152"/>
                  </a:lnTo>
                  <a:lnTo>
                    <a:pt x="164" y="152"/>
                  </a:lnTo>
                  <a:lnTo>
                    <a:pt x="164" y="259"/>
                  </a:lnTo>
                  <a:lnTo>
                    <a:pt x="184" y="259"/>
                  </a:lnTo>
                  <a:lnTo>
                    <a:pt x="184" y="275"/>
                  </a:lnTo>
                  <a:lnTo>
                    <a:pt x="287" y="275"/>
                  </a:lnTo>
                  <a:lnTo>
                    <a:pt x="287" y="288"/>
                  </a:lnTo>
                  <a:lnTo>
                    <a:pt x="305" y="288"/>
                  </a:lnTo>
                  <a:lnTo>
                    <a:pt x="305" y="320"/>
                  </a:lnTo>
                  <a:lnTo>
                    <a:pt x="311" y="320"/>
                  </a:lnTo>
                  <a:lnTo>
                    <a:pt x="311" y="376"/>
                  </a:lnTo>
                  <a:lnTo>
                    <a:pt x="320" y="376"/>
                  </a:lnTo>
                  <a:lnTo>
                    <a:pt x="320" y="399"/>
                  </a:lnTo>
                  <a:lnTo>
                    <a:pt x="331" y="399"/>
                  </a:lnTo>
                  <a:lnTo>
                    <a:pt x="331" y="465"/>
                  </a:lnTo>
                  <a:lnTo>
                    <a:pt x="352" y="465"/>
                  </a:lnTo>
                  <a:lnTo>
                    <a:pt x="352" y="492"/>
                  </a:lnTo>
                  <a:lnTo>
                    <a:pt x="386" y="492"/>
                  </a:lnTo>
                  <a:lnTo>
                    <a:pt x="386" y="504"/>
                  </a:lnTo>
                  <a:lnTo>
                    <a:pt x="405" y="504"/>
                  </a:lnTo>
                  <a:lnTo>
                    <a:pt x="405" y="537"/>
                  </a:lnTo>
                  <a:lnTo>
                    <a:pt x="473" y="537"/>
                  </a:lnTo>
                  <a:lnTo>
                    <a:pt x="473" y="582"/>
                  </a:lnTo>
                  <a:lnTo>
                    <a:pt x="482" y="582"/>
                  </a:lnTo>
                  <a:lnTo>
                    <a:pt x="482" y="664"/>
                  </a:lnTo>
                  <a:lnTo>
                    <a:pt x="491" y="664"/>
                  </a:lnTo>
                  <a:lnTo>
                    <a:pt x="491" y="683"/>
                  </a:lnTo>
                  <a:lnTo>
                    <a:pt x="507" y="683"/>
                  </a:lnTo>
                  <a:lnTo>
                    <a:pt x="507" y="703"/>
                  </a:lnTo>
                  <a:lnTo>
                    <a:pt x="520" y="703"/>
                  </a:lnTo>
                  <a:lnTo>
                    <a:pt x="520" y="754"/>
                  </a:lnTo>
                  <a:lnTo>
                    <a:pt x="553" y="754"/>
                  </a:lnTo>
                  <a:lnTo>
                    <a:pt x="553" y="777"/>
                  </a:lnTo>
                  <a:lnTo>
                    <a:pt x="626" y="777"/>
                  </a:lnTo>
                  <a:lnTo>
                    <a:pt x="633" y="777"/>
                  </a:lnTo>
                  <a:lnTo>
                    <a:pt x="633" y="860"/>
                  </a:lnTo>
                  <a:lnTo>
                    <a:pt x="640" y="860"/>
                  </a:lnTo>
                  <a:lnTo>
                    <a:pt x="640" y="924"/>
                  </a:lnTo>
                  <a:lnTo>
                    <a:pt x="655" y="924"/>
                  </a:lnTo>
                  <a:lnTo>
                    <a:pt x="655" y="1052"/>
                  </a:lnTo>
                  <a:lnTo>
                    <a:pt x="671" y="1052"/>
                  </a:lnTo>
                  <a:lnTo>
                    <a:pt x="676" y="1052"/>
                  </a:lnTo>
                  <a:lnTo>
                    <a:pt x="676" y="1078"/>
                  </a:lnTo>
                  <a:lnTo>
                    <a:pt x="714" y="1078"/>
                  </a:lnTo>
                  <a:lnTo>
                    <a:pt x="714" y="1109"/>
                  </a:lnTo>
                  <a:lnTo>
                    <a:pt x="727" y="1109"/>
                  </a:lnTo>
                  <a:lnTo>
                    <a:pt x="727" y="1118"/>
                  </a:lnTo>
                  <a:lnTo>
                    <a:pt x="735" y="1118"/>
                  </a:lnTo>
                  <a:lnTo>
                    <a:pt x="735" y="1143"/>
                  </a:lnTo>
                  <a:lnTo>
                    <a:pt x="824" y="1143"/>
                  </a:lnTo>
                  <a:lnTo>
                    <a:pt x="824" y="1159"/>
                  </a:lnTo>
                  <a:lnTo>
                    <a:pt x="841" y="1159"/>
                  </a:lnTo>
                  <a:lnTo>
                    <a:pt x="841" y="1181"/>
                  </a:lnTo>
                  <a:lnTo>
                    <a:pt x="884" y="1181"/>
                  </a:lnTo>
                  <a:lnTo>
                    <a:pt x="884" y="1278"/>
                  </a:lnTo>
                  <a:lnTo>
                    <a:pt x="890" y="1278"/>
                  </a:lnTo>
                  <a:lnTo>
                    <a:pt x="890" y="1296"/>
                  </a:lnTo>
                  <a:lnTo>
                    <a:pt x="895" y="1296"/>
                  </a:lnTo>
                  <a:lnTo>
                    <a:pt x="895" y="1397"/>
                  </a:lnTo>
                  <a:lnTo>
                    <a:pt x="902" y="1397"/>
                  </a:lnTo>
                  <a:lnTo>
                    <a:pt x="902" y="1438"/>
                  </a:lnTo>
                  <a:lnTo>
                    <a:pt x="902" y="1467"/>
                  </a:lnTo>
                  <a:lnTo>
                    <a:pt x="929" y="1467"/>
                  </a:lnTo>
                  <a:lnTo>
                    <a:pt x="929" y="1490"/>
                  </a:lnTo>
                  <a:lnTo>
                    <a:pt x="955" y="1490"/>
                  </a:lnTo>
                  <a:lnTo>
                    <a:pt x="955" y="1518"/>
                  </a:lnTo>
                  <a:lnTo>
                    <a:pt x="1051" y="1518"/>
                  </a:lnTo>
                  <a:lnTo>
                    <a:pt x="1051" y="1543"/>
                  </a:lnTo>
                  <a:lnTo>
                    <a:pt x="1078" y="1543"/>
                  </a:lnTo>
                  <a:lnTo>
                    <a:pt x="1078" y="1569"/>
                  </a:lnTo>
                  <a:lnTo>
                    <a:pt x="1121" y="1569"/>
                  </a:lnTo>
                  <a:lnTo>
                    <a:pt x="1121" y="1598"/>
                  </a:lnTo>
                  <a:lnTo>
                    <a:pt x="1134" y="1598"/>
                  </a:lnTo>
                  <a:lnTo>
                    <a:pt x="1134" y="1618"/>
                  </a:lnTo>
                  <a:lnTo>
                    <a:pt x="1148" y="1618"/>
                  </a:lnTo>
                  <a:lnTo>
                    <a:pt x="1148" y="1652"/>
                  </a:lnTo>
                  <a:lnTo>
                    <a:pt x="1247" y="1652"/>
                  </a:lnTo>
                  <a:lnTo>
                    <a:pt x="1247" y="1678"/>
                  </a:lnTo>
                  <a:lnTo>
                    <a:pt x="1314" y="1678"/>
                  </a:lnTo>
                  <a:lnTo>
                    <a:pt x="1314" y="1716"/>
                  </a:lnTo>
                  <a:lnTo>
                    <a:pt x="1374" y="1716"/>
                  </a:lnTo>
                  <a:lnTo>
                    <a:pt x="1374" y="1747"/>
                  </a:lnTo>
                  <a:lnTo>
                    <a:pt x="1382" y="1747"/>
                  </a:lnTo>
                  <a:lnTo>
                    <a:pt x="1382" y="1840"/>
                  </a:lnTo>
                  <a:lnTo>
                    <a:pt x="1390" y="1840"/>
                  </a:lnTo>
                  <a:lnTo>
                    <a:pt x="1390" y="1907"/>
                  </a:lnTo>
                  <a:lnTo>
                    <a:pt x="1396" y="1907"/>
                  </a:lnTo>
                  <a:lnTo>
                    <a:pt x="1396" y="1998"/>
                  </a:lnTo>
                  <a:lnTo>
                    <a:pt x="1403" y="1998"/>
                  </a:lnTo>
                  <a:lnTo>
                    <a:pt x="1403" y="2038"/>
                  </a:lnTo>
                  <a:lnTo>
                    <a:pt x="1575" y="2038"/>
                  </a:lnTo>
                  <a:lnTo>
                    <a:pt x="1575" y="2092"/>
                  </a:lnTo>
                  <a:lnTo>
                    <a:pt x="1651" y="2092"/>
                  </a:lnTo>
                  <a:lnTo>
                    <a:pt x="1651" y="2145"/>
                  </a:lnTo>
                  <a:lnTo>
                    <a:pt x="1665" y="2145"/>
                  </a:lnTo>
                  <a:lnTo>
                    <a:pt x="1665" y="2163"/>
                  </a:lnTo>
                  <a:lnTo>
                    <a:pt x="1680" y="2163"/>
                  </a:lnTo>
                  <a:lnTo>
                    <a:pt x="1680" y="2210"/>
                  </a:lnTo>
                  <a:lnTo>
                    <a:pt x="2110" y="2210"/>
                  </a:lnTo>
                  <a:lnTo>
                    <a:pt x="2110" y="2460"/>
                  </a:lnTo>
                  <a:lnTo>
                    <a:pt x="2372" y="2460"/>
                  </a:lnTo>
                  <a:lnTo>
                    <a:pt x="2372" y="2596"/>
                  </a:lnTo>
                  <a:lnTo>
                    <a:pt x="4121" y="2596"/>
                  </a:lnTo>
                </a:path>
              </a:pathLst>
            </a:custGeom>
            <a:noFill/>
            <a:ln w="19050" cap="flat">
              <a:solidFill>
                <a:srgbClr val="2093B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0" name="Freeform 6">
              <a:extLst>
                <a:ext uri="{FF2B5EF4-FFF2-40B4-BE49-F238E27FC236}">
                  <a16:creationId xmlns:a16="http://schemas.microsoft.com/office/drawing/2014/main" id="{FE4A9BC2-4769-422F-82E7-D4163A00202B}"/>
                </a:ext>
              </a:extLst>
            </p:cNvPr>
            <p:cNvSpPr>
              <a:spLocks/>
            </p:cNvSpPr>
            <p:nvPr/>
          </p:nvSpPr>
          <p:spPr bwMode="auto">
            <a:xfrm>
              <a:off x="1617134" y="3210984"/>
              <a:ext cx="5467351" cy="0"/>
            </a:xfrm>
            <a:custGeom>
              <a:avLst/>
              <a:gdLst>
                <a:gd name="T0" fmla="*/ 0 w 4301"/>
                <a:gd name="T1" fmla="*/ 0 w 4301"/>
                <a:gd name="T2" fmla="*/ 4301 w 4301"/>
              </a:gdLst>
              <a:ahLst/>
              <a:cxnLst>
                <a:cxn ang="0">
                  <a:pos x="T0" y="0"/>
                </a:cxn>
                <a:cxn ang="0">
                  <a:pos x="T1" y="0"/>
                </a:cxn>
                <a:cxn ang="0">
                  <a:pos x="T2" y="0"/>
                </a:cxn>
              </a:cxnLst>
              <a:rect l="0" t="0" r="r" b="b"/>
              <a:pathLst>
                <a:path w="4301">
                  <a:moveTo>
                    <a:pt x="0" y="0"/>
                  </a:moveTo>
                  <a:lnTo>
                    <a:pt x="0" y="0"/>
                  </a:lnTo>
                  <a:lnTo>
                    <a:pt x="4301" y="0"/>
                  </a:lnTo>
                </a:path>
              </a:pathLst>
            </a:custGeom>
            <a:noFill/>
            <a:ln w="19050" cap="flat">
              <a:solidFill>
                <a:srgbClr val="7F7F7F"/>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1" name="Freeform 7">
              <a:extLst>
                <a:ext uri="{FF2B5EF4-FFF2-40B4-BE49-F238E27FC236}">
                  <a16:creationId xmlns:a16="http://schemas.microsoft.com/office/drawing/2014/main" id="{955235BE-5A12-4EEE-AF18-85F6772564BC}"/>
                </a:ext>
              </a:extLst>
            </p:cNvPr>
            <p:cNvSpPr>
              <a:spLocks/>
            </p:cNvSpPr>
            <p:nvPr/>
          </p:nvSpPr>
          <p:spPr bwMode="auto">
            <a:xfrm>
              <a:off x="1617134" y="1466851"/>
              <a:ext cx="5467351" cy="3467100"/>
            </a:xfrm>
            <a:custGeom>
              <a:avLst/>
              <a:gdLst>
                <a:gd name="T0" fmla="*/ 0 w 4301"/>
                <a:gd name="T1" fmla="*/ 0 h 2720"/>
                <a:gd name="T2" fmla="*/ 0 w 4301"/>
                <a:gd name="T3" fmla="*/ 0 h 2720"/>
                <a:gd name="T4" fmla="*/ 0 w 4301"/>
                <a:gd name="T5" fmla="*/ 2720 h 2720"/>
                <a:gd name="T6" fmla="*/ 4301 w 4301"/>
                <a:gd name="T7" fmla="*/ 2720 h 2720"/>
              </a:gdLst>
              <a:ahLst/>
              <a:cxnLst>
                <a:cxn ang="0">
                  <a:pos x="T0" y="T1"/>
                </a:cxn>
                <a:cxn ang="0">
                  <a:pos x="T2" y="T3"/>
                </a:cxn>
                <a:cxn ang="0">
                  <a:pos x="T4" y="T5"/>
                </a:cxn>
                <a:cxn ang="0">
                  <a:pos x="T6" y="T7"/>
                </a:cxn>
              </a:cxnLst>
              <a:rect l="0" t="0" r="r" b="b"/>
              <a:pathLst>
                <a:path w="4301" h="2720">
                  <a:moveTo>
                    <a:pt x="0" y="0"/>
                  </a:moveTo>
                  <a:lnTo>
                    <a:pt x="0" y="0"/>
                  </a:lnTo>
                  <a:lnTo>
                    <a:pt x="0" y="2720"/>
                  </a:lnTo>
                  <a:lnTo>
                    <a:pt x="4301" y="2720"/>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2" name="Freeform 8">
              <a:extLst>
                <a:ext uri="{FF2B5EF4-FFF2-40B4-BE49-F238E27FC236}">
                  <a16:creationId xmlns:a16="http://schemas.microsoft.com/office/drawing/2014/main" id="{D41947F3-F1A9-45AD-812D-20D00D52F830}"/>
                </a:ext>
              </a:extLst>
            </p:cNvPr>
            <p:cNvSpPr>
              <a:spLocks/>
            </p:cNvSpPr>
            <p:nvPr/>
          </p:nvSpPr>
          <p:spPr bwMode="auto">
            <a:xfrm>
              <a:off x="1570567" y="1475317"/>
              <a:ext cx="46567" cy="0"/>
            </a:xfrm>
            <a:custGeom>
              <a:avLst/>
              <a:gdLst>
                <a:gd name="T0" fmla="*/ 36 w 36"/>
                <a:gd name="T1" fmla="*/ 36 w 36"/>
                <a:gd name="T2" fmla="*/ 0 w 36"/>
              </a:gdLst>
              <a:ahLst/>
              <a:cxnLst>
                <a:cxn ang="0">
                  <a:pos x="T0" y="0"/>
                </a:cxn>
                <a:cxn ang="0">
                  <a:pos x="T1" y="0"/>
                </a:cxn>
                <a:cxn ang="0">
                  <a:pos x="T2" y="0"/>
                </a:cxn>
              </a:cxnLst>
              <a:rect l="0" t="0" r="r" b="b"/>
              <a:pathLst>
                <a:path w="36">
                  <a:moveTo>
                    <a:pt x="36" y="0"/>
                  </a:moveTo>
                  <a:lnTo>
                    <a:pt x="36" y="0"/>
                  </a:lnTo>
                  <a:lnTo>
                    <a:pt x="0" y="0"/>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3" name="Freeform 9">
              <a:extLst>
                <a:ext uri="{FF2B5EF4-FFF2-40B4-BE49-F238E27FC236}">
                  <a16:creationId xmlns:a16="http://schemas.microsoft.com/office/drawing/2014/main" id="{D4915408-5562-4264-883A-2630E6D31403}"/>
                </a:ext>
              </a:extLst>
            </p:cNvPr>
            <p:cNvSpPr>
              <a:spLocks/>
            </p:cNvSpPr>
            <p:nvPr/>
          </p:nvSpPr>
          <p:spPr bwMode="auto">
            <a:xfrm>
              <a:off x="1570567" y="2167468"/>
              <a:ext cx="46567" cy="0"/>
            </a:xfrm>
            <a:custGeom>
              <a:avLst/>
              <a:gdLst>
                <a:gd name="T0" fmla="*/ 36 w 36"/>
                <a:gd name="T1" fmla="*/ 36 w 36"/>
                <a:gd name="T2" fmla="*/ 0 w 36"/>
              </a:gdLst>
              <a:ahLst/>
              <a:cxnLst>
                <a:cxn ang="0">
                  <a:pos x="T0" y="0"/>
                </a:cxn>
                <a:cxn ang="0">
                  <a:pos x="T1" y="0"/>
                </a:cxn>
                <a:cxn ang="0">
                  <a:pos x="T2" y="0"/>
                </a:cxn>
              </a:cxnLst>
              <a:rect l="0" t="0" r="r" b="b"/>
              <a:pathLst>
                <a:path w="36">
                  <a:moveTo>
                    <a:pt x="36" y="0"/>
                  </a:moveTo>
                  <a:lnTo>
                    <a:pt x="36" y="0"/>
                  </a:lnTo>
                  <a:lnTo>
                    <a:pt x="0" y="0"/>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4" name="Freeform 10">
              <a:extLst>
                <a:ext uri="{FF2B5EF4-FFF2-40B4-BE49-F238E27FC236}">
                  <a16:creationId xmlns:a16="http://schemas.microsoft.com/office/drawing/2014/main" id="{3C96ECE2-27E2-45F7-B33C-23441E3AA784}"/>
                </a:ext>
              </a:extLst>
            </p:cNvPr>
            <p:cNvSpPr>
              <a:spLocks/>
            </p:cNvSpPr>
            <p:nvPr/>
          </p:nvSpPr>
          <p:spPr bwMode="auto">
            <a:xfrm>
              <a:off x="1570567" y="2859617"/>
              <a:ext cx="46567" cy="0"/>
            </a:xfrm>
            <a:custGeom>
              <a:avLst/>
              <a:gdLst>
                <a:gd name="T0" fmla="*/ 36 w 36"/>
                <a:gd name="T1" fmla="*/ 36 w 36"/>
                <a:gd name="T2" fmla="*/ 0 w 36"/>
              </a:gdLst>
              <a:ahLst/>
              <a:cxnLst>
                <a:cxn ang="0">
                  <a:pos x="T0" y="0"/>
                </a:cxn>
                <a:cxn ang="0">
                  <a:pos x="T1" y="0"/>
                </a:cxn>
                <a:cxn ang="0">
                  <a:pos x="T2" y="0"/>
                </a:cxn>
              </a:cxnLst>
              <a:rect l="0" t="0" r="r" b="b"/>
              <a:pathLst>
                <a:path w="36">
                  <a:moveTo>
                    <a:pt x="36" y="0"/>
                  </a:moveTo>
                  <a:lnTo>
                    <a:pt x="36" y="0"/>
                  </a:lnTo>
                  <a:lnTo>
                    <a:pt x="0" y="0"/>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5" name="Freeform 11">
              <a:extLst>
                <a:ext uri="{FF2B5EF4-FFF2-40B4-BE49-F238E27FC236}">
                  <a16:creationId xmlns:a16="http://schemas.microsoft.com/office/drawing/2014/main" id="{9208ADB9-B257-4C82-AB64-39AFD9B8AD0E}"/>
                </a:ext>
              </a:extLst>
            </p:cNvPr>
            <p:cNvSpPr>
              <a:spLocks/>
            </p:cNvSpPr>
            <p:nvPr/>
          </p:nvSpPr>
          <p:spPr bwMode="auto">
            <a:xfrm>
              <a:off x="1570567" y="3549651"/>
              <a:ext cx="46567" cy="0"/>
            </a:xfrm>
            <a:custGeom>
              <a:avLst/>
              <a:gdLst>
                <a:gd name="T0" fmla="*/ 36 w 36"/>
                <a:gd name="T1" fmla="*/ 36 w 36"/>
                <a:gd name="T2" fmla="*/ 0 w 36"/>
              </a:gdLst>
              <a:ahLst/>
              <a:cxnLst>
                <a:cxn ang="0">
                  <a:pos x="T0" y="0"/>
                </a:cxn>
                <a:cxn ang="0">
                  <a:pos x="T1" y="0"/>
                </a:cxn>
                <a:cxn ang="0">
                  <a:pos x="T2" y="0"/>
                </a:cxn>
              </a:cxnLst>
              <a:rect l="0" t="0" r="r" b="b"/>
              <a:pathLst>
                <a:path w="36">
                  <a:moveTo>
                    <a:pt x="36" y="0"/>
                  </a:moveTo>
                  <a:lnTo>
                    <a:pt x="36" y="0"/>
                  </a:lnTo>
                  <a:lnTo>
                    <a:pt x="0" y="0"/>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6" name="Freeform 12">
              <a:extLst>
                <a:ext uri="{FF2B5EF4-FFF2-40B4-BE49-F238E27FC236}">
                  <a16:creationId xmlns:a16="http://schemas.microsoft.com/office/drawing/2014/main" id="{8FF9BB69-383A-4C41-B03A-FD54124BA7CE}"/>
                </a:ext>
              </a:extLst>
            </p:cNvPr>
            <p:cNvSpPr>
              <a:spLocks/>
            </p:cNvSpPr>
            <p:nvPr/>
          </p:nvSpPr>
          <p:spPr bwMode="auto">
            <a:xfrm>
              <a:off x="1570567" y="4241801"/>
              <a:ext cx="46567" cy="0"/>
            </a:xfrm>
            <a:custGeom>
              <a:avLst/>
              <a:gdLst>
                <a:gd name="T0" fmla="*/ 36 w 36"/>
                <a:gd name="T1" fmla="*/ 36 w 36"/>
                <a:gd name="T2" fmla="*/ 0 w 36"/>
              </a:gdLst>
              <a:ahLst/>
              <a:cxnLst>
                <a:cxn ang="0">
                  <a:pos x="T0" y="0"/>
                </a:cxn>
                <a:cxn ang="0">
                  <a:pos x="T1" y="0"/>
                </a:cxn>
                <a:cxn ang="0">
                  <a:pos x="T2" y="0"/>
                </a:cxn>
              </a:cxnLst>
              <a:rect l="0" t="0" r="r" b="b"/>
              <a:pathLst>
                <a:path w="36">
                  <a:moveTo>
                    <a:pt x="36" y="0"/>
                  </a:moveTo>
                  <a:lnTo>
                    <a:pt x="36" y="0"/>
                  </a:lnTo>
                  <a:lnTo>
                    <a:pt x="0" y="0"/>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7" name="Freeform 13">
              <a:extLst>
                <a:ext uri="{FF2B5EF4-FFF2-40B4-BE49-F238E27FC236}">
                  <a16:creationId xmlns:a16="http://schemas.microsoft.com/office/drawing/2014/main" id="{0980EBBD-1B52-4D4C-A35F-D5DE39134D2F}"/>
                </a:ext>
              </a:extLst>
            </p:cNvPr>
            <p:cNvSpPr>
              <a:spLocks/>
            </p:cNvSpPr>
            <p:nvPr/>
          </p:nvSpPr>
          <p:spPr bwMode="auto">
            <a:xfrm>
              <a:off x="1570567" y="4933951"/>
              <a:ext cx="46567" cy="0"/>
            </a:xfrm>
            <a:custGeom>
              <a:avLst/>
              <a:gdLst>
                <a:gd name="T0" fmla="*/ 36 w 36"/>
                <a:gd name="T1" fmla="*/ 36 w 36"/>
                <a:gd name="T2" fmla="*/ 0 w 36"/>
              </a:gdLst>
              <a:ahLst/>
              <a:cxnLst>
                <a:cxn ang="0">
                  <a:pos x="T0" y="0"/>
                </a:cxn>
                <a:cxn ang="0">
                  <a:pos x="T1" y="0"/>
                </a:cxn>
                <a:cxn ang="0">
                  <a:pos x="T2" y="0"/>
                </a:cxn>
              </a:cxnLst>
              <a:rect l="0" t="0" r="r" b="b"/>
              <a:pathLst>
                <a:path w="36">
                  <a:moveTo>
                    <a:pt x="36" y="0"/>
                  </a:moveTo>
                  <a:lnTo>
                    <a:pt x="36" y="0"/>
                  </a:lnTo>
                  <a:lnTo>
                    <a:pt x="0" y="0"/>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8" name="Freeform 14">
              <a:extLst>
                <a:ext uri="{FF2B5EF4-FFF2-40B4-BE49-F238E27FC236}">
                  <a16:creationId xmlns:a16="http://schemas.microsoft.com/office/drawing/2014/main" id="{B05AF633-EEF3-4BC4-B92F-CB55BD70C966}"/>
                </a:ext>
              </a:extLst>
            </p:cNvPr>
            <p:cNvSpPr>
              <a:spLocks/>
            </p:cNvSpPr>
            <p:nvPr/>
          </p:nvSpPr>
          <p:spPr bwMode="auto">
            <a:xfrm>
              <a:off x="7076017"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9" name="Freeform 15">
              <a:extLst>
                <a:ext uri="{FF2B5EF4-FFF2-40B4-BE49-F238E27FC236}">
                  <a16:creationId xmlns:a16="http://schemas.microsoft.com/office/drawing/2014/main" id="{C025E5B0-294B-409E-91D4-A59D34168B52}"/>
                </a:ext>
              </a:extLst>
            </p:cNvPr>
            <p:cNvSpPr>
              <a:spLocks/>
            </p:cNvSpPr>
            <p:nvPr/>
          </p:nvSpPr>
          <p:spPr bwMode="auto">
            <a:xfrm>
              <a:off x="6620933"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20" name="Freeform 16">
              <a:extLst>
                <a:ext uri="{FF2B5EF4-FFF2-40B4-BE49-F238E27FC236}">
                  <a16:creationId xmlns:a16="http://schemas.microsoft.com/office/drawing/2014/main" id="{5332E299-48AA-4E6E-A78F-65AB5C4E49E8}"/>
                </a:ext>
              </a:extLst>
            </p:cNvPr>
            <p:cNvSpPr>
              <a:spLocks/>
            </p:cNvSpPr>
            <p:nvPr/>
          </p:nvSpPr>
          <p:spPr bwMode="auto">
            <a:xfrm>
              <a:off x="6165851"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21" name="Freeform 17">
              <a:extLst>
                <a:ext uri="{FF2B5EF4-FFF2-40B4-BE49-F238E27FC236}">
                  <a16:creationId xmlns:a16="http://schemas.microsoft.com/office/drawing/2014/main" id="{88F91139-B5C1-4763-85F0-1BDB91015AEA}"/>
                </a:ext>
              </a:extLst>
            </p:cNvPr>
            <p:cNvSpPr>
              <a:spLocks/>
            </p:cNvSpPr>
            <p:nvPr/>
          </p:nvSpPr>
          <p:spPr bwMode="auto">
            <a:xfrm>
              <a:off x="5710767"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22" name="Freeform 18">
              <a:extLst>
                <a:ext uri="{FF2B5EF4-FFF2-40B4-BE49-F238E27FC236}">
                  <a16:creationId xmlns:a16="http://schemas.microsoft.com/office/drawing/2014/main" id="{21BA2564-37CC-4ED6-8BCD-356929C81E50}"/>
                </a:ext>
              </a:extLst>
            </p:cNvPr>
            <p:cNvSpPr>
              <a:spLocks/>
            </p:cNvSpPr>
            <p:nvPr/>
          </p:nvSpPr>
          <p:spPr bwMode="auto">
            <a:xfrm>
              <a:off x="5255684"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23" name="Freeform 19">
              <a:extLst>
                <a:ext uri="{FF2B5EF4-FFF2-40B4-BE49-F238E27FC236}">
                  <a16:creationId xmlns:a16="http://schemas.microsoft.com/office/drawing/2014/main" id="{E4AD28E1-02DA-43F2-BFF0-DB3C3458FC96}"/>
                </a:ext>
              </a:extLst>
            </p:cNvPr>
            <p:cNvSpPr>
              <a:spLocks/>
            </p:cNvSpPr>
            <p:nvPr/>
          </p:nvSpPr>
          <p:spPr bwMode="auto">
            <a:xfrm>
              <a:off x="4800600"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24" name="Freeform 20">
              <a:extLst>
                <a:ext uri="{FF2B5EF4-FFF2-40B4-BE49-F238E27FC236}">
                  <a16:creationId xmlns:a16="http://schemas.microsoft.com/office/drawing/2014/main" id="{4BAC496B-1D3A-4DAC-BCA0-998616181418}"/>
                </a:ext>
              </a:extLst>
            </p:cNvPr>
            <p:cNvSpPr>
              <a:spLocks/>
            </p:cNvSpPr>
            <p:nvPr/>
          </p:nvSpPr>
          <p:spPr bwMode="auto">
            <a:xfrm>
              <a:off x="4345517"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25" name="Freeform 21">
              <a:extLst>
                <a:ext uri="{FF2B5EF4-FFF2-40B4-BE49-F238E27FC236}">
                  <a16:creationId xmlns:a16="http://schemas.microsoft.com/office/drawing/2014/main" id="{FACC8987-CA65-446D-BF5B-A0D7B54375D7}"/>
                </a:ext>
              </a:extLst>
            </p:cNvPr>
            <p:cNvSpPr>
              <a:spLocks/>
            </p:cNvSpPr>
            <p:nvPr/>
          </p:nvSpPr>
          <p:spPr bwMode="auto">
            <a:xfrm>
              <a:off x="3890433"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26" name="Freeform 22">
              <a:extLst>
                <a:ext uri="{FF2B5EF4-FFF2-40B4-BE49-F238E27FC236}">
                  <a16:creationId xmlns:a16="http://schemas.microsoft.com/office/drawing/2014/main" id="{CB9C4CA2-48DD-437E-B349-643D9F32D012}"/>
                </a:ext>
              </a:extLst>
            </p:cNvPr>
            <p:cNvSpPr>
              <a:spLocks/>
            </p:cNvSpPr>
            <p:nvPr/>
          </p:nvSpPr>
          <p:spPr bwMode="auto">
            <a:xfrm>
              <a:off x="3435351"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27" name="Freeform 23">
              <a:extLst>
                <a:ext uri="{FF2B5EF4-FFF2-40B4-BE49-F238E27FC236}">
                  <a16:creationId xmlns:a16="http://schemas.microsoft.com/office/drawing/2014/main" id="{DC760B56-A246-47C2-BC10-19BE25FCC172}"/>
                </a:ext>
              </a:extLst>
            </p:cNvPr>
            <p:cNvSpPr>
              <a:spLocks/>
            </p:cNvSpPr>
            <p:nvPr/>
          </p:nvSpPr>
          <p:spPr bwMode="auto">
            <a:xfrm>
              <a:off x="2982384"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28" name="Freeform 24">
              <a:extLst>
                <a:ext uri="{FF2B5EF4-FFF2-40B4-BE49-F238E27FC236}">
                  <a16:creationId xmlns:a16="http://schemas.microsoft.com/office/drawing/2014/main" id="{4CB0216E-EDEA-4FF9-9B25-C886A38C790D}"/>
                </a:ext>
              </a:extLst>
            </p:cNvPr>
            <p:cNvSpPr>
              <a:spLocks/>
            </p:cNvSpPr>
            <p:nvPr/>
          </p:nvSpPr>
          <p:spPr bwMode="auto">
            <a:xfrm>
              <a:off x="2527300"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29" name="Freeform 25">
              <a:extLst>
                <a:ext uri="{FF2B5EF4-FFF2-40B4-BE49-F238E27FC236}">
                  <a16:creationId xmlns:a16="http://schemas.microsoft.com/office/drawing/2014/main" id="{E7CBA17D-3501-4A71-A02B-B2322251CBE8}"/>
                </a:ext>
              </a:extLst>
            </p:cNvPr>
            <p:cNvSpPr>
              <a:spLocks/>
            </p:cNvSpPr>
            <p:nvPr/>
          </p:nvSpPr>
          <p:spPr bwMode="auto">
            <a:xfrm>
              <a:off x="2072217"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30" name="Freeform 26">
              <a:extLst>
                <a:ext uri="{FF2B5EF4-FFF2-40B4-BE49-F238E27FC236}">
                  <a16:creationId xmlns:a16="http://schemas.microsoft.com/office/drawing/2014/main" id="{9BD7B4F1-4989-4E97-8B26-31D895D19265}"/>
                </a:ext>
              </a:extLst>
            </p:cNvPr>
            <p:cNvSpPr>
              <a:spLocks/>
            </p:cNvSpPr>
            <p:nvPr/>
          </p:nvSpPr>
          <p:spPr bwMode="auto">
            <a:xfrm>
              <a:off x="1617133" y="4933951"/>
              <a:ext cx="0" cy="46567"/>
            </a:xfrm>
            <a:custGeom>
              <a:avLst/>
              <a:gdLst>
                <a:gd name="T0" fmla="*/ 0 h 37"/>
                <a:gd name="T1" fmla="*/ 0 h 37"/>
                <a:gd name="T2" fmla="*/ 37 h 37"/>
              </a:gdLst>
              <a:ahLst/>
              <a:cxnLst>
                <a:cxn ang="0">
                  <a:pos x="0" y="T0"/>
                </a:cxn>
                <a:cxn ang="0">
                  <a:pos x="0" y="T1"/>
                </a:cxn>
                <a:cxn ang="0">
                  <a:pos x="0" y="T2"/>
                </a:cxn>
              </a:cxnLst>
              <a:rect l="0" t="0" r="r" b="b"/>
              <a:pathLst>
                <a:path h="37">
                  <a:moveTo>
                    <a:pt x="0" y="0"/>
                  </a:moveTo>
                  <a:lnTo>
                    <a:pt x="0" y="0"/>
                  </a:lnTo>
                  <a:lnTo>
                    <a:pt x="0" y="37"/>
                  </a:lnTo>
                </a:path>
              </a:pathLst>
            </a:custGeom>
            <a:noFill/>
            <a:ln w="19050" cap="flat">
              <a:solidFill>
                <a:srgbClr val="1D1D1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31" name="Freeform 27">
              <a:extLst>
                <a:ext uri="{FF2B5EF4-FFF2-40B4-BE49-F238E27FC236}">
                  <a16:creationId xmlns:a16="http://schemas.microsoft.com/office/drawing/2014/main" id="{F19A8F9A-3D6F-4177-A63D-B6A8C38BA73A}"/>
                </a:ext>
              </a:extLst>
            </p:cNvPr>
            <p:cNvSpPr>
              <a:spLocks/>
            </p:cNvSpPr>
            <p:nvPr/>
          </p:nvSpPr>
          <p:spPr bwMode="auto">
            <a:xfrm>
              <a:off x="3435351" y="4085168"/>
              <a:ext cx="0" cy="848784"/>
            </a:xfrm>
            <a:custGeom>
              <a:avLst/>
              <a:gdLst>
                <a:gd name="T0" fmla="*/ 0 h 665"/>
                <a:gd name="T1" fmla="*/ 0 h 665"/>
                <a:gd name="T2" fmla="*/ 665 h 665"/>
              </a:gdLst>
              <a:ahLst/>
              <a:cxnLst>
                <a:cxn ang="0">
                  <a:pos x="0" y="T0"/>
                </a:cxn>
                <a:cxn ang="0">
                  <a:pos x="0" y="T1"/>
                </a:cxn>
                <a:cxn ang="0">
                  <a:pos x="0" y="T2"/>
                </a:cxn>
              </a:cxnLst>
              <a:rect l="0" t="0" r="r" b="b"/>
              <a:pathLst>
                <a:path h="665">
                  <a:moveTo>
                    <a:pt x="0" y="0"/>
                  </a:moveTo>
                  <a:lnTo>
                    <a:pt x="0" y="0"/>
                  </a:lnTo>
                  <a:lnTo>
                    <a:pt x="0" y="665"/>
                  </a:lnTo>
                </a:path>
              </a:pathLst>
            </a:custGeom>
            <a:noFill/>
            <a:ln w="19050" cap="flat">
              <a:solidFill>
                <a:srgbClr val="1D1D1B"/>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32" name="Freeform 28">
              <a:extLst>
                <a:ext uri="{FF2B5EF4-FFF2-40B4-BE49-F238E27FC236}">
                  <a16:creationId xmlns:a16="http://schemas.microsoft.com/office/drawing/2014/main" id="{ED1F66A5-FCA8-4C3D-BC8B-2443748969EF}"/>
                </a:ext>
              </a:extLst>
            </p:cNvPr>
            <p:cNvSpPr>
              <a:spLocks/>
            </p:cNvSpPr>
            <p:nvPr/>
          </p:nvSpPr>
          <p:spPr bwMode="auto">
            <a:xfrm>
              <a:off x="2527300" y="2859618"/>
              <a:ext cx="0" cy="2074333"/>
            </a:xfrm>
            <a:custGeom>
              <a:avLst/>
              <a:gdLst>
                <a:gd name="T0" fmla="*/ 0 h 1628"/>
                <a:gd name="T1" fmla="*/ 0 h 1628"/>
                <a:gd name="T2" fmla="*/ 1628 h 1628"/>
              </a:gdLst>
              <a:ahLst/>
              <a:cxnLst>
                <a:cxn ang="0">
                  <a:pos x="0" y="T0"/>
                </a:cxn>
                <a:cxn ang="0">
                  <a:pos x="0" y="T1"/>
                </a:cxn>
                <a:cxn ang="0">
                  <a:pos x="0" y="T2"/>
                </a:cxn>
              </a:cxnLst>
              <a:rect l="0" t="0" r="r" b="b"/>
              <a:pathLst>
                <a:path h="1628">
                  <a:moveTo>
                    <a:pt x="0" y="0"/>
                  </a:moveTo>
                  <a:lnTo>
                    <a:pt x="0" y="0"/>
                  </a:lnTo>
                  <a:lnTo>
                    <a:pt x="0" y="1628"/>
                  </a:lnTo>
                </a:path>
              </a:pathLst>
            </a:custGeom>
            <a:noFill/>
            <a:ln w="19050" cap="flat">
              <a:solidFill>
                <a:srgbClr val="1D1D1B"/>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33" name="Freeform 29">
              <a:extLst>
                <a:ext uri="{FF2B5EF4-FFF2-40B4-BE49-F238E27FC236}">
                  <a16:creationId xmlns:a16="http://schemas.microsoft.com/office/drawing/2014/main" id="{D9DA6779-D007-4B13-BF30-A9A8542D59C5}"/>
                </a:ext>
              </a:extLst>
            </p:cNvPr>
            <p:cNvSpPr>
              <a:spLocks/>
            </p:cNvSpPr>
            <p:nvPr/>
          </p:nvSpPr>
          <p:spPr bwMode="auto">
            <a:xfrm>
              <a:off x="1585385" y="1475317"/>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34" name="Freeform 30">
              <a:extLst>
                <a:ext uri="{FF2B5EF4-FFF2-40B4-BE49-F238E27FC236}">
                  <a16:creationId xmlns:a16="http://schemas.microsoft.com/office/drawing/2014/main" id="{F0EE45BC-FE5A-4293-BEBB-E364A3B8264A}"/>
                </a:ext>
              </a:extLst>
            </p:cNvPr>
            <p:cNvSpPr>
              <a:spLocks/>
            </p:cNvSpPr>
            <p:nvPr/>
          </p:nvSpPr>
          <p:spPr bwMode="auto">
            <a:xfrm>
              <a:off x="1619251" y="144356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35" name="Freeform 31">
              <a:extLst>
                <a:ext uri="{FF2B5EF4-FFF2-40B4-BE49-F238E27FC236}">
                  <a16:creationId xmlns:a16="http://schemas.microsoft.com/office/drawing/2014/main" id="{BC5CFD2E-131E-4C0B-8E46-E630B050B105}"/>
                </a:ext>
              </a:extLst>
            </p:cNvPr>
            <p:cNvSpPr>
              <a:spLocks/>
            </p:cNvSpPr>
            <p:nvPr/>
          </p:nvSpPr>
          <p:spPr bwMode="auto">
            <a:xfrm>
              <a:off x="1860552" y="1826684"/>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36" name="Freeform 32">
              <a:extLst>
                <a:ext uri="{FF2B5EF4-FFF2-40B4-BE49-F238E27FC236}">
                  <a16:creationId xmlns:a16="http://schemas.microsoft.com/office/drawing/2014/main" id="{77534C66-80FA-44FD-A896-545B0A03032F}"/>
                </a:ext>
              </a:extLst>
            </p:cNvPr>
            <p:cNvSpPr>
              <a:spLocks/>
            </p:cNvSpPr>
            <p:nvPr/>
          </p:nvSpPr>
          <p:spPr bwMode="auto">
            <a:xfrm>
              <a:off x="1894417" y="179281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37" name="Freeform 33">
              <a:extLst>
                <a:ext uri="{FF2B5EF4-FFF2-40B4-BE49-F238E27FC236}">
                  <a16:creationId xmlns:a16="http://schemas.microsoft.com/office/drawing/2014/main" id="{1846E1CF-D9E2-482A-96A0-2566E4FC5043}"/>
                </a:ext>
              </a:extLst>
            </p:cNvPr>
            <p:cNvSpPr>
              <a:spLocks/>
            </p:cNvSpPr>
            <p:nvPr/>
          </p:nvSpPr>
          <p:spPr bwMode="auto">
            <a:xfrm>
              <a:off x="1905000" y="1826684"/>
              <a:ext cx="67733"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38" name="Freeform 34">
              <a:extLst>
                <a:ext uri="{FF2B5EF4-FFF2-40B4-BE49-F238E27FC236}">
                  <a16:creationId xmlns:a16="http://schemas.microsoft.com/office/drawing/2014/main" id="{75349584-0DAE-41FE-9101-EDF55E3014F5}"/>
                </a:ext>
              </a:extLst>
            </p:cNvPr>
            <p:cNvSpPr>
              <a:spLocks/>
            </p:cNvSpPr>
            <p:nvPr/>
          </p:nvSpPr>
          <p:spPr bwMode="auto">
            <a:xfrm>
              <a:off x="1938867" y="179281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39" name="Freeform 35">
              <a:extLst>
                <a:ext uri="{FF2B5EF4-FFF2-40B4-BE49-F238E27FC236}">
                  <a16:creationId xmlns:a16="http://schemas.microsoft.com/office/drawing/2014/main" id="{654685DE-4E31-4C48-B6B6-72AD6EFB1584}"/>
                </a:ext>
              </a:extLst>
            </p:cNvPr>
            <p:cNvSpPr>
              <a:spLocks/>
            </p:cNvSpPr>
            <p:nvPr/>
          </p:nvSpPr>
          <p:spPr bwMode="auto">
            <a:xfrm>
              <a:off x="1996018" y="1974851"/>
              <a:ext cx="65617"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40" name="Freeform 36">
              <a:extLst>
                <a:ext uri="{FF2B5EF4-FFF2-40B4-BE49-F238E27FC236}">
                  <a16:creationId xmlns:a16="http://schemas.microsoft.com/office/drawing/2014/main" id="{8B773689-9DF5-4597-A9B0-142147089060}"/>
                </a:ext>
              </a:extLst>
            </p:cNvPr>
            <p:cNvSpPr>
              <a:spLocks/>
            </p:cNvSpPr>
            <p:nvPr/>
          </p:nvSpPr>
          <p:spPr bwMode="auto">
            <a:xfrm>
              <a:off x="2027767" y="1940985"/>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41" name="Freeform 37">
              <a:extLst>
                <a:ext uri="{FF2B5EF4-FFF2-40B4-BE49-F238E27FC236}">
                  <a16:creationId xmlns:a16="http://schemas.microsoft.com/office/drawing/2014/main" id="{2E24BC8E-3994-43E2-8E45-FA3A31DC0385}"/>
                </a:ext>
              </a:extLst>
            </p:cNvPr>
            <p:cNvSpPr>
              <a:spLocks/>
            </p:cNvSpPr>
            <p:nvPr/>
          </p:nvSpPr>
          <p:spPr bwMode="auto">
            <a:xfrm>
              <a:off x="1996018" y="1993901"/>
              <a:ext cx="65617"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42" name="Freeform 38">
              <a:extLst>
                <a:ext uri="{FF2B5EF4-FFF2-40B4-BE49-F238E27FC236}">
                  <a16:creationId xmlns:a16="http://schemas.microsoft.com/office/drawing/2014/main" id="{A62C7ADF-68C0-4E2D-8E23-7712DFAE79C2}"/>
                </a:ext>
              </a:extLst>
            </p:cNvPr>
            <p:cNvSpPr>
              <a:spLocks/>
            </p:cNvSpPr>
            <p:nvPr/>
          </p:nvSpPr>
          <p:spPr bwMode="auto">
            <a:xfrm>
              <a:off x="2027767" y="1960036"/>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43" name="Freeform 39">
              <a:extLst>
                <a:ext uri="{FF2B5EF4-FFF2-40B4-BE49-F238E27FC236}">
                  <a16:creationId xmlns:a16="http://schemas.microsoft.com/office/drawing/2014/main" id="{7441B52C-4BDC-4FC1-9BF7-9299F160A41E}"/>
                </a:ext>
              </a:extLst>
            </p:cNvPr>
            <p:cNvSpPr>
              <a:spLocks/>
            </p:cNvSpPr>
            <p:nvPr/>
          </p:nvSpPr>
          <p:spPr bwMode="auto">
            <a:xfrm>
              <a:off x="2027767" y="2072217"/>
              <a:ext cx="67733"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44" name="Freeform 40">
              <a:extLst>
                <a:ext uri="{FF2B5EF4-FFF2-40B4-BE49-F238E27FC236}">
                  <a16:creationId xmlns:a16="http://schemas.microsoft.com/office/drawing/2014/main" id="{61A94B77-7AB4-4D13-8253-B4F0F8A75843}"/>
                </a:ext>
              </a:extLst>
            </p:cNvPr>
            <p:cNvSpPr>
              <a:spLocks/>
            </p:cNvSpPr>
            <p:nvPr/>
          </p:nvSpPr>
          <p:spPr bwMode="auto">
            <a:xfrm>
              <a:off x="2061633" y="2038351"/>
              <a:ext cx="0" cy="67733"/>
            </a:xfrm>
            <a:custGeom>
              <a:avLst/>
              <a:gdLst>
                <a:gd name="T0" fmla="*/ 53 h 53"/>
                <a:gd name="T1" fmla="*/ 53 h 53"/>
                <a:gd name="T2" fmla="*/ 0 h 53"/>
              </a:gdLst>
              <a:ahLst/>
              <a:cxnLst>
                <a:cxn ang="0">
                  <a:pos x="0" y="T0"/>
                </a:cxn>
                <a:cxn ang="0">
                  <a:pos x="0" y="T1"/>
                </a:cxn>
                <a:cxn ang="0">
                  <a:pos x="0" y="T2"/>
                </a:cxn>
              </a:cxnLst>
              <a:rect l="0" t="0" r="r" b="b"/>
              <a:pathLst>
                <a:path h="53">
                  <a:moveTo>
                    <a:pt x="0" y="53"/>
                  </a:moveTo>
                  <a:lnTo>
                    <a:pt x="0" y="53"/>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45" name="Freeform 41">
              <a:extLst>
                <a:ext uri="{FF2B5EF4-FFF2-40B4-BE49-F238E27FC236}">
                  <a16:creationId xmlns:a16="http://schemas.microsoft.com/office/drawing/2014/main" id="{355F27F3-8ABC-4FA2-9B39-DE8CD1EEA318}"/>
                </a:ext>
              </a:extLst>
            </p:cNvPr>
            <p:cNvSpPr>
              <a:spLocks/>
            </p:cNvSpPr>
            <p:nvPr/>
          </p:nvSpPr>
          <p:spPr bwMode="auto">
            <a:xfrm>
              <a:off x="2010834" y="2067984"/>
              <a:ext cx="67733"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46" name="Freeform 42">
              <a:extLst>
                <a:ext uri="{FF2B5EF4-FFF2-40B4-BE49-F238E27FC236}">
                  <a16:creationId xmlns:a16="http://schemas.microsoft.com/office/drawing/2014/main" id="{FAD6BB09-A271-45C9-BF42-AB3548749AC9}"/>
                </a:ext>
              </a:extLst>
            </p:cNvPr>
            <p:cNvSpPr>
              <a:spLocks/>
            </p:cNvSpPr>
            <p:nvPr/>
          </p:nvSpPr>
          <p:spPr bwMode="auto">
            <a:xfrm>
              <a:off x="2046817" y="2034118"/>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47" name="Freeform 43">
              <a:extLst>
                <a:ext uri="{FF2B5EF4-FFF2-40B4-BE49-F238E27FC236}">
                  <a16:creationId xmlns:a16="http://schemas.microsoft.com/office/drawing/2014/main" id="{BC5A77B5-A192-4D40-AAF3-20225859F102}"/>
                </a:ext>
              </a:extLst>
            </p:cNvPr>
            <p:cNvSpPr>
              <a:spLocks/>
            </p:cNvSpPr>
            <p:nvPr/>
          </p:nvSpPr>
          <p:spPr bwMode="auto">
            <a:xfrm>
              <a:off x="2169584" y="2159001"/>
              <a:ext cx="67733"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49" name="Freeform 44">
              <a:extLst>
                <a:ext uri="{FF2B5EF4-FFF2-40B4-BE49-F238E27FC236}">
                  <a16:creationId xmlns:a16="http://schemas.microsoft.com/office/drawing/2014/main" id="{B1E56DB6-F691-4AC7-B329-75117BFF5AEF}"/>
                </a:ext>
              </a:extLst>
            </p:cNvPr>
            <p:cNvSpPr>
              <a:spLocks/>
            </p:cNvSpPr>
            <p:nvPr/>
          </p:nvSpPr>
          <p:spPr bwMode="auto">
            <a:xfrm>
              <a:off x="2203451" y="2125135"/>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50" name="Freeform 45">
              <a:extLst>
                <a:ext uri="{FF2B5EF4-FFF2-40B4-BE49-F238E27FC236}">
                  <a16:creationId xmlns:a16="http://schemas.microsoft.com/office/drawing/2014/main" id="{44A76956-24D0-474E-B204-D70FE77191F2}"/>
                </a:ext>
              </a:extLst>
            </p:cNvPr>
            <p:cNvSpPr>
              <a:spLocks/>
            </p:cNvSpPr>
            <p:nvPr/>
          </p:nvSpPr>
          <p:spPr bwMode="auto">
            <a:xfrm>
              <a:off x="2194985" y="2201335"/>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51" name="Freeform 46">
              <a:extLst>
                <a:ext uri="{FF2B5EF4-FFF2-40B4-BE49-F238E27FC236}">
                  <a16:creationId xmlns:a16="http://schemas.microsoft.com/office/drawing/2014/main" id="{22F8B90D-F895-4A96-926E-DAC584400F49}"/>
                </a:ext>
              </a:extLst>
            </p:cNvPr>
            <p:cNvSpPr>
              <a:spLocks/>
            </p:cNvSpPr>
            <p:nvPr/>
          </p:nvSpPr>
          <p:spPr bwMode="auto">
            <a:xfrm>
              <a:off x="2228851" y="216746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52" name="Freeform 47">
              <a:extLst>
                <a:ext uri="{FF2B5EF4-FFF2-40B4-BE49-F238E27FC236}">
                  <a16:creationId xmlns:a16="http://schemas.microsoft.com/office/drawing/2014/main" id="{569DBBBF-3743-460E-AACC-32E38EB90F1E}"/>
                </a:ext>
              </a:extLst>
            </p:cNvPr>
            <p:cNvSpPr>
              <a:spLocks/>
            </p:cNvSpPr>
            <p:nvPr/>
          </p:nvSpPr>
          <p:spPr bwMode="auto">
            <a:xfrm>
              <a:off x="2203452" y="226695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53" name="Freeform 48">
              <a:extLst>
                <a:ext uri="{FF2B5EF4-FFF2-40B4-BE49-F238E27FC236}">
                  <a16:creationId xmlns:a16="http://schemas.microsoft.com/office/drawing/2014/main" id="{005BE4B8-EC85-45CA-8A9A-5AE79A84386E}"/>
                </a:ext>
              </a:extLst>
            </p:cNvPr>
            <p:cNvSpPr>
              <a:spLocks/>
            </p:cNvSpPr>
            <p:nvPr/>
          </p:nvSpPr>
          <p:spPr bwMode="auto">
            <a:xfrm>
              <a:off x="2237317" y="2233085"/>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54" name="Freeform 49">
              <a:extLst>
                <a:ext uri="{FF2B5EF4-FFF2-40B4-BE49-F238E27FC236}">
                  <a16:creationId xmlns:a16="http://schemas.microsoft.com/office/drawing/2014/main" id="{D4178116-B5CC-4E94-B57D-6581F62CC7BE}"/>
                </a:ext>
              </a:extLst>
            </p:cNvPr>
            <p:cNvSpPr>
              <a:spLocks/>
            </p:cNvSpPr>
            <p:nvPr/>
          </p:nvSpPr>
          <p:spPr bwMode="auto">
            <a:xfrm>
              <a:off x="2203452" y="2321984"/>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55" name="Freeform 50">
              <a:extLst>
                <a:ext uri="{FF2B5EF4-FFF2-40B4-BE49-F238E27FC236}">
                  <a16:creationId xmlns:a16="http://schemas.microsoft.com/office/drawing/2014/main" id="{23A8CCCF-7ECF-41A1-8181-36A97FFB41A6}"/>
                </a:ext>
              </a:extLst>
            </p:cNvPr>
            <p:cNvSpPr>
              <a:spLocks/>
            </p:cNvSpPr>
            <p:nvPr/>
          </p:nvSpPr>
          <p:spPr bwMode="auto">
            <a:xfrm>
              <a:off x="2237317" y="228811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56" name="Freeform 51">
              <a:extLst>
                <a:ext uri="{FF2B5EF4-FFF2-40B4-BE49-F238E27FC236}">
                  <a16:creationId xmlns:a16="http://schemas.microsoft.com/office/drawing/2014/main" id="{5AEC2610-7941-4514-B1A4-B0BC9C3AB36F}"/>
                </a:ext>
              </a:extLst>
            </p:cNvPr>
            <p:cNvSpPr>
              <a:spLocks/>
            </p:cNvSpPr>
            <p:nvPr/>
          </p:nvSpPr>
          <p:spPr bwMode="auto">
            <a:xfrm>
              <a:off x="2211918" y="2343151"/>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57" name="Freeform 52">
              <a:extLst>
                <a:ext uri="{FF2B5EF4-FFF2-40B4-BE49-F238E27FC236}">
                  <a16:creationId xmlns:a16="http://schemas.microsoft.com/office/drawing/2014/main" id="{86A288F8-6E25-4643-88AF-379EF4D2466B}"/>
                </a:ext>
              </a:extLst>
            </p:cNvPr>
            <p:cNvSpPr>
              <a:spLocks/>
            </p:cNvSpPr>
            <p:nvPr/>
          </p:nvSpPr>
          <p:spPr bwMode="auto">
            <a:xfrm>
              <a:off x="2245784" y="2309285"/>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58" name="Freeform 53">
              <a:extLst>
                <a:ext uri="{FF2B5EF4-FFF2-40B4-BE49-F238E27FC236}">
                  <a16:creationId xmlns:a16="http://schemas.microsoft.com/office/drawing/2014/main" id="{DEE0FA60-C65B-4EAD-BFFA-E8AF19A6EB91}"/>
                </a:ext>
              </a:extLst>
            </p:cNvPr>
            <p:cNvSpPr>
              <a:spLocks/>
            </p:cNvSpPr>
            <p:nvPr/>
          </p:nvSpPr>
          <p:spPr bwMode="auto">
            <a:xfrm>
              <a:off x="2237318" y="236855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59" name="Freeform 54">
              <a:extLst>
                <a:ext uri="{FF2B5EF4-FFF2-40B4-BE49-F238E27FC236}">
                  <a16:creationId xmlns:a16="http://schemas.microsoft.com/office/drawing/2014/main" id="{AADA1386-80DA-47E0-A6D5-F7DFF0001478}"/>
                </a:ext>
              </a:extLst>
            </p:cNvPr>
            <p:cNvSpPr>
              <a:spLocks/>
            </p:cNvSpPr>
            <p:nvPr/>
          </p:nvSpPr>
          <p:spPr bwMode="auto">
            <a:xfrm>
              <a:off x="2269067" y="2336802"/>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60" name="Freeform 55">
              <a:extLst>
                <a:ext uri="{FF2B5EF4-FFF2-40B4-BE49-F238E27FC236}">
                  <a16:creationId xmlns:a16="http://schemas.microsoft.com/office/drawing/2014/main" id="{7B483D72-75E0-4674-BA39-341FC37CCD7B}"/>
                </a:ext>
              </a:extLst>
            </p:cNvPr>
            <p:cNvSpPr>
              <a:spLocks/>
            </p:cNvSpPr>
            <p:nvPr/>
          </p:nvSpPr>
          <p:spPr bwMode="auto">
            <a:xfrm>
              <a:off x="2283884" y="2436284"/>
              <a:ext cx="67733"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61" name="Freeform 56">
              <a:extLst>
                <a:ext uri="{FF2B5EF4-FFF2-40B4-BE49-F238E27FC236}">
                  <a16:creationId xmlns:a16="http://schemas.microsoft.com/office/drawing/2014/main" id="{4E70254C-CAF5-4665-8486-E32C576E3511}"/>
                </a:ext>
              </a:extLst>
            </p:cNvPr>
            <p:cNvSpPr>
              <a:spLocks/>
            </p:cNvSpPr>
            <p:nvPr/>
          </p:nvSpPr>
          <p:spPr bwMode="auto">
            <a:xfrm>
              <a:off x="2317751" y="2402418"/>
              <a:ext cx="0" cy="67733"/>
            </a:xfrm>
            <a:custGeom>
              <a:avLst/>
              <a:gdLst>
                <a:gd name="T0" fmla="*/ 53 h 53"/>
                <a:gd name="T1" fmla="*/ 53 h 53"/>
                <a:gd name="T2" fmla="*/ 0 h 53"/>
              </a:gdLst>
              <a:ahLst/>
              <a:cxnLst>
                <a:cxn ang="0">
                  <a:pos x="0" y="T0"/>
                </a:cxn>
                <a:cxn ang="0">
                  <a:pos x="0" y="T1"/>
                </a:cxn>
                <a:cxn ang="0">
                  <a:pos x="0" y="T2"/>
                </a:cxn>
              </a:cxnLst>
              <a:rect l="0" t="0" r="r" b="b"/>
              <a:pathLst>
                <a:path h="53">
                  <a:moveTo>
                    <a:pt x="0" y="53"/>
                  </a:moveTo>
                  <a:lnTo>
                    <a:pt x="0" y="53"/>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62" name="Freeform 57">
              <a:extLst>
                <a:ext uri="{FF2B5EF4-FFF2-40B4-BE49-F238E27FC236}">
                  <a16:creationId xmlns:a16="http://schemas.microsoft.com/office/drawing/2014/main" id="{363008E5-C4A7-4501-BBA8-7C3DDA2038C1}"/>
                </a:ext>
              </a:extLst>
            </p:cNvPr>
            <p:cNvSpPr>
              <a:spLocks/>
            </p:cNvSpPr>
            <p:nvPr/>
          </p:nvSpPr>
          <p:spPr bwMode="auto">
            <a:xfrm>
              <a:off x="2383367" y="2468035"/>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63" name="Freeform 58">
              <a:extLst>
                <a:ext uri="{FF2B5EF4-FFF2-40B4-BE49-F238E27FC236}">
                  <a16:creationId xmlns:a16="http://schemas.microsoft.com/office/drawing/2014/main" id="{6EBEA6D6-2418-433E-B357-B73CE6BB6966}"/>
                </a:ext>
              </a:extLst>
            </p:cNvPr>
            <p:cNvSpPr>
              <a:spLocks/>
            </p:cNvSpPr>
            <p:nvPr/>
          </p:nvSpPr>
          <p:spPr bwMode="auto">
            <a:xfrm>
              <a:off x="2417233" y="2434169"/>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64" name="Freeform 59">
              <a:extLst>
                <a:ext uri="{FF2B5EF4-FFF2-40B4-BE49-F238E27FC236}">
                  <a16:creationId xmlns:a16="http://schemas.microsoft.com/office/drawing/2014/main" id="{3D34CE6A-6D21-4796-BCA9-DC913232C732}"/>
                </a:ext>
              </a:extLst>
            </p:cNvPr>
            <p:cNvSpPr>
              <a:spLocks/>
            </p:cNvSpPr>
            <p:nvPr/>
          </p:nvSpPr>
          <p:spPr bwMode="auto">
            <a:xfrm>
              <a:off x="2194985" y="2218268"/>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65" name="Freeform 60">
              <a:extLst>
                <a:ext uri="{FF2B5EF4-FFF2-40B4-BE49-F238E27FC236}">
                  <a16:creationId xmlns:a16="http://schemas.microsoft.com/office/drawing/2014/main" id="{E9B5B9F2-6C6F-425E-96E8-1EA3E6C3F22E}"/>
                </a:ext>
              </a:extLst>
            </p:cNvPr>
            <p:cNvSpPr>
              <a:spLocks/>
            </p:cNvSpPr>
            <p:nvPr/>
          </p:nvSpPr>
          <p:spPr bwMode="auto">
            <a:xfrm>
              <a:off x="2228851" y="2186518"/>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66" name="Freeform 61">
              <a:extLst>
                <a:ext uri="{FF2B5EF4-FFF2-40B4-BE49-F238E27FC236}">
                  <a16:creationId xmlns:a16="http://schemas.microsoft.com/office/drawing/2014/main" id="{5613F786-1282-4AF9-9944-F3451637E883}"/>
                </a:ext>
              </a:extLst>
            </p:cNvPr>
            <p:cNvSpPr>
              <a:spLocks/>
            </p:cNvSpPr>
            <p:nvPr/>
          </p:nvSpPr>
          <p:spPr bwMode="auto">
            <a:xfrm>
              <a:off x="2038352" y="2099735"/>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67" name="Freeform 62">
              <a:extLst>
                <a:ext uri="{FF2B5EF4-FFF2-40B4-BE49-F238E27FC236}">
                  <a16:creationId xmlns:a16="http://schemas.microsoft.com/office/drawing/2014/main" id="{A29E2976-419A-4E69-BB98-F05D3360A484}"/>
                </a:ext>
              </a:extLst>
            </p:cNvPr>
            <p:cNvSpPr>
              <a:spLocks/>
            </p:cNvSpPr>
            <p:nvPr/>
          </p:nvSpPr>
          <p:spPr bwMode="auto">
            <a:xfrm>
              <a:off x="2072217" y="2067985"/>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68" name="Freeform 63">
              <a:extLst>
                <a:ext uri="{FF2B5EF4-FFF2-40B4-BE49-F238E27FC236}">
                  <a16:creationId xmlns:a16="http://schemas.microsoft.com/office/drawing/2014/main" id="{72D53602-821A-4F3D-8361-CC038EC79C96}"/>
                </a:ext>
              </a:extLst>
            </p:cNvPr>
            <p:cNvSpPr>
              <a:spLocks/>
            </p:cNvSpPr>
            <p:nvPr/>
          </p:nvSpPr>
          <p:spPr bwMode="auto">
            <a:xfrm>
              <a:off x="2429934" y="2817284"/>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69" name="Freeform 64">
              <a:extLst>
                <a:ext uri="{FF2B5EF4-FFF2-40B4-BE49-F238E27FC236}">
                  <a16:creationId xmlns:a16="http://schemas.microsoft.com/office/drawing/2014/main" id="{93F7676E-CBC8-4C11-96E9-FCFA66294603}"/>
                </a:ext>
              </a:extLst>
            </p:cNvPr>
            <p:cNvSpPr>
              <a:spLocks/>
            </p:cNvSpPr>
            <p:nvPr/>
          </p:nvSpPr>
          <p:spPr bwMode="auto">
            <a:xfrm>
              <a:off x="2463800" y="2783418"/>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70" name="Freeform 65">
              <a:extLst>
                <a:ext uri="{FF2B5EF4-FFF2-40B4-BE49-F238E27FC236}">
                  <a16:creationId xmlns:a16="http://schemas.microsoft.com/office/drawing/2014/main" id="{EBF065FB-6A06-48EA-BCBE-87D7277C9D70}"/>
                </a:ext>
              </a:extLst>
            </p:cNvPr>
            <p:cNvSpPr>
              <a:spLocks/>
            </p:cNvSpPr>
            <p:nvPr/>
          </p:nvSpPr>
          <p:spPr bwMode="auto">
            <a:xfrm>
              <a:off x="2444752" y="282575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71" name="Freeform 66">
              <a:extLst>
                <a:ext uri="{FF2B5EF4-FFF2-40B4-BE49-F238E27FC236}">
                  <a16:creationId xmlns:a16="http://schemas.microsoft.com/office/drawing/2014/main" id="{4C0AD159-32D1-406E-8148-6929984F34A4}"/>
                </a:ext>
              </a:extLst>
            </p:cNvPr>
            <p:cNvSpPr>
              <a:spLocks/>
            </p:cNvSpPr>
            <p:nvPr/>
          </p:nvSpPr>
          <p:spPr bwMode="auto">
            <a:xfrm>
              <a:off x="2476500" y="2791884"/>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72" name="Freeform 67">
              <a:extLst>
                <a:ext uri="{FF2B5EF4-FFF2-40B4-BE49-F238E27FC236}">
                  <a16:creationId xmlns:a16="http://schemas.microsoft.com/office/drawing/2014/main" id="{22C7B316-B1F4-4116-BA0B-16084E5E9C44}"/>
                </a:ext>
              </a:extLst>
            </p:cNvPr>
            <p:cNvSpPr>
              <a:spLocks/>
            </p:cNvSpPr>
            <p:nvPr/>
          </p:nvSpPr>
          <p:spPr bwMode="auto">
            <a:xfrm>
              <a:off x="2451101" y="2849035"/>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73" name="Freeform 68">
              <a:extLst>
                <a:ext uri="{FF2B5EF4-FFF2-40B4-BE49-F238E27FC236}">
                  <a16:creationId xmlns:a16="http://schemas.microsoft.com/office/drawing/2014/main" id="{36D1138F-7A2C-4954-B31A-3009EEB6DB02}"/>
                </a:ext>
              </a:extLst>
            </p:cNvPr>
            <p:cNvSpPr>
              <a:spLocks/>
            </p:cNvSpPr>
            <p:nvPr/>
          </p:nvSpPr>
          <p:spPr bwMode="auto">
            <a:xfrm>
              <a:off x="2482851" y="2817285"/>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74" name="Freeform 69">
              <a:extLst>
                <a:ext uri="{FF2B5EF4-FFF2-40B4-BE49-F238E27FC236}">
                  <a16:creationId xmlns:a16="http://schemas.microsoft.com/office/drawing/2014/main" id="{CA385AD4-4C2A-4F89-9E41-329903C594A2}"/>
                </a:ext>
              </a:extLst>
            </p:cNvPr>
            <p:cNvSpPr>
              <a:spLocks/>
            </p:cNvSpPr>
            <p:nvPr/>
          </p:nvSpPr>
          <p:spPr bwMode="auto">
            <a:xfrm>
              <a:off x="2495551" y="2849035"/>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75" name="Freeform 70">
              <a:extLst>
                <a:ext uri="{FF2B5EF4-FFF2-40B4-BE49-F238E27FC236}">
                  <a16:creationId xmlns:a16="http://schemas.microsoft.com/office/drawing/2014/main" id="{58A6357C-3ACB-4F0E-96E1-D965CA5BE81D}"/>
                </a:ext>
              </a:extLst>
            </p:cNvPr>
            <p:cNvSpPr>
              <a:spLocks/>
            </p:cNvSpPr>
            <p:nvPr/>
          </p:nvSpPr>
          <p:spPr bwMode="auto">
            <a:xfrm>
              <a:off x="2529417" y="2817285"/>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76" name="Freeform 71">
              <a:extLst>
                <a:ext uri="{FF2B5EF4-FFF2-40B4-BE49-F238E27FC236}">
                  <a16:creationId xmlns:a16="http://schemas.microsoft.com/office/drawing/2014/main" id="{6F851DE2-4434-4B64-A303-30F8254A0344}"/>
                </a:ext>
              </a:extLst>
            </p:cNvPr>
            <p:cNvSpPr>
              <a:spLocks/>
            </p:cNvSpPr>
            <p:nvPr/>
          </p:nvSpPr>
          <p:spPr bwMode="auto">
            <a:xfrm>
              <a:off x="2529418" y="293370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77" name="Freeform 72">
              <a:extLst>
                <a:ext uri="{FF2B5EF4-FFF2-40B4-BE49-F238E27FC236}">
                  <a16:creationId xmlns:a16="http://schemas.microsoft.com/office/drawing/2014/main" id="{E4F6C0F2-EBC1-4BBF-B302-FFD445548758}"/>
                </a:ext>
              </a:extLst>
            </p:cNvPr>
            <p:cNvSpPr>
              <a:spLocks/>
            </p:cNvSpPr>
            <p:nvPr/>
          </p:nvSpPr>
          <p:spPr bwMode="auto">
            <a:xfrm>
              <a:off x="2563284" y="2899835"/>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78" name="Freeform 73">
              <a:extLst>
                <a:ext uri="{FF2B5EF4-FFF2-40B4-BE49-F238E27FC236}">
                  <a16:creationId xmlns:a16="http://schemas.microsoft.com/office/drawing/2014/main" id="{601FE94D-15EF-40DF-A47B-467B4C213409}"/>
                </a:ext>
              </a:extLst>
            </p:cNvPr>
            <p:cNvSpPr>
              <a:spLocks/>
            </p:cNvSpPr>
            <p:nvPr/>
          </p:nvSpPr>
          <p:spPr bwMode="auto">
            <a:xfrm>
              <a:off x="2601385" y="293370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79" name="Freeform 74">
              <a:extLst>
                <a:ext uri="{FF2B5EF4-FFF2-40B4-BE49-F238E27FC236}">
                  <a16:creationId xmlns:a16="http://schemas.microsoft.com/office/drawing/2014/main" id="{01B783BC-C11A-43E4-9C60-131B9102B90E}"/>
                </a:ext>
              </a:extLst>
            </p:cNvPr>
            <p:cNvSpPr>
              <a:spLocks/>
            </p:cNvSpPr>
            <p:nvPr/>
          </p:nvSpPr>
          <p:spPr bwMode="auto">
            <a:xfrm>
              <a:off x="2635251" y="2899835"/>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80" name="Freeform 75">
              <a:extLst>
                <a:ext uri="{FF2B5EF4-FFF2-40B4-BE49-F238E27FC236}">
                  <a16:creationId xmlns:a16="http://schemas.microsoft.com/office/drawing/2014/main" id="{5A904577-9EB1-4DE4-80BB-4527559DC09F}"/>
                </a:ext>
              </a:extLst>
            </p:cNvPr>
            <p:cNvSpPr>
              <a:spLocks/>
            </p:cNvSpPr>
            <p:nvPr/>
          </p:nvSpPr>
          <p:spPr bwMode="auto">
            <a:xfrm>
              <a:off x="2705101" y="2980268"/>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81" name="Freeform 76">
              <a:extLst>
                <a:ext uri="{FF2B5EF4-FFF2-40B4-BE49-F238E27FC236}">
                  <a16:creationId xmlns:a16="http://schemas.microsoft.com/office/drawing/2014/main" id="{8A4FA3B4-9309-44A9-A812-D83B3F3FBCEC}"/>
                </a:ext>
              </a:extLst>
            </p:cNvPr>
            <p:cNvSpPr>
              <a:spLocks/>
            </p:cNvSpPr>
            <p:nvPr/>
          </p:nvSpPr>
          <p:spPr bwMode="auto">
            <a:xfrm>
              <a:off x="2736851" y="2946402"/>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82" name="Freeform 77">
              <a:extLst>
                <a:ext uri="{FF2B5EF4-FFF2-40B4-BE49-F238E27FC236}">
                  <a16:creationId xmlns:a16="http://schemas.microsoft.com/office/drawing/2014/main" id="{B7A34CFA-61CB-4289-BFCA-37016300CFE9}"/>
                </a:ext>
              </a:extLst>
            </p:cNvPr>
            <p:cNvSpPr>
              <a:spLocks/>
            </p:cNvSpPr>
            <p:nvPr/>
          </p:nvSpPr>
          <p:spPr bwMode="auto">
            <a:xfrm>
              <a:off x="2715685" y="3096684"/>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83" name="Freeform 78">
              <a:extLst>
                <a:ext uri="{FF2B5EF4-FFF2-40B4-BE49-F238E27FC236}">
                  <a16:creationId xmlns:a16="http://schemas.microsoft.com/office/drawing/2014/main" id="{20DA9B93-5FE0-46CF-B2BD-E8DCE1913225}"/>
                </a:ext>
              </a:extLst>
            </p:cNvPr>
            <p:cNvSpPr>
              <a:spLocks/>
            </p:cNvSpPr>
            <p:nvPr/>
          </p:nvSpPr>
          <p:spPr bwMode="auto">
            <a:xfrm>
              <a:off x="2749551" y="306281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84" name="Freeform 79">
              <a:extLst>
                <a:ext uri="{FF2B5EF4-FFF2-40B4-BE49-F238E27FC236}">
                  <a16:creationId xmlns:a16="http://schemas.microsoft.com/office/drawing/2014/main" id="{A30A27DA-98DB-43BD-BE12-1AA17A43B180}"/>
                </a:ext>
              </a:extLst>
            </p:cNvPr>
            <p:cNvSpPr>
              <a:spLocks/>
            </p:cNvSpPr>
            <p:nvPr/>
          </p:nvSpPr>
          <p:spPr bwMode="auto">
            <a:xfrm>
              <a:off x="2726268" y="313055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85" name="Freeform 80">
              <a:extLst>
                <a:ext uri="{FF2B5EF4-FFF2-40B4-BE49-F238E27FC236}">
                  <a16:creationId xmlns:a16="http://schemas.microsoft.com/office/drawing/2014/main" id="{021B449C-E7FF-4BAB-96E0-1CFBF4E6F84D}"/>
                </a:ext>
              </a:extLst>
            </p:cNvPr>
            <p:cNvSpPr>
              <a:spLocks/>
            </p:cNvSpPr>
            <p:nvPr/>
          </p:nvSpPr>
          <p:spPr bwMode="auto">
            <a:xfrm>
              <a:off x="2760133" y="3096685"/>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86" name="Freeform 81">
              <a:extLst>
                <a:ext uri="{FF2B5EF4-FFF2-40B4-BE49-F238E27FC236}">
                  <a16:creationId xmlns:a16="http://schemas.microsoft.com/office/drawing/2014/main" id="{A934D2CD-BC18-4121-B789-E36279351B26}"/>
                </a:ext>
              </a:extLst>
            </p:cNvPr>
            <p:cNvSpPr>
              <a:spLocks/>
            </p:cNvSpPr>
            <p:nvPr/>
          </p:nvSpPr>
          <p:spPr bwMode="auto">
            <a:xfrm>
              <a:off x="2726268" y="3253317"/>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87" name="Freeform 82">
              <a:extLst>
                <a:ext uri="{FF2B5EF4-FFF2-40B4-BE49-F238E27FC236}">
                  <a16:creationId xmlns:a16="http://schemas.microsoft.com/office/drawing/2014/main" id="{A91E845F-7787-4097-8D92-C25B12291773}"/>
                </a:ext>
              </a:extLst>
            </p:cNvPr>
            <p:cNvSpPr>
              <a:spLocks/>
            </p:cNvSpPr>
            <p:nvPr/>
          </p:nvSpPr>
          <p:spPr bwMode="auto">
            <a:xfrm>
              <a:off x="2760133" y="3219452"/>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88" name="Freeform 83">
              <a:extLst>
                <a:ext uri="{FF2B5EF4-FFF2-40B4-BE49-F238E27FC236}">
                  <a16:creationId xmlns:a16="http://schemas.microsoft.com/office/drawing/2014/main" id="{9E892567-936F-4A66-8FCD-DB715BE84CDA}"/>
                </a:ext>
              </a:extLst>
            </p:cNvPr>
            <p:cNvSpPr>
              <a:spLocks/>
            </p:cNvSpPr>
            <p:nvPr/>
          </p:nvSpPr>
          <p:spPr bwMode="auto">
            <a:xfrm>
              <a:off x="2736851" y="3274484"/>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89" name="Freeform 84">
              <a:extLst>
                <a:ext uri="{FF2B5EF4-FFF2-40B4-BE49-F238E27FC236}">
                  <a16:creationId xmlns:a16="http://schemas.microsoft.com/office/drawing/2014/main" id="{2D539380-FC63-4629-8FF9-44688B7A64F0}"/>
                </a:ext>
              </a:extLst>
            </p:cNvPr>
            <p:cNvSpPr>
              <a:spLocks/>
            </p:cNvSpPr>
            <p:nvPr/>
          </p:nvSpPr>
          <p:spPr bwMode="auto">
            <a:xfrm>
              <a:off x="2770717" y="3240618"/>
              <a:ext cx="0" cy="67733"/>
            </a:xfrm>
            <a:custGeom>
              <a:avLst/>
              <a:gdLst>
                <a:gd name="T0" fmla="*/ 53 h 53"/>
                <a:gd name="T1" fmla="*/ 53 h 53"/>
                <a:gd name="T2" fmla="*/ 0 h 53"/>
              </a:gdLst>
              <a:ahLst/>
              <a:cxnLst>
                <a:cxn ang="0">
                  <a:pos x="0" y="T0"/>
                </a:cxn>
                <a:cxn ang="0">
                  <a:pos x="0" y="T1"/>
                </a:cxn>
                <a:cxn ang="0">
                  <a:pos x="0" y="T2"/>
                </a:cxn>
              </a:cxnLst>
              <a:rect l="0" t="0" r="r" b="b"/>
              <a:pathLst>
                <a:path h="53">
                  <a:moveTo>
                    <a:pt x="0" y="53"/>
                  </a:moveTo>
                  <a:lnTo>
                    <a:pt x="0" y="53"/>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90" name="Freeform 85">
              <a:extLst>
                <a:ext uri="{FF2B5EF4-FFF2-40B4-BE49-F238E27FC236}">
                  <a16:creationId xmlns:a16="http://schemas.microsoft.com/office/drawing/2014/main" id="{4D25FB90-8EC5-4FC0-A5FB-4BD3E5253035}"/>
                </a:ext>
              </a:extLst>
            </p:cNvPr>
            <p:cNvSpPr>
              <a:spLocks/>
            </p:cNvSpPr>
            <p:nvPr/>
          </p:nvSpPr>
          <p:spPr bwMode="auto">
            <a:xfrm>
              <a:off x="2736851" y="3308351"/>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91" name="Freeform 86">
              <a:extLst>
                <a:ext uri="{FF2B5EF4-FFF2-40B4-BE49-F238E27FC236}">
                  <a16:creationId xmlns:a16="http://schemas.microsoft.com/office/drawing/2014/main" id="{75D6B37A-DC98-48AC-B512-DFFE0BE42E3E}"/>
                </a:ext>
              </a:extLst>
            </p:cNvPr>
            <p:cNvSpPr>
              <a:spLocks/>
            </p:cNvSpPr>
            <p:nvPr/>
          </p:nvSpPr>
          <p:spPr bwMode="auto">
            <a:xfrm>
              <a:off x="2770717" y="3274484"/>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92" name="Freeform 87">
              <a:extLst>
                <a:ext uri="{FF2B5EF4-FFF2-40B4-BE49-F238E27FC236}">
                  <a16:creationId xmlns:a16="http://schemas.microsoft.com/office/drawing/2014/main" id="{E18133C4-AF04-4271-A9C3-5748429C3F66}"/>
                </a:ext>
              </a:extLst>
            </p:cNvPr>
            <p:cNvSpPr>
              <a:spLocks/>
            </p:cNvSpPr>
            <p:nvPr/>
          </p:nvSpPr>
          <p:spPr bwMode="auto">
            <a:xfrm>
              <a:off x="2770718" y="3373968"/>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93" name="Freeform 88">
              <a:extLst>
                <a:ext uri="{FF2B5EF4-FFF2-40B4-BE49-F238E27FC236}">
                  <a16:creationId xmlns:a16="http://schemas.microsoft.com/office/drawing/2014/main" id="{27CC974A-2EA0-4BEF-9FF3-AB6F0AE60F3F}"/>
                </a:ext>
              </a:extLst>
            </p:cNvPr>
            <p:cNvSpPr>
              <a:spLocks/>
            </p:cNvSpPr>
            <p:nvPr/>
          </p:nvSpPr>
          <p:spPr bwMode="auto">
            <a:xfrm>
              <a:off x="2804584" y="3342218"/>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94" name="Freeform 89">
              <a:extLst>
                <a:ext uri="{FF2B5EF4-FFF2-40B4-BE49-F238E27FC236}">
                  <a16:creationId xmlns:a16="http://schemas.microsoft.com/office/drawing/2014/main" id="{6DE66864-3D88-48F7-8E00-51CF437C0305}"/>
                </a:ext>
              </a:extLst>
            </p:cNvPr>
            <p:cNvSpPr>
              <a:spLocks/>
            </p:cNvSpPr>
            <p:nvPr/>
          </p:nvSpPr>
          <p:spPr bwMode="auto">
            <a:xfrm>
              <a:off x="2851151" y="3407835"/>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95" name="Freeform 90">
              <a:extLst>
                <a:ext uri="{FF2B5EF4-FFF2-40B4-BE49-F238E27FC236}">
                  <a16:creationId xmlns:a16="http://schemas.microsoft.com/office/drawing/2014/main" id="{DD852B99-7C44-42BA-803D-96862440472A}"/>
                </a:ext>
              </a:extLst>
            </p:cNvPr>
            <p:cNvSpPr>
              <a:spLocks/>
            </p:cNvSpPr>
            <p:nvPr/>
          </p:nvSpPr>
          <p:spPr bwMode="auto">
            <a:xfrm>
              <a:off x="2885017" y="337396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96" name="Freeform 91">
              <a:extLst>
                <a:ext uri="{FF2B5EF4-FFF2-40B4-BE49-F238E27FC236}">
                  <a16:creationId xmlns:a16="http://schemas.microsoft.com/office/drawing/2014/main" id="{30956235-546E-48F8-8997-59EA028D4CC4}"/>
                </a:ext>
              </a:extLst>
            </p:cNvPr>
            <p:cNvSpPr>
              <a:spLocks/>
            </p:cNvSpPr>
            <p:nvPr/>
          </p:nvSpPr>
          <p:spPr bwMode="auto">
            <a:xfrm>
              <a:off x="3009901" y="347345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97" name="Freeform 92">
              <a:extLst>
                <a:ext uri="{FF2B5EF4-FFF2-40B4-BE49-F238E27FC236}">
                  <a16:creationId xmlns:a16="http://schemas.microsoft.com/office/drawing/2014/main" id="{561A5840-AFAB-4454-8C93-E58BF164E921}"/>
                </a:ext>
              </a:extLst>
            </p:cNvPr>
            <p:cNvSpPr>
              <a:spLocks/>
            </p:cNvSpPr>
            <p:nvPr/>
          </p:nvSpPr>
          <p:spPr bwMode="auto">
            <a:xfrm>
              <a:off x="3043767" y="3441702"/>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98" name="Freeform 93">
              <a:extLst>
                <a:ext uri="{FF2B5EF4-FFF2-40B4-BE49-F238E27FC236}">
                  <a16:creationId xmlns:a16="http://schemas.microsoft.com/office/drawing/2014/main" id="{A003955E-8F7F-49B7-BC37-C439B876CF41}"/>
                </a:ext>
              </a:extLst>
            </p:cNvPr>
            <p:cNvSpPr>
              <a:spLocks/>
            </p:cNvSpPr>
            <p:nvPr/>
          </p:nvSpPr>
          <p:spPr bwMode="auto">
            <a:xfrm>
              <a:off x="3037418" y="353695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99" name="Freeform 94">
              <a:extLst>
                <a:ext uri="{FF2B5EF4-FFF2-40B4-BE49-F238E27FC236}">
                  <a16:creationId xmlns:a16="http://schemas.microsoft.com/office/drawing/2014/main" id="{CFB161F3-595B-498E-B600-CF32BB435F86}"/>
                </a:ext>
              </a:extLst>
            </p:cNvPr>
            <p:cNvSpPr>
              <a:spLocks/>
            </p:cNvSpPr>
            <p:nvPr/>
          </p:nvSpPr>
          <p:spPr bwMode="auto">
            <a:xfrm>
              <a:off x="3069167" y="3505202"/>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00" name="Freeform 95">
              <a:extLst>
                <a:ext uri="{FF2B5EF4-FFF2-40B4-BE49-F238E27FC236}">
                  <a16:creationId xmlns:a16="http://schemas.microsoft.com/office/drawing/2014/main" id="{BE33B448-328D-433F-914B-71553D765629}"/>
                </a:ext>
              </a:extLst>
            </p:cNvPr>
            <p:cNvSpPr>
              <a:spLocks/>
            </p:cNvSpPr>
            <p:nvPr/>
          </p:nvSpPr>
          <p:spPr bwMode="auto">
            <a:xfrm>
              <a:off x="3052234" y="3581401"/>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01" name="Freeform 96">
              <a:extLst>
                <a:ext uri="{FF2B5EF4-FFF2-40B4-BE49-F238E27FC236}">
                  <a16:creationId xmlns:a16="http://schemas.microsoft.com/office/drawing/2014/main" id="{9A61D518-B32F-4229-AF32-2C877FAA2D97}"/>
                </a:ext>
              </a:extLst>
            </p:cNvPr>
            <p:cNvSpPr>
              <a:spLocks/>
            </p:cNvSpPr>
            <p:nvPr/>
          </p:nvSpPr>
          <p:spPr bwMode="auto">
            <a:xfrm>
              <a:off x="3086100" y="3547535"/>
              <a:ext cx="0" cy="67733"/>
            </a:xfrm>
            <a:custGeom>
              <a:avLst/>
              <a:gdLst>
                <a:gd name="T0" fmla="*/ 53 h 53"/>
                <a:gd name="T1" fmla="*/ 53 h 53"/>
                <a:gd name="T2" fmla="*/ 0 h 53"/>
              </a:gdLst>
              <a:ahLst/>
              <a:cxnLst>
                <a:cxn ang="0">
                  <a:pos x="0" y="T0"/>
                </a:cxn>
                <a:cxn ang="0">
                  <a:pos x="0" y="T1"/>
                </a:cxn>
                <a:cxn ang="0">
                  <a:pos x="0" y="T2"/>
                </a:cxn>
              </a:cxnLst>
              <a:rect l="0" t="0" r="r" b="b"/>
              <a:pathLst>
                <a:path h="53">
                  <a:moveTo>
                    <a:pt x="0" y="53"/>
                  </a:moveTo>
                  <a:lnTo>
                    <a:pt x="0" y="53"/>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02" name="Freeform 97">
              <a:extLst>
                <a:ext uri="{FF2B5EF4-FFF2-40B4-BE49-F238E27FC236}">
                  <a16:creationId xmlns:a16="http://schemas.microsoft.com/office/drawing/2014/main" id="{EC01F941-EC3D-41FA-B3DD-6B1B1FE9AB6C}"/>
                </a:ext>
              </a:extLst>
            </p:cNvPr>
            <p:cNvSpPr>
              <a:spLocks/>
            </p:cNvSpPr>
            <p:nvPr/>
          </p:nvSpPr>
          <p:spPr bwMode="auto">
            <a:xfrm>
              <a:off x="3092452" y="358140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03" name="Freeform 98">
              <a:extLst>
                <a:ext uri="{FF2B5EF4-FFF2-40B4-BE49-F238E27FC236}">
                  <a16:creationId xmlns:a16="http://schemas.microsoft.com/office/drawing/2014/main" id="{841EDC20-A495-41F3-9049-E2D090FB397E}"/>
                </a:ext>
              </a:extLst>
            </p:cNvPr>
            <p:cNvSpPr>
              <a:spLocks/>
            </p:cNvSpPr>
            <p:nvPr/>
          </p:nvSpPr>
          <p:spPr bwMode="auto">
            <a:xfrm>
              <a:off x="3126317" y="3547535"/>
              <a:ext cx="0" cy="67733"/>
            </a:xfrm>
            <a:custGeom>
              <a:avLst/>
              <a:gdLst>
                <a:gd name="T0" fmla="*/ 53 h 53"/>
                <a:gd name="T1" fmla="*/ 53 h 53"/>
                <a:gd name="T2" fmla="*/ 0 h 53"/>
              </a:gdLst>
              <a:ahLst/>
              <a:cxnLst>
                <a:cxn ang="0">
                  <a:pos x="0" y="T0"/>
                </a:cxn>
                <a:cxn ang="0">
                  <a:pos x="0" y="T1"/>
                </a:cxn>
                <a:cxn ang="0">
                  <a:pos x="0" y="T2"/>
                </a:cxn>
              </a:cxnLst>
              <a:rect l="0" t="0" r="r" b="b"/>
              <a:pathLst>
                <a:path h="53">
                  <a:moveTo>
                    <a:pt x="0" y="53"/>
                  </a:moveTo>
                  <a:lnTo>
                    <a:pt x="0" y="53"/>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04" name="Freeform 99">
              <a:extLst>
                <a:ext uri="{FF2B5EF4-FFF2-40B4-BE49-F238E27FC236}">
                  <a16:creationId xmlns:a16="http://schemas.microsoft.com/office/drawing/2014/main" id="{82394BFF-ADF1-4B81-AA4C-E74A6DD38FB2}"/>
                </a:ext>
              </a:extLst>
            </p:cNvPr>
            <p:cNvSpPr>
              <a:spLocks/>
            </p:cNvSpPr>
            <p:nvPr/>
          </p:nvSpPr>
          <p:spPr bwMode="auto">
            <a:xfrm>
              <a:off x="3134785" y="358140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05" name="Freeform 100">
              <a:extLst>
                <a:ext uri="{FF2B5EF4-FFF2-40B4-BE49-F238E27FC236}">
                  <a16:creationId xmlns:a16="http://schemas.microsoft.com/office/drawing/2014/main" id="{FA34E35F-0952-40FB-B3B4-B6A34910D370}"/>
                </a:ext>
              </a:extLst>
            </p:cNvPr>
            <p:cNvSpPr>
              <a:spLocks/>
            </p:cNvSpPr>
            <p:nvPr/>
          </p:nvSpPr>
          <p:spPr bwMode="auto">
            <a:xfrm>
              <a:off x="3166533" y="3547535"/>
              <a:ext cx="0" cy="67733"/>
            </a:xfrm>
            <a:custGeom>
              <a:avLst/>
              <a:gdLst>
                <a:gd name="T0" fmla="*/ 53 h 53"/>
                <a:gd name="T1" fmla="*/ 53 h 53"/>
                <a:gd name="T2" fmla="*/ 0 h 53"/>
              </a:gdLst>
              <a:ahLst/>
              <a:cxnLst>
                <a:cxn ang="0">
                  <a:pos x="0" y="T0"/>
                </a:cxn>
                <a:cxn ang="0">
                  <a:pos x="0" y="T1"/>
                </a:cxn>
                <a:cxn ang="0">
                  <a:pos x="0" y="T2"/>
                </a:cxn>
              </a:cxnLst>
              <a:rect l="0" t="0" r="r" b="b"/>
              <a:pathLst>
                <a:path h="53">
                  <a:moveTo>
                    <a:pt x="0" y="53"/>
                  </a:moveTo>
                  <a:lnTo>
                    <a:pt x="0" y="53"/>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06" name="Freeform 101">
              <a:extLst>
                <a:ext uri="{FF2B5EF4-FFF2-40B4-BE49-F238E27FC236}">
                  <a16:creationId xmlns:a16="http://schemas.microsoft.com/office/drawing/2014/main" id="{9A61A652-F75D-4FA7-A3A4-1C7D03C602CE}"/>
                </a:ext>
              </a:extLst>
            </p:cNvPr>
            <p:cNvSpPr>
              <a:spLocks/>
            </p:cNvSpPr>
            <p:nvPr/>
          </p:nvSpPr>
          <p:spPr bwMode="auto">
            <a:xfrm>
              <a:off x="3259667" y="3661835"/>
              <a:ext cx="67733"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07" name="Freeform 102">
              <a:extLst>
                <a:ext uri="{FF2B5EF4-FFF2-40B4-BE49-F238E27FC236}">
                  <a16:creationId xmlns:a16="http://schemas.microsoft.com/office/drawing/2014/main" id="{0B466CEE-8AC2-41C0-880E-E53971392CC1}"/>
                </a:ext>
              </a:extLst>
            </p:cNvPr>
            <p:cNvSpPr>
              <a:spLocks/>
            </p:cNvSpPr>
            <p:nvPr/>
          </p:nvSpPr>
          <p:spPr bwMode="auto">
            <a:xfrm>
              <a:off x="3293533" y="3627969"/>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08" name="Freeform 103">
              <a:extLst>
                <a:ext uri="{FF2B5EF4-FFF2-40B4-BE49-F238E27FC236}">
                  <a16:creationId xmlns:a16="http://schemas.microsoft.com/office/drawing/2014/main" id="{C3D99382-BC49-432D-89CB-0DD5AB58B16C}"/>
                </a:ext>
              </a:extLst>
            </p:cNvPr>
            <p:cNvSpPr>
              <a:spLocks/>
            </p:cNvSpPr>
            <p:nvPr/>
          </p:nvSpPr>
          <p:spPr bwMode="auto">
            <a:xfrm>
              <a:off x="3340101" y="3661835"/>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09" name="Freeform 104">
              <a:extLst>
                <a:ext uri="{FF2B5EF4-FFF2-40B4-BE49-F238E27FC236}">
                  <a16:creationId xmlns:a16="http://schemas.microsoft.com/office/drawing/2014/main" id="{2EEBAD0E-A647-4414-967C-D89B0BCFB3A4}"/>
                </a:ext>
              </a:extLst>
            </p:cNvPr>
            <p:cNvSpPr>
              <a:spLocks/>
            </p:cNvSpPr>
            <p:nvPr/>
          </p:nvSpPr>
          <p:spPr bwMode="auto">
            <a:xfrm>
              <a:off x="3371851" y="3627969"/>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10" name="Freeform 105">
              <a:extLst>
                <a:ext uri="{FF2B5EF4-FFF2-40B4-BE49-F238E27FC236}">
                  <a16:creationId xmlns:a16="http://schemas.microsoft.com/office/drawing/2014/main" id="{24C3A724-FA3B-4648-8D08-FEB302250A41}"/>
                </a:ext>
              </a:extLst>
            </p:cNvPr>
            <p:cNvSpPr>
              <a:spLocks/>
            </p:cNvSpPr>
            <p:nvPr/>
          </p:nvSpPr>
          <p:spPr bwMode="auto">
            <a:xfrm>
              <a:off x="3359152" y="3907368"/>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11" name="Freeform 106">
              <a:extLst>
                <a:ext uri="{FF2B5EF4-FFF2-40B4-BE49-F238E27FC236}">
                  <a16:creationId xmlns:a16="http://schemas.microsoft.com/office/drawing/2014/main" id="{09700B13-F7FE-4508-856C-08D7367502EE}"/>
                </a:ext>
              </a:extLst>
            </p:cNvPr>
            <p:cNvSpPr>
              <a:spLocks/>
            </p:cNvSpPr>
            <p:nvPr/>
          </p:nvSpPr>
          <p:spPr bwMode="auto">
            <a:xfrm>
              <a:off x="3390900" y="3873502"/>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12" name="Freeform 107">
              <a:extLst>
                <a:ext uri="{FF2B5EF4-FFF2-40B4-BE49-F238E27FC236}">
                  <a16:creationId xmlns:a16="http://schemas.microsoft.com/office/drawing/2014/main" id="{FEE09D9B-33BD-4C52-B7B3-C5F041095F4E}"/>
                </a:ext>
              </a:extLst>
            </p:cNvPr>
            <p:cNvSpPr>
              <a:spLocks/>
            </p:cNvSpPr>
            <p:nvPr/>
          </p:nvSpPr>
          <p:spPr bwMode="auto">
            <a:xfrm>
              <a:off x="3365501" y="4011084"/>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13" name="Freeform 108">
              <a:extLst>
                <a:ext uri="{FF2B5EF4-FFF2-40B4-BE49-F238E27FC236}">
                  <a16:creationId xmlns:a16="http://schemas.microsoft.com/office/drawing/2014/main" id="{E4F19F94-B84B-430F-BDE5-8EBE53E9B4B6}"/>
                </a:ext>
              </a:extLst>
            </p:cNvPr>
            <p:cNvSpPr>
              <a:spLocks/>
            </p:cNvSpPr>
            <p:nvPr/>
          </p:nvSpPr>
          <p:spPr bwMode="auto">
            <a:xfrm>
              <a:off x="3397251" y="3979336"/>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14" name="Freeform 109">
              <a:extLst>
                <a:ext uri="{FF2B5EF4-FFF2-40B4-BE49-F238E27FC236}">
                  <a16:creationId xmlns:a16="http://schemas.microsoft.com/office/drawing/2014/main" id="{F9C60EE7-E5C1-4948-997E-73389B29AFCD}"/>
                </a:ext>
              </a:extLst>
            </p:cNvPr>
            <p:cNvSpPr>
              <a:spLocks/>
            </p:cNvSpPr>
            <p:nvPr/>
          </p:nvSpPr>
          <p:spPr bwMode="auto">
            <a:xfrm>
              <a:off x="3475567" y="4072468"/>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15" name="Freeform 110">
              <a:extLst>
                <a:ext uri="{FF2B5EF4-FFF2-40B4-BE49-F238E27FC236}">
                  <a16:creationId xmlns:a16="http://schemas.microsoft.com/office/drawing/2014/main" id="{CFDCA1CF-6DD0-422D-812A-BF70E7A3459D}"/>
                </a:ext>
              </a:extLst>
            </p:cNvPr>
            <p:cNvSpPr>
              <a:spLocks/>
            </p:cNvSpPr>
            <p:nvPr/>
          </p:nvSpPr>
          <p:spPr bwMode="auto">
            <a:xfrm>
              <a:off x="3509433" y="4040718"/>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16" name="Freeform 111">
              <a:extLst>
                <a:ext uri="{FF2B5EF4-FFF2-40B4-BE49-F238E27FC236}">
                  <a16:creationId xmlns:a16="http://schemas.microsoft.com/office/drawing/2014/main" id="{A9F1AE01-742A-4823-B040-DB8E9852A56C}"/>
                </a:ext>
              </a:extLst>
            </p:cNvPr>
            <p:cNvSpPr>
              <a:spLocks/>
            </p:cNvSpPr>
            <p:nvPr/>
          </p:nvSpPr>
          <p:spPr bwMode="auto">
            <a:xfrm>
              <a:off x="3589867" y="4140201"/>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17" name="Freeform 112">
              <a:extLst>
                <a:ext uri="{FF2B5EF4-FFF2-40B4-BE49-F238E27FC236}">
                  <a16:creationId xmlns:a16="http://schemas.microsoft.com/office/drawing/2014/main" id="{9255B49C-BCC2-48AD-804D-DC505380E94E}"/>
                </a:ext>
              </a:extLst>
            </p:cNvPr>
            <p:cNvSpPr>
              <a:spLocks/>
            </p:cNvSpPr>
            <p:nvPr/>
          </p:nvSpPr>
          <p:spPr bwMode="auto">
            <a:xfrm>
              <a:off x="3623733" y="4106336"/>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18" name="Freeform 113">
              <a:extLst>
                <a:ext uri="{FF2B5EF4-FFF2-40B4-BE49-F238E27FC236}">
                  <a16:creationId xmlns:a16="http://schemas.microsoft.com/office/drawing/2014/main" id="{1A7BFC20-5819-452E-BDA4-A021C7368ACE}"/>
                </a:ext>
              </a:extLst>
            </p:cNvPr>
            <p:cNvSpPr>
              <a:spLocks/>
            </p:cNvSpPr>
            <p:nvPr/>
          </p:nvSpPr>
          <p:spPr bwMode="auto">
            <a:xfrm>
              <a:off x="3852334" y="429260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19" name="Freeform 114">
              <a:extLst>
                <a:ext uri="{FF2B5EF4-FFF2-40B4-BE49-F238E27FC236}">
                  <a16:creationId xmlns:a16="http://schemas.microsoft.com/office/drawing/2014/main" id="{68E09D61-72B0-4CA0-A468-941887539671}"/>
                </a:ext>
              </a:extLst>
            </p:cNvPr>
            <p:cNvSpPr>
              <a:spLocks/>
            </p:cNvSpPr>
            <p:nvPr/>
          </p:nvSpPr>
          <p:spPr bwMode="auto">
            <a:xfrm>
              <a:off x="3886200" y="4258736"/>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20" name="Freeform 115">
              <a:extLst>
                <a:ext uri="{FF2B5EF4-FFF2-40B4-BE49-F238E27FC236}">
                  <a16:creationId xmlns:a16="http://schemas.microsoft.com/office/drawing/2014/main" id="{48DEB5C8-F2B2-40F8-99EA-6BEE6D3D87FD}"/>
                </a:ext>
              </a:extLst>
            </p:cNvPr>
            <p:cNvSpPr>
              <a:spLocks/>
            </p:cNvSpPr>
            <p:nvPr/>
          </p:nvSpPr>
          <p:spPr bwMode="auto">
            <a:xfrm>
              <a:off x="4023785" y="429260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21" name="Freeform 116">
              <a:extLst>
                <a:ext uri="{FF2B5EF4-FFF2-40B4-BE49-F238E27FC236}">
                  <a16:creationId xmlns:a16="http://schemas.microsoft.com/office/drawing/2014/main" id="{F7B93029-9800-4DDF-A1D7-A22755ADFF24}"/>
                </a:ext>
              </a:extLst>
            </p:cNvPr>
            <p:cNvSpPr>
              <a:spLocks/>
            </p:cNvSpPr>
            <p:nvPr/>
          </p:nvSpPr>
          <p:spPr bwMode="auto">
            <a:xfrm>
              <a:off x="4057651" y="4258736"/>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22" name="Freeform 117">
              <a:extLst>
                <a:ext uri="{FF2B5EF4-FFF2-40B4-BE49-F238E27FC236}">
                  <a16:creationId xmlns:a16="http://schemas.microsoft.com/office/drawing/2014/main" id="{8F019CE0-79B2-4E42-B3FF-645520CDCA4C}"/>
                </a:ext>
              </a:extLst>
            </p:cNvPr>
            <p:cNvSpPr>
              <a:spLocks/>
            </p:cNvSpPr>
            <p:nvPr/>
          </p:nvSpPr>
          <p:spPr bwMode="auto">
            <a:xfrm>
              <a:off x="4066118" y="429260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23" name="Freeform 118">
              <a:extLst>
                <a:ext uri="{FF2B5EF4-FFF2-40B4-BE49-F238E27FC236}">
                  <a16:creationId xmlns:a16="http://schemas.microsoft.com/office/drawing/2014/main" id="{0082E4B8-64FC-459D-9966-098713745374}"/>
                </a:ext>
              </a:extLst>
            </p:cNvPr>
            <p:cNvSpPr>
              <a:spLocks/>
            </p:cNvSpPr>
            <p:nvPr/>
          </p:nvSpPr>
          <p:spPr bwMode="auto">
            <a:xfrm>
              <a:off x="4099984" y="4258736"/>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24" name="Freeform 119">
              <a:extLst>
                <a:ext uri="{FF2B5EF4-FFF2-40B4-BE49-F238E27FC236}">
                  <a16:creationId xmlns:a16="http://schemas.microsoft.com/office/drawing/2014/main" id="{71D3AF10-62C5-48E8-9DEC-15292937E6D6}"/>
                </a:ext>
              </a:extLst>
            </p:cNvPr>
            <p:cNvSpPr>
              <a:spLocks/>
            </p:cNvSpPr>
            <p:nvPr/>
          </p:nvSpPr>
          <p:spPr bwMode="auto">
            <a:xfrm>
              <a:off x="6830485" y="4783668"/>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25" name="Freeform 120">
              <a:extLst>
                <a:ext uri="{FF2B5EF4-FFF2-40B4-BE49-F238E27FC236}">
                  <a16:creationId xmlns:a16="http://schemas.microsoft.com/office/drawing/2014/main" id="{483A6349-453D-47E4-AB82-6843624028C9}"/>
                </a:ext>
              </a:extLst>
            </p:cNvPr>
            <p:cNvSpPr>
              <a:spLocks/>
            </p:cNvSpPr>
            <p:nvPr/>
          </p:nvSpPr>
          <p:spPr bwMode="auto">
            <a:xfrm>
              <a:off x="6864351" y="4749802"/>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26" name="Freeform 121">
              <a:extLst>
                <a:ext uri="{FF2B5EF4-FFF2-40B4-BE49-F238E27FC236}">
                  <a16:creationId xmlns:a16="http://schemas.microsoft.com/office/drawing/2014/main" id="{388D5038-E407-414E-B4DD-F3F012F3C8CF}"/>
                </a:ext>
              </a:extLst>
            </p:cNvPr>
            <p:cNvSpPr>
              <a:spLocks/>
            </p:cNvSpPr>
            <p:nvPr/>
          </p:nvSpPr>
          <p:spPr bwMode="auto">
            <a:xfrm>
              <a:off x="2396067" y="2537884"/>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27" name="Freeform 122">
              <a:extLst>
                <a:ext uri="{FF2B5EF4-FFF2-40B4-BE49-F238E27FC236}">
                  <a16:creationId xmlns:a16="http://schemas.microsoft.com/office/drawing/2014/main" id="{4CF115B6-934D-426E-B14F-81D3C35DB5C6}"/>
                </a:ext>
              </a:extLst>
            </p:cNvPr>
            <p:cNvSpPr>
              <a:spLocks/>
            </p:cNvSpPr>
            <p:nvPr/>
          </p:nvSpPr>
          <p:spPr bwMode="auto">
            <a:xfrm>
              <a:off x="2429933" y="250401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28" name="Freeform 123">
              <a:extLst>
                <a:ext uri="{FF2B5EF4-FFF2-40B4-BE49-F238E27FC236}">
                  <a16:creationId xmlns:a16="http://schemas.microsoft.com/office/drawing/2014/main" id="{168891D8-8953-4C99-80FD-DD1C4AEE6BFB}"/>
                </a:ext>
              </a:extLst>
            </p:cNvPr>
            <p:cNvSpPr>
              <a:spLocks/>
            </p:cNvSpPr>
            <p:nvPr/>
          </p:nvSpPr>
          <p:spPr bwMode="auto">
            <a:xfrm>
              <a:off x="1763185" y="1642535"/>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29" name="Freeform 124">
              <a:extLst>
                <a:ext uri="{FF2B5EF4-FFF2-40B4-BE49-F238E27FC236}">
                  <a16:creationId xmlns:a16="http://schemas.microsoft.com/office/drawing/2014/main" id="{04098200-17DD-4AB9-88B6-F89E55B90D11}"/>
                </a:ext>
              </a:extLst>
            </p:cNvPr>
            <p:cNvSpPr>
              <a:spLocks/>
            </p:cNvSpPr>
            <p:nvPr/>
          </p:nvSpPr>
          <p:spPr bwMode="auto">
            <a:xfrm>
              <a:off x="1794933" y="1608669"/>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2478B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30" name="Freeform 125">
              <a:extLst>
                <a:ext uri="{FF2B5EF4-FFF2-40B4-BE49-F238E27FC236}">
                  <a16:creationId xmlns:a16="http://schemas.microsoft.com/office/drawing/2014/main" id="{DD6A3E07-FF50-4D40-A966-7E33637D5AC9}"/>
                </a:ext>
              </a:extLst>
            </p:cNvPr>
            <p:cNvSpPr>
              <a:spLocks/>
            </p:cNvSpPr>
            <p:nvPr/>
          </p:nvSpPr>
          <p:spPr bwMode="auto">
            <a:xfrm>
              <a:off x="1623485" y="1475317"/>
              <a:ext cx="1742017" cy="3448051"/>
            </a:xfrm>
            <a:custGeom>
              <a:avLst/>
              <a:gdLst>
                <a:gd name="T0" fmla="*/ 0 w 1369"/>
                <a:gd name="T1" fmla="*/ 0 h 2705"/>
                <a:gd name="T2" fmla="*/ 87 w 1369"/>
                <a:gd name="T3" fmla="*/ 0 h 2705"/>
                <a:gd name="T4" fmla="*/ 137 w 1369"/>
                <a:gd name="T5" fmla="*/ 32 h 2705"/>
                <a:gd name="T6" fmla="*/ 143 w 1369"/>
                <a:gd name="T7" fmla="*/ 60 h 2705"/>
                <a:gd name="T8" fmla="*/ 154 w 1369"/>
                <a:gd name="T9" fmla="*/ 133 h 2705"/>
                <a:gd name="T10" fmla="*/ 164 w 1369"/>
                <a:gd name="T11" fmla="*/ 152 h 2705"/>
                <a:gd name="T12" fmla="*/ 172 w 1369"/>
                <a:gd name="T13" fmla="*/ 259 h 2705"/>
                <a:gd name="T14" fmla="*/ 207 w 1369"/>
                <a:gd name="T15" fmla="*/ 356 h 2705"/>
                <a:gd name="T16" fmla="*/ 224 w 1369"/>
                <a:gd name="T17" fmla="*/ 391 h 2705"/>
                <a:gd name="T18" fmla="*/ 233 w 1369"/>
                <a:gd name="T19" fmla="*/ 422 h 2705"/>
                <a:gd name="T20" fmla="*/ 312 w 1369"/>
                <a:gd name="T21" fmla="*/ 468 h 2705"/>
                <a:gd name="T22" fmla="*/ 331 w 1369"/>
                <a:gd name="T23" fmla="*/ 497 h 2705"/>
                <a:gd name="T24" fmla="*/ 339 w 1369"/>
                <a:gd name="T25" fmla="*/ 620 h 2705"/>
                <a:gd name="T26" fmla="*/ 339 w 1369"/>
                <a:gd name="T27" fmla="*/ 661 h 2705"/>
                <a:gd name="T28" fmla="*/ 352 w 1369"/>
                <a:gd name="T29" fmla="*/ 700 h 2705"/>
                <a:gd name="T30" fmla="*/ 363 w 1369"/>
                <a:gd name="T31" fmla="*/ 741 h 2705"/>
                <a:gd name="T32" fmla="*/ 426 w 1369"/>
                <a:gd name="T33" fmla="*/ 781 h 2705"/>
                <a:gd name="T34" fmla="*/ 449 w 1369"/>
                <a:gd name="T35" fmla="*/ 822 h 2705"/>
                <a:gd name="T36" fmla="*/ 467 w 1369"/>
                <a:gd name="T37" fmla="*/ 908 h 2705"/>
                <a:gd name="T38" fmla="*/ 475 w 1369"/>
                <a:gd name="T39" fmla="*/ 953 h 2705"/>
                <a:gd name="T40" fmla="*/ 483 w 1369"/>
                <a:gd name="T41" fmla="*/ 1168 h 2705"/>
                <a:gd name="T42" fmla="*/ 496 w 1369"/>
                <a:gd name="T43" fmla="*/ 1215 h 2705"/>
                <a:gd name="T44" fmla="*/ 510 w 1369"/>
                <a:gd name="T45" fmla="*/ 1263 h 2705"/>
                <a:gd name="T46" fmla="*/ 600 w 1369"/>
                <a:gd name="T47" fmla="*/ 1327 h 2705"/>
                <a:gd name="T48" fmla="*/ 637 w 1369"/>
                <a:gd name="T49" fmla="*/ 1505 h 2705"/>
                <a:gd name="T50" fmla="*/ 655 w 1369"/>
                <a:gd name="T51" fmla="*/ 1577 h 2705"/>
                <a:gd name="T52" fmla="*/ 661 w 1369"/>
                <a:gd name="T53" fmla="*/ 1651 h 2705"/>
                <a:gd name="T54" fmla="*/ 668 w 1369"/>
                <a:gd name="T55" fmla="*/ 1719 h 2705"/>
                <a:gd name="T56" fmla="*/ 678 w 1369"/>
                <a:gd name="T57" fmla="*/ 1797 h 2705"/>
                <a:gd name="T58" fmla="*/ 818 w 1369"/>
                <a:gd name="T59" fmla="*/ 1884 h 2705"/>
                <a:gd name="T60" fmla="*/ 837 w 1369"/>
                <a:gd name="T61" fmla="*/ 1967 h 2705"/>
                <a:gd name="T62" fmla="*/ 884 w 1369"/>
                <a:gd name="T63" fmla="*/ 2048 h 2705"/>
                <a:gd name="T64" fmla="*/ 895 w 1369"/>
                <a:gd name="T65" fmla="*/ 2135 h 2705"/>
                <a:gd name="T66" fmla="*/ 955 w 1369"/>
                <a:gd name="T67" fmla="*/ 2215 h 2705"/>
                <a:gd name="T68" fmla="*/ 1023 w 1369"/>
                <a:gd name="T69" fmla="*/ 2321 h 2705"/>
                <a:gd name="T70" fmla="*/ 1139 w 1369"/>
                <a:gd name="T71" fmla="*/ 2418 h 2705"/>
                <a:gd name="T72" fmla="*/ 1245 w 1369"/>
                <a:gd name="T73" fmla="*/ 2509 h 2705"/>
                <a:gd name="T74" fmla="*/ 1369 w 1369"/>
                <a:gd name="T75" fmla="*/ 2705 h 2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9" h="2705">
                  <a:moveTo>
                    <a:pt x="0" y="0"/>
                  </a:moveTo>
                  <a:lnTo>
                    <a:pt x="0" y="0"/>
                  </a:lnTo>
                  <a:lnTo>
                    <a:pt x="75" y="0"/>
                  </a:lnTo>
                  <a:lnTo>
                    <a:pt x="87" y="0"/>
                  </a:lnTo>
                  <a:lnTo>
                    <a:pt x="87" y="32"/>
                  </a:lnTo>
                  <a:lnTo>
                    <a:pt x="137" y="32"/>
                  </a:lnTo>
                  <a:lnTo>
                    <a:pt x="137" y="60"/>
                  </a:lnTo>
                  <a:lnTo>
                    <a:pt x="143" y="60"/>
                  </a:lnTo>
                  <a:lnTo>
                    <a:pt x="143" y="133"/>
                  </a:lnTo>
                  <a:lnTo>
                    <a:pt x="154" y="133"/>
                  </a:lnTo>
                  <a:lnTo>
                    <a:pt x="154" y="152"/>
                  </a:lnTo>
                  <a:lnTo>
                    <a:pt x="164" y="152"/>
                  </a:lnTo>
                  <a:lnTo>
                    <a:pt x="164" y="259"/>
                  </a:lnTo>
                  <a:lnTo>
                    <a:pt x="172" y="259"/>
                  </a:lnTo>
                  <a:lnTo>
                    <a:pt x="172" y="356"/>
                  </a:lnTo>
                  <a:lnTo>
                    <a:pt x="207" y="356"/>
                  </a:lnTo>
                  <a:lnTo>
                    <a:pt x="207" y="391"/>
                  </a:lnTo>
                  <a:lnTo>
                    <a:pt x="224" y="391"/>
                  </a:lnTo>
                  <a:lnTo>
                    <a:pt x="224" y="422"/>
                  </a:lnTo>
                  <a:lnTo>
                    <a:pt x="233" y="422"/>
                  </a:lnTo>
                  <a:lnTo>
                    <a:pt x="233" y="468"/>
                  </a:lnTo>
                  <a:lnTo>
                    <a:pt x="312" y="468"/>
                  </a:lnTo>
                  <a:lnTo>
                    <a:pt x="312" y="497"/>
                  </a:lnTo>
                  <a:lnTo>
                    <a:pt x="331" y="497"/>
                  </a:lnTo>
                  <a:lnTo>
                    <a:pt x="331" y="620"/>
                  </a:lnTo>
                  <a:lnTo>
                    <a:pt x="339" y="620"/>
                  </a:lnTo>
                  <a:lnTo>
                    <a:pt x="339" y="639"/>
                  </a:lnTo>
                  <a:lnTo>
                    <a:pt x="339" y="661"/>
                  </a:lnTo>
                  <a:lnTo>
                    <a:pt x="352" y="661"/>
                  </a:lnTo>
                  <a:lnTo>
                    <a:pt x="352" y="700"/>
                  </a:lnTo>
                  <a:lnTo>
                    <a:pt x="363" y="700"/>
                  </a:lnTo>
                  <a:lnTo>
                    <a:pt x="363" y="741"/>
                  </a:lnTo>
                  <a:lnTo>
                    <a:pt x="426" y="741"/>
                  </a:lnTo>
                  <a:lnTo>
                    <a:pt x="426" y="781"/>
                  </a:lnTo>
                  <a:lnTo>
                    <a:pt x="449" y="781"/>
                  </a:lnTo>
                  <a:lnTo>
                    <a:pt x="449" y="822"/>
                  </a:lnTo>
                  <a:lnTo>
                    <a:pt x="467" y="822"/>
                  </a:lnTo>
                  <a:lnTo>
                    <a:pt x="467" y="908"/>
                  </a:lnTo>
                  <a:lnTo>
                    <a:pt x="475" y="908"/>
                  </a:lnTo>
                  <a:lnTo>
                    <a:pt x="475" y="953"/>
                  </a:lnTo>
                  <a:lnTo>
                    <a:pt x="483" y="953"/>
                  </a:lnTo>
                  <a:lnTo>
                    <a:pt x="483" y="1168"/>
                  </a:lnTo>
                  <a:lnTo>
                    <a:pt x="496" y="1168"/>
                  </a:lnTo>
                  <a:lnTo>
                    <a:pt x="496" y="1215"/>
                  </a:lnTo>
                  <a:lnTo>
                    <a:pt x="510" y="1215"/>
                  </a:lnTo>
                  <a:lnTo>
                    <a:pt x="510" y="1263"/>
                  </a:lnTo>
                  <a:lnTo>
                    <a:pt x="600" y="1263"/>
                  </a:lnTo>
                  <a:lnTo>
                    <a:pt x="600" y="1327"/>
                  </a:lnTo>
                  <a:lnTo>
                    <a:pt x="637" y="1327"/>
                  </a:lnTo>
                  <a:lnTo>
                    <a:pt x="637" y="1505"/>
                  </a:lnTo>
                  <a:lnTo>
                    <a:pt x="655" y="1505"/>
                  </a:lnTo>
                  <a:lnTo>
                    <a:pt x="655" y="1577"/>
                  </a:lnTo>
                  <a:lnTo>
                    <a:pt x="661" y="1577"/>
                  </a:lnTo>
                  <a:lnTo>
                    <a:pt x="661" y="1651"/>
                  </a:lnTo>
                  <a:lnTo>
                    <a:pt x="668" y="1651"/>
                  </a:lnTo>
                  <a:lnTo>
                    <a:pt x="668" y="1719"/>
                  </a:lnTo>
                  <a:lnTo>
                    <a:pt x="678" y="1719"/>
                  </a:lnTo>
                  <a:lnTo>
                    <a:pt x="678" y="1797"/>
                  </a:lnTo>
                  <a:lnTo>
                    <a:pt x="818" y="1797"/>
                  </a:lnTo>
                  <a:lnTo>
                    <a:pt x="818" y="1884"/>
                  </a:lnTo>
                  <a:lnTo>
                    <a:pt x="837" y="1884"/>
                  </a:lnTo>
                  <a:lnTo>
                    <a:pt x="837" y="1967"/>
                  </a:lnTo>
                  <a:lnTo>
                    <a:pt x="884" y="1967"/>
                  </a:lnTo>
                  <a:lnTo>
                    <a:pt x="884" y="2048"/>
                  </a:lnTo>
                  <a:lnTo>
                    <a:pt x="895" y="2048"/>
                  </a:lnTo>
                  <a:lnTo>
                    <a:pt x="895" y="2135"/>
                  </a:lnTo>
                  <a:lnTo>
                    <a:pt x="955" y="2135"/>
                  </a:lnTo>
                  <a:lnTo>
                    <a:pt x="955" y="2215"/>
                  </a:lnTo>
                  <a:lnTo>
                    <a:pt x="1023" y="2215"/>
                  </a:lnTo>
                  <a:lnTo>
                    <a:pt x="1023" y="2321"/>
                  </a:lnTo>
                  <a:lnTo>
                    <a:pt x="1139" y="2321"/>
                  </a:lnTo>
                  <a:lnTo>
                    <a:pt x="1139" y="2418"/>
                  </a:lnTo>
                  <a:lnTo>
                    <a:pt x="1245" y="2418"/>
                  </a:lnTo>
                  <a:lnTo>
                    <a:pt x="1245" y="2509"/>
                  </a:lnTo>
                  <a:lnTo>
                    <a:pt x="1369" y="2509"/>
                  </a:lnTo>
                  <a:lnTo>
                    <a:pt x="1369" y="2705"/>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31" name="Freeform 126">
              <a:extLst>
                <a:ext uri="{FF2B5EF4-FFF2-40B4-BE49-F238E27FC236}">
                  <a16:creationId xmlns:a16="http://schemas.microsoft.com/office/drawing/2014/main" id="{AFE03652-FD45-47CC-B6DF-9E3EAB3B5F16}"/>
                </a:ext>
              </a:extLst>
            </p:cNvPr>
            <p:cNvSpPr>
              <a:spLocks/>
            </p:cNvSpPr>
            <p:nvPr/>
          </p:nvSpPr>
          <p:spPr bwMode="auto">
            <a:xfrm>
              <a:off x="1756834" y="1515535"/>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32" name="Freeform 127">
              <a:extLst>
                <a:ext uri="{FF2B5EF4-FFF2-40B4-BE49-F238E27FC236}">
                  <a16:creationId xmlns:a16="http://schemas.microsoft.com/office/drawing/2014/main" id="{663D948B-35F8-47B8-B659-76D5C15FCAC5}"/>
                </a:ext>
              </a:extLst>
            </p:cNvPr>
            <p:cNvSpPr>
              <a:spLocks/>
            </p:cNvSpPr>
            <p:nvPr/>
          </p:nvSpPr>
          <p:spPr bwMode="auto">
            <a:xfrm>
              <a:off x="1788584" y="148166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33" name="Freeform 128">
              <a:extLst>
                <a:ext uri="{FF2B5EF4-FFF2-40B4-BE49-F238E27FC236}">
                  <a16:creationId xmlns:a16="http://schemas.microsoft.com/office/drawing/2014/main" id="{A7B41F7D-0344-4109-84A7-5CE70C233AE8}"/>
                </a:ext>
              </a:extLst>
            </p:cNvPr>
            <p:cNvSpPr>
              <a:spLocks/>
            </p:cNvSpPr>
            <p:nvPr/>
          </p:nvSpPr>
          <p:spPr bwMode="auto">
            <a:xfrm>
              <a:off x="1769534" y="1667935"/>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34" name="Freeform 129">
              <a:extLst>
                <a:ext uri="{FF2B5EF4-FFF2-40B4-BE49-F238E27FC236}">
                  <a16:creationId xmlns:a16="http://schemas.microsoft.com/office/drawing/2014/main" id="{269C9C8B-EE59-45C7-BC92-C4B810F27628}"/>
                </a:ext>
              </a:extLst>
            </p:cNvPr>
            <p:cNvSpPr>
              <a:spLocks/>
            </p:cNvSpPr>
            <p:nvPr/>
          </p:nvSpPr>
          <p:spPr bwMode="auto">
            <a:xfrm>
              <a:off x="1803400" y="1634069"/>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35" name="Freeform 130">
              <a:extLst>
                <a:ext uri="{FF2B5EF4-FFF2-40B4-BE49-F238E27FC236}">
                  <a16:creationId xmlns:a16="http://schemas.microsoft.com/office/drawing/2014/main" id="{75681561-6949-4B59-91C8-4EFB441DFB8C}"/>
                </a:ext>
              </a:extLst>
            </p:cNvPr>
            <p:cNvSpPr>
              <a:spLocks/>
            </p:cNvSpPr>
            <p:nvPr/>
          </p:nvSpPr>
          <p:spPr bwMode="auto">
            <a:xfrm>
              <a:off x="1799168" y="1801284"/>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36" name="Freeform 131">
              <a:extLst>
                <a:ext uri="{FF2B5EF4-FFF2-40B4-BE49-F238E27FC236}">
                  <a16:creationId xmlns:a16="http://schemas.microsoft.com/office/drawing/2014/main" id="{52A80030-B815-4C34-8E33-4863AFE40615}"/>
                </a:ext>
              </a:extLst>
            </p:cNvPr>
            <p:cNvSpPr>
              <a:spLocks/>
            </p:cNvSpPr>
            <p:nvPr/>
          </p:nvSpPr>
          <p:spPr bwMode="auto">
            <a:xfrm>
              <a:off x="1833033" y="176741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37" name="Freeform 132">
              <a:extLst>
                <a:ext uri="{FF2B5EF4-FFF2-40B4-BE49-F238E27FC236}">
                  <a16:creationId xmlns:a16="http://schemas.microsoft.com/office/drawing/2014/main" id="{8E45A44B-6873-49D2-B9FE-4C5C46F28EF2}"/>
                </a:ext>
              </a:extLst>
            </p:cNvPr>
            <p:cNvSpPr>
              <a:spLocks/>
            </p:cNvSpPr>
            <p:nvPr/>
          </p:nvSpPr>
          <p:spPr bwMode="auto">
            <a:xfrm>
              <a:off x="1799168" y="1750484"/>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38" name="Freeform 133">
              <a:extLst>
                <a:ext uri="{FF2B5EF4-FFF2-40B4-BE49-F238E27FC236}">
                  <a16:creationId xmlns:a16="http://schemas.microsoft.com/office/drawing/2014/main" id="{706B759B-FAB4-457E-8A95-B124015097BC}"/>
                </a:ext>
              </a:extLst>
            </p:cNvPr>
            <p:cNvSpPr>
              <a:spLocks/>
            </p:cNvSpPr>
            <p:nvPr/>
          </p:nvSpPr>
          <p:spPr bwMode="auto">
            <a:xfrm>
              <a:off x="1833033" y="171661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39" name="Freeform 134">
              <a:extLst>
                <a:ext uri="{FF2B5EF4-FFF2-40B4-BE49-F238E27FC236}">
                  <a16:creationId xmlns:a16="http://schemas.microsoft.com/office/drawing/2014/main" id="{D829F00F-EE8C-4C1F-AD73-523496CF9CAC}"/>
                </a:ext>
              </a:extLst>
            </p:cNvPr>
            <p:cNvSpPr>
              <a:spLocks/>
            </p:cNvSpPr>
            <p:nvPr/>
          </p:nvSpPr>
          <p:spPr bwMode="auto">
            <a:xfrm>
              <a:off x="1799168" y="1674284"/>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40" name="Freeform 135">
              <a:extLst>
                <a:ext uri="{FF2B5EF4-FFF2-40B4-BE49-F238E27FC236}">
                  <a16:creationId xmlns:a16="http://schemas.microsoft.com/office/drawing/2014/main" id="{504DEF71-B868-4AD9-B8AB-2D5FFB8B3944}"/>
                </a:ext>
              </a:extLst>
            </p:cNvPr>
            <p:cNvSpPr>
              <a:spLocks/>
            </p:cNvSpPr>
            <p:nvPr/>
          </p:nvSpPr>
          <p:spPr bwMode="auto">
            <a:xfrm>
              <a:off x="1833033" y="1642536"/>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41" name="Freeform 136">
              <a:extLst>
                <a:ext uri="{FF2B5EF4-FFF2-40B4-BE49-F238E27FC236}">
                  <a16:creationId xmlns:a16="http://schemas.microsoft.com/office/drawing/2014/main" id="{A6AD0A6A-50B9-467C-9502-91739747BEEA}"/>
                </a:ext>
              </a:extLst>
            </p:cNvPr>
            <p:cNvSpPr>
              <a:spLocks/>
            </p:cNvSpPr>
            <p:nvPr/>
          </p:nvSpPr>
          <p:spPr bwMode="auto">
            <a:xfrm>
              <a:off x="1820334" y="1928284"/>
              <a:ext cx="67733"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42" name="Freeform 137">
              <a:extLst>
                <a:ext uri="{FF2B5EF4-FFF2-40B4-BE49-F238E27FC236}">
                  <a16:creationId xmlns:a16="http://schemas.microsoft.com/office/drawing/2014/main" id="{D23ADC29-7A05-4A2B-9B45-CC931F66C985}"/>
                </a:ext>
              </a:extLst>
            </p:cNvPr>
            <p:cNvSpPr>
              <a:spLocks/>
            </p:cNvSpPr>
            <p:nvPr/>
          </p:nvSpPr>
          <p:spPr bwMode="auto">
            <a:xfrm>
              <a:off x="1852084" y="1894418"/>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43" name="Freeform 138">
              <a:extLst>
                <a:ext uri="{FF2B5EF4-FFF2-40B4-BE49-F238E27FC236}">
                  <a16:creationId xmlns:a16="http://schemas.microsoft.com/office/drawing/2014/main" id="{F82346F8-D60F-4B01-A1B3-7C74763841D5}"/>
                </a:ext>
              </a:extLst>
            </p:cNvPr>
            <p:cNvSpPr>
              <a:spLocks/>
            </p:cNvSpPr>
            <p:nvPr/>
          </p:nvSpPr>
          <p:spPr bwMode="auto">
            <a:xfrm>
              <a:off x="1871134" y="1974851"/>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44" name="Freeform 139">
              <a:extLst>
                <a:ext uri="{FF2B5EF4-FFF2-40B4-BE49-F238E27FC236}">
                  <a16:creationId xmlns:a16="http://schemas.microsoft.com/office/drawing/2014/main" id="{BA79945C-4E61-4628-9859-92BDD2297773}"/>
                </a:ext>
              </a:extLst>
            </p:cNvPr>
            <p:cNvSpPr>
              <a:spLocks/>
            </p:cNvSpPr>
            <p:nvPr/>
          </p:nvSpPr>
          <p:spPr bwMode="auto">
            <a:xfrm>
              <a:off x="1905000" y="1940985"/>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45" name="Freeform 140">
              <a:extLst>
                <a:ext uri="{FF2B5EF4-FFF2-40B4-BE49-F238E27FC236}">
                  <a16:creationId xmlns:a16="http://schemas.microsoft.com/office/drawing/2014/main" id="{77E9D8B8-4228-43DE-AF2C-E52CE0077DF6}"/>
                </a:ext>
              </a:extLst>
            </p:cNvPr>
            <p:cNvSpPr>
              <a:spLocks/>
            </p:cNvSpPr>
            <p:nvPr/>
          </p:nvSpPr>
          <p:spPr bwMode="auto">
            <a:xfrm>
              <a:off x="1938868" y="2072217"/>
              <a:ext cx="65617"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46" name="Freeform 141">
              <a:extLst>
                <a:ext uri="{FF2B5EF4-FFF2-40B4-BE49-F238E27FC236}">
                  <a16:creationId xmlns:a16="http://schemas.microsoft.com/office/drawing/2014/main" id="{24FBF65C-FF49-4E95-A10C-0856B7D16BB2}"/>
                </a:ext>
              </a:extLst>
            </p:cNvPr>
            <p:cNvSpPr>
              <a:spLocks/>
            </p:cNvSpPr>
            <p:nvPr/>
          </p:nvSpPr>
          <p:spPr bwMode="auto">
            <a:xfrm>
              <a:off x="1972733" y="2038351"/>
              <a:ext cx="0" cy="67733"/>
            </a:xfrm>
            <a:custGeom>
              <a:avLst/>
              <a:gdLst>
                <a:gd name="T0" fmla="*/ 53 h 53"/>
                <a:gd name="T1" fmla="*/ 53 h 53"/>
                <a:gd name="T2" fmla="*/ 0 h 53"/>
              </a:gdLst>
              <a:ahLst/>
              <a:cxnLst>
                <a:cxn ang="0">
                  <a:pos x="0" y="T0"/>
                </a:cxn>
                <a:cxn ang="0">
                  <a:pos x="0" y="T1"/>
                </a:cxn>
                <a:cxn ang="0">
                  <a:pos x="0" y="T2"/>
                </a:cxn>
              </a:cxnLst>
              <a:rect l="0" t="0" r="r" b="b"/>
              <a:pathLst>
                <a:path h="53">
                  <a:moveTo>
                    <a:pt x="0" y="53"/>
                  </a:moveTo>
                  <a:lnTo>
                    <a:pt x="0" y="53"/>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47" name="Freeform 142">
              <a:extLst>
                <a:ext uri="{FF2B5EF4-FFF2-40B4-BE49-F238E27FC236}">
                  <a16:creationId xmlns:a16="http://schemas.microsoft.com/office/drawing/2014/main" id="{2DAC393B-67F1-4737-A53C-012494AF0541}"/>
                </a:ext>
              </a:extLst>
            </p:cNvPr>
            <p:cNvSpPr>
              <a:spLocks/>
            </p:cNvSpPr>
            <p:nvPr/>
          </p:nvSpPr>
          <p:spPr bwMode="auto">
            <a:xfrm>
              <a:off x="1989668" y="2110317"/>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48" name="Freeform 143">
              <a:extLst>
                <a:ext uri="{FF2B5EF4-FFF2-40B4-BE49-F238E27FC236}">
                  <a16:creationId xmlns:a16="http://schemas.microsoft.com/office/drawing/2014/main" id="{09ACC7B6-8E6A-4C8C-894A-60A9B202B1DD}"/>
                </a:ext>
              </a:extLst>
            </p:cNvPr>
            <p:cNvSpPr>
              <a:spLocks/>
            </p:cNvSpPr>
            <p:nvPr/>
          </p:nvSpPr>
          <p:spPr bwMode="auto">
            <a:xfrm>
              <a:off x="2021417" y="2076452"/>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49" name="Freeform 144">
              <a:extLst>
                <a:ext uri="{FF2B5EF4-FFF2-40B4-BE49-F238E27FC236}">
                  <a16:creationId xmlns:a16="http://schemas.microsoft.com/office/drawing/2014/main" id="{B26A5F18-2674-48A7-891A-22D8CB11CA22}"/>
                </a:ext>
              </a:extLst>
            </p:cNvPr>
            <p:cNvSpPr>
              <a:spLocks/>
            </p:cNvSpPr>
            <p:nvPr/>
          </p:nvSpPr>
          <p:spPr bwMode="auto">
            <a:xfrm>
              <a:off x="2010834" y="2266951"/>
              <a:ext cx="67733"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50" name="Freeform 145">
              <a:extLst>
                <a:ext uri="{FF2B5EF4-FFF2-40B4-BE49-F238E27FC236}">
                  <a16:creationId xmlns:a16="http://schemas.microsoft.com/office/drawing/2014/main" id="{135AD59B-6835-4C47-96AC-430D3CA9AA65}"/>
                </a:ext>
              </a:extLst>
            </p:cNvPr>
            <p:cNvSpPr>
              <a:spLocks/>
            </p:cNvSpPr>
            <p:nvPr/>
          </p:nvSpPr>
          <p:spPr bwMode="auto">
            <a:xfrm>
              <a:off x="2046817" y="2233085"/>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51" name="Freeform 146">
              <a:extLst>
                <a:ext uri="{FF2B5EF4-FFF2-40B4-BE49-F238E27FC236}">
                  <a16:creationId xmlns:a16="http://schemas.microsoft.com/office/drawing/2014/main" id="{837F0573-7F14-4FD6-88E4-07985F82B6B4}"/>
                </a:ext>
              </a:extLst>
            </p:cNvPr>
            <p:cNvSpPr>
              <a:spLocks/>
            </p:cNvSpPr>
            <p:nvPr/>
          </p:nvSpPr>
          <p:spPr bwMode="auto">
            <a:xfrm>
              <a:off x="2051051" y="2419351"/>
              <a:ext cx="67733"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52" name="Freeform 147">
              <a:extLst>
                <a:ext uri="{FF2B5EF4-FFF2-40B4-BE49-F238E27FC236}">
                  <a16:creationId xmlns:a16="http://schemas.microsoft.com/office/drawing/2014/main" id="{0A8B8486-EEB0-4C2D-A3C3-FF73C3992268}"/>
                </a:ext>
              </a:extLst>
            </p:cNvPr>
            <p:cNvSpPr>
              <a:spLocks/>
            </p:cNvSpPr>
            <p:nvPr/>
          </p:nvSpPr>
          <p:spPr bwMode="auto">
            <a:xfrm>
              <a:off x="2084917" y="2385484"/>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53" name="Freeform 148">
              <a:extLst>
                <a:ext uri="{FF2B5EF4-FFF2-40B4-BE49-F238E27FC236}">
                  <a16:creationId xmlns:a16="http://schemas.microsoft.com/office/drawing/2014/main" id="{A9BFC99F-1051-4D0D-AD30-52A60CF9CEE1}"/>
                </a:ext>
              </a:extLst>
            </p:cNvPr>
            <p:cNvSpPr>
              <a:spLocks/>
            </p:cNvSpPr>
            <p:nvPr/>
          </p:nvSpPr>
          <p:spPr bwMode="auto">
            <a:xfrm>
              <a:off x="2194985" y="2690284"/>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54" name="Freeform 149">
              <a:extLst>
                <a:ext uri="{FF2B5EF4-FFF2-40B4-BE49-F238E27FC236}">
                  <a16:creationId xmlns:a16="http://schemas.microsoft.com/office/drawing/2014/main" id="{1EC7BAC5-49BE-42EE-B256-AED36A16BD52}"/>
                </a:ext>
              </a:extLst>
            </p:cNvPr>
            <p:cNvSpPr>
              <a:spLocks/>
            </p:cNvSpPr>
            <p:nvPr/>
          </p:nvSpPr>
          <p:spPr bwMode="auto">
            <a:xfrm>
              <a:off x="2228851" y="2656418"/>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55" name="Freeform 150">
              <a:extLst>
                <a:ext uri="{FF2B5EF4-FFF2-40B4-BE49-F238E27FC236}">
                  <a16:creationId xmlns:a16="http://schemas.microsoft.com/office/drawing/2014/main" id="{CE505575-E03D-42D0-9073-1809E02B0A13}"/>
                </a:ext>
              </a:extLst>
            </p:cNvPr>
            <p:cNvSpPr>
              <a:spLocks/>
            </p:cNvSpPr>
            <p:nvPr/>
          </p:nvSpPr>
          <p:spPr bwMode="auto">
            <a:xfrm>
              <a:off x="2203452" y="2906184"/>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56" name="Freeform 151">
              <a:extLst>
                <a:ext uri="{FF2B5EF4-FFF2-40B4-BE49-F238E27FC236}">
                  <a16:creationId xmlns:a16="http://schemas.microsoft.com/office/drawing/2014/main" id="{739BBD58-4A64-40E6-A845-862E2521C9CA}"/>
                </a:ext>
              </a:extLst>
            </p:cNvPr>
            <p:cNvSpPr>
              <a:spLocks/>
            </p:cNvSpPr>
            <p:nvPr/>
          </p:nvSpPr>
          <p:spPr bwMode="auto">
            <a:xfrm>
              <a:off x="2237317" y="2874436"/>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57" name="Freeform 152">
              <a:extLst>
                <a:ext uri="{FF2B5EF4-FFF2-40B4-BE49-F238E27FC236}">
                  <a16:creationId xmlns:a16="http://schemas.microsoft.com/office/drawing/2014/main" id="{8A60ECE6-A4C3-4576-B715-871C7E495882}"/>
                </a:ext>
              </a:extLst>
            </p:cNvPr>
            <p:cNvSpPr>
              <a:spLocks/>
            </p:cNvSpPr>
            <p:nvPr/>
          </p:nvSpPr>
          <p:spPr bwMode="auto">
            <a:xfrm>
              <a:off x="2203452" y="2967568"/>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58" name="Freeform 153">
              <a:extLst>
                <a:ext uri="{FF2B5EF4-FFF2-40B4-BE49-F238E27FC236}">
                  <a16:creationId xmlns:a16="http://schemas.microsoft.com/office/drawing/2014/main" id="{DE4E0356-C56C-4592-A0DA-451F6175FA35}"/>
                </a:ext>
              </a:extLst>
            </p:cNvPr>
            <p:cNvSpPr>
              <a:spLocks/>
            </p:cNvSpPr>
            <p:nvPr/>
          </p:nvSpPr>
          <p:spPr bwMode="auto">
            <a:xfrm>
              <a:off x="2237317" y="2933702"/>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59" name="Freeform 154">
              <a:extLst>
                <a:ext uri="{FF2B5EF4-FFF2-40B4-BE49-F238E27FC236}">
                  <a16:creationId xmlns:a16="http://schemas.microsoft.com/office/drawing/2014/main" id="{491A1465-9ECD-413D-BD3D-407AA19BF19B}"/>
                </a:ext>
              </a:extLst>
            </p:cNvPr>
            <p:cNvSpPr>
              <a:spLocks/>
            </p:cNvSpPr>
            <p:nvPr/>
          </p:nvSpPr>
          <p:spPr bwMode="auto">
            <a:xfrm>
              <a:off x="2311401" y="3083984"/>
              <a:ext cx="65617" cy="0"/>
            </a:xfrm>
            <a:custGeom>
              <a:avLst/>
              <a:gdLst>
                <a:gd name="T0" fmla="*/ 0 w 53"/>
                <a:gd name="T1" fmla="*/ 0 w 53"/>
                <a:gd name="T2" fmla="*/ 53 w 53"/>
              </a:gdLst>
              <a:ahLst/>
              <a:cxnLst>
                <a:cxn ang="0">
                  <a:pos x="T0" y="0"/>
                </a:cxn>
                <a:cxn ang="0">
                  <a:pos x="T1" y="0"/>
                </a:cxn>
                <a:cxn ang="0">
                  <a:pos x="T2" y="0"/>
                </a:cxn>
              </a:cxnLst>
              <a:rect l="0" t="0" r="r" b="b"/>
              <a:pathLst>
                <a:path w="53">
                  <a:moveTo>
                    <a:pt x="0" y="0"/>
                  </a:moveTo>
                  <a:lnTo>
                    <a:pt x="0" y="0"/>
                  </a:lnTo>
                  <a:lnTo>
                    <a:pt x="53"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60" name="Freeform 155">
              <a:extLst>
                <a:ext uri="{FF2B5EF4-FFF2-40B4-BE49-F238E27FC236}">
                  <a16:creationId xmlns:a16="http://schemas.microsoft.com/office/drawing/2014/main" id="{1C55007F-850A-480E-AE08-529DF6B6D0DD}"/>
                </a:ext>
              </a:extLst>
            </p:cNvPr>
            <p:cNvSpPr>
              <a:spLocks/>
            </p:cNvSpPr>
            <p:nvPr/>
          </p:nvSpPr>
          <p:spPr bwMode="auto">
            <a:xfrm>
              <a:off x="2345267" y="3050118"/>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61" name="Freeform 156">
              <a:extLst>
                <a:ext uri="{FF2B5EF4-FFF2-40B4-BE49-F238E27FC236}">
                  <a16:creationId xmlns:a16="http://schemas.microsoft.com/office/drawing/2014/main" id="{88E5CD30-08DA-4A73-B408-12723626E431}"/>
                </a:ext>
              </a:extLst>
            </p:cNvPr>
            <p:cNvSpPr>
              <a:spLocks/>
            </p:cNvSpPr>
            <p:nvPr/>
          </p:nvSpPr>
          <p:spPr bwMode="auto">
            <a:xfrm>
              <a:off x="2250018" y="3083984"/>
              <a:ext cx="67733"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62" name="Freeform 157">
              <a:extLst>
                <a:ext uri="{FF2B5EF4-FFF2-40B4-BE49-F238E27FC236}">
                  <a16:creationId xmlns:a16="http://schemas.microsoft.com/office/drawing/2014/main" id="{C77C94AC-1B5F-4109-88A1-F6DB93079E59}"/>
                </a:ext>
              </a:extLst>
            </p:cNvPr>
            <p:cNvSpPr>
              <a:spLocks/>
            </p:cNvSpPr>
            <p:nvPr/>
          </p:nvSpPr>
          <p:spPr bwMode="auto">
            <a:xfrm>
              <a:off x="2283884" y="3050118"/>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63" name="Freeform 158">
              <a:extLst>
                <a:ext uri="{FF2B5EF4-FFF2-40B4-BE49-F238E27FC236}">
                  <a16:creationId xmlns:a16="http://schemas.microsoft.com/office/drawing/2014/main" id="{5FA99F5C-7DE2-47D3-B2E9-A199E32F67C2}"/>
                </a:ext>
              </a:extLst>
            </p:cNvPr>
            <p:cNvSpPr>
              <a:spLocks/>
            </p:cNvSpPr>
            <p:nvPr/>
          </p:nvSpPr>
          <p:spPr bwMode="auto">
            <a:xfrm>
              <a:off x="2400301" y="3390901"/>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64" name="Freeform 159">
              <a:extLst>
                <a:ext uri="{FF2B5EF4-FFF2-40B4-BE49-F238E27FC236}">
                  <a16:creationId xmlns:a16="http://schemas.microsoft.com/office/drawing/2014/main" id="{AB5D8C2E-0172-4680-B97C-B117367D8213}"/>
                </a:ext>
              </a:extLst>
            </p:cNvPr>
            <p:cNvSpPr>
              <a:spLocks/>
            </p:cNvSpPr>
            <p:nvPr/>
          </p:nvSpPr>
          <p:spPr bwMode="auto">
            <a:xfrm>
              <a:off x="2432051" y="3359152"/>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65" name="Freeform 160">
              <a:extLst>
                <a:ext uri="{FF2B5EF4-FFF2-40B4-BE49-F238E27FC236}">
                  <a16:creationId xmlns:a16="http://schemas.microsoft.com/office/drawing/2014/main" id="{3A88797D-A415-468E-AC0E-3698D760D7BA}"/>
                </a:ext>
              </a:extLst>
            </p:cNvPr>
            <p:cNvSpPr>
              <a:spLocks/>
            </p:cNvSpPr>
            <p:nvPr/>
          </p:nvSpPr>
          <p:spPr bwMode="auto">
            <a:xfrm>
              <a:off x="2425701" y="3484035"/>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66" name="Freeform 161">
              <a:extLst>
                <a:ext uri="{FF2B5EF4-FFF2-40B4-BE49-F238E27FC236}">
                  <a16:creationId xmlns:a16="http://schemas.microsoft.com/office/drawing/2014/main" id="{DADC3AF5-7DB4-466C-BF2C-4FA5F6B042B7}"/>
                </a:ext>
              </a:extLst>
            </p:cNvPr>
            <p:cNvSpPr>
              <a:spLocks/>
            </p:cNvSpPr>
            <p:nvPr/>
          </p:nvSpPr>
          <p:spPr bwMode="auto">
            <a:xfrm>
              <a:off x="2457451" y="3450168"/>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67" name="Freeform 162">
              <a:extLst>
                <a:ext uri="{FF2B5EF4-FFF2-40B4-BE49-F238E27FC236}">
                  <a16:creationId xmlns:a16="http://schemas.microsoft.com/office/drawing/2014/main" id="{883EF6F0-2C7A-4270-9EF0-ECD3229B42A1}"/>
                </a:ext>
              </a:extLst>
            </p:cNvPr>
            <p:cNvSpPr>
              <a:spLocks/>
            </p:cNvSpPr>
            <p:nvPr/>
          </p:nvSpPr>
          <p:spPr bwMode="auto">
            <a:xfrm>
              <a:off x="2432052" y="3570817"/>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68" name="Freeform 163">
              <a:extLst>
                <a:ext uri="{FF2B5EF4-FFF2-40B4-BE49-F238E27FC236}">
                  <a16:creationId xmlns:a16="http://schemas.microsoft.com/office/drawing/2014/main" id="{E0E42127-AFCA-44A8-BE89-CD258BA193E3}"/>
                </a:ext>
              </a:extLst>
            </p:cNvPr>
            <p:cNvSpPr>
              <a:spLocks/>
            </p:cNvSpPr>
            <p:nvPr/>
          </p:nvSpPr>
          <p:spPr bwMode="auto">
            <a:xfrm>
              <a:off x="2465917" y="3536951"/>
              <a:ext cx="0" cy="67733"/>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69" name="Freeform 164">
              <a:extLst>
                <a:ext uri="{FF2B5EF4-FFF2-40B4-BE49-F238E27FC236}">
                  <a16:creationId xmlns:a16="http://schemas.microsoft.com/office/drawing/2014/main" id="{8AB061AA-F2DF-4AD7-B3E8-83E805CE96F2}"/>
                </a:ext>
              </a:extLst>
            </p:cNvPr>
            <p:cNvSpPr>
              <a:spLocks/>
            </p:cNvSpPr>
            <p:nvPr/>
          </p:nvSpPr>
          <p:spPr bwMode="auto">
            <a:xfrm>
              <a:off x="2540001" y="3767668"/>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70" name="Freeform 165">
              <a:extLst>
                <a:ext uri="{FF2B5EF4-FFF2-40B4-BE49-F238E27FC236}">
                  <a16:creationId xmlns:a16="http://schemas.microsoft.com/office/drawing/2014/main" id="{72C69B70-0F35-4AA9-8218-D73AC41A07B6}"/>
                </a:ext>
              </a:extLst>
            </p:cNvPr>
            <p:cNvSpPr>
              <a:spLocks/>
            </p:cNvSpPr>
            <p:nvPr/>
          </p:nvSpPr>
          <p:spPr bwMode="auto">
            <a:xfrm>
              <a:off x="2571751" y="3733802"/>
              <a:ext cx="0" cy="65617"/>
            </a:xfrm>
            <a:custGeom>
              <a:avLst/>
              <a:gdLst>
                <a:gd name="T0" fmla="*/ 52 h 52"/>
                <a:gd name="T1" fmla="*/ 52 h 52"/>
                <a:gd name="T2" fmla="*/ 0 h 52"/>
              </a:gdLst>
              <a:ahLst/>
              <a:cxnLst>
                <a:cxn ang="0">
                  <a:pos x="0" y="T0"/>
                </a:cxn>
                <a:cxn ang="0">
                  <a:pos x="0" y="T1"/>
                </a:cxn>
                <a:cxn ang="0">
                  <a:pos x="0" y="T2"/>
                </a:cxn>
              </a:cxnLst>
              <a:rect l="0" t="0" r="r" b="b"/>
              <a:pathLst>
                <a:path h="52">
                  <a:moveTo>
                    <a:pt x="0" y="52"/>
                  </a:moveTo>
                  <a:lnTo>
                    <a:pt x="0" y="52"/>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71" name="Freeform 166">
              <a:extLst>
                <a:ext uri="{FF2B5EF4-FFF2-40B4-BE49-F238E27FC236}">
                  <a16:creationId xmlns:a16="http://schemas.microsoft.com/office/drawing/2014/main" id="{C246C499-E0A0-49DB-B152-30A066392484}"/>
                </a:ext>
              </a:extLst>
            </p:cNvPr>
            <p:cNvSpPr>
              <a:spLocks/>
            </p:cNvSpPr>
            <p:nvPr/>
          </p:nvSpPr>
          <p:spPr bwMode="auto">
            <a:xfrm>
              <a:off x="2846918" y="4296835"/>
              <a:ext cx="65617" cy="0"/>
            </a:xfrm>
            <a:custGeom>
              <a:avLst/>
              <a:gdLst>
                <a:gd name="T0" fmla="*/ 0 w 52"/>
                <a:gd name="T1" fmla="*/ 0 w 52"/>
                <a:gd name="T2" fmla="*/ 52 w 52"/>
              </a:gdLst>
              <a:ahLst/>
              <a:cxnLst>
                <a:cxn ang="0">
                  <a:pos x="T0" y="0"/>
                </a:cxn>
                <a:cxn ang="0">
                  <a:pos x="T1" y="0"/>
                </a:cxn>
                <a:cxn ang="0">
                  <a:pos x="T2" y="0"/>
                </a:cxn>
              </a:cxnLst>
              <a:rect l="0" t="0" r="r" b="b"/>
              <a:pathLst>
                <a:path w="52">
                  <a:moveTo>
                    <a:pt x="0" y="0"/>
                  </a:moveTo>
                  <a:lnTo>
                    <a:pt x="0" y="0"/>
                  </a:lnTo>
                  <a:lnTo>
                    <a:pt x="52"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72" name="Freeform 167">
              <a:extLst>
                <a:ext uri="{FF2B5EF4-FFF2-40B4-BE49-F238E27FC236}">
                  <a16:creationId xmlns:a16="http://schemas.microsoft.com/office/drawing/2014/main" id="{691C9ABA-0814-4529-B232-D9D6573023F5}"/>
                </a:ext>
              </a:extLst>
            </p:cNvPr>
            <p:cNvSpPr>
              <a:spLocks/>
            </p:cNvSpPr>
            <p:nvPr/>
          </p:nvSpPr>
          <p:spPr bwMode="auto">
            <a:xfrm>
              <a:off x="2880784" y="4265085"/>
              <a:ext cx="0" cy="65617"/>
            </a:xfrm>
            <a:custGeom>
              <a:avLst/>
              <a:gdLst>
                <a:gd name="T0" fmla="*/ 53 h 53"/>
                <a:gd name="T1" fmla="*/ 53 h 53"/>
                <a:gd name="T2" fmla="*/ 0 h 53"/>
              </a:gdLst>
              <a:ahLst/>
              <a:cxnLst>
                <a:cxn ang="0">
                  <a:pos x="0" y="T0"/>
                </a:cxn>
                <a:cxn ang="0">
                  <a:pos x="0" y="T1"/>
                </a:cxn>
                <a:cxn ang="0">
                  <a:pos x="0" y="T2"/>
                </a:cxn>
              </a:cxnLst>
              <a:rect l="0" t="0" r="r" b="b"/>
              <a:pathLst>
                <a:path h="53">
                  <a:moveTo>
                    <a:pt x="0" y="53"/>
                  </a:moveTo>
                  <a:lnTo>
                    <a:pt x="0" y="53"/>
                  </a:lnTo>
                  <a:lnTo>
                    <a:pt x="0" y="0"/>
                  </a:lnTo>
                </a:path>
              </a:pathLst>
            </a:custGeom>
            <a:noFill/>
            <a:ln w="19050" cap="flat">
              <a:solidFill>
                <a:srgbClr val="67345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900" dirty="0"/>
            </a:p>
          </p:txBody>
        </p:sp>
        <p:sp>
          <p:nvSpPr>
            <p:cNvPr id="173" name="TextBox 175">
              <a:extLst>
                <a:ext uri="{FF2B5EF4-FFF2-40B4-BE49-F238E27FC236}">
                  <a16:creationId xmlns:a16="http://schemas.microsoft.com/office/drawing/2014/main" id="{C1B5CEA5-26A4-4AFB-98D8-75D5E92C49DC}"/>
                </a:ext>
              </a:extLst>
            </p:cNvPr>
            <p:cNvSpPr txBox="1"/>
            <p:nvPr/>
          </p:nvSpPr>
          <p:spPr>
            <a:xfrm>
              <a:off x="2569850" y="2671865"/>
              <a:ext cx="307776" cy="184666"/>
            </a:xfrm>
            <a:prstGeom prst="rect">
              <a:avLst/>
            </a:prstGeom>
            <a:noFill/>
          </p:spPr>
          <p:txBody>
            <a:bodyPr wrap="none" lIns="0" tIns="0" rIns="0" bIns="0" rtlCol="0">
              <a:spAutoFit/>
            </a:bodyPr>
            <a:lstStyle/>
            <a:p>
              <a:r>
                <a:rPr lang="de-DE" sz="900" b="1" dirty="0">
                  <a:solidFill>
                    <a:srgbClr val="2478B5"/>
                  </a:solidFill>
                </a:rPr>
                <a:t>60%</a:t>
              </a:r>
            </a:p>
          </p:txBody>
        </p:sp>
        <p:sp>
          <p:nvSpPr>
            <p:cNvPr id="174" name="TextBox 176">
              <a:extLst>
                <a:ext uri="{FF2B5EF4-FFF2-40B4-BE49-F238E27FC236}">
                  <a16:creationId xmlns:a16="http://schemas.microsoft.com/office/drawing/2014/main" id="{4181AC7C-0F3F-4F00-AE6B-7DD805CFEC29}"/>
                </a:ext>
              </a:extLst>
            </p:cNvPr>
            <p:cNvSpPr txBox="1"/>
            <p:nvPr/>
          </p:nvSpPr>
          <p:spPr>
            <a:xfrm>
              <a:off x="6598147" y="3019562"/>
              <a:ext cx="504412" cy="184666"/>
            </a:xfrm>
            <a:prstGeom prst="rect">
              <a:avLst/>
            </a:prstGeom>
            <a:noFill/>
          </p:spPr>
          <p:txBody>
            <a:bodyPr wrap="none" lIns="0" tIns="0" rIns="0" bIns="0" rtlCol="0">
              <a:spAutoFit/>
            </a:bodyPr>
            <a:lstStyle/>
            <a:p>
              <a:r>
                <a:rPr lang="de-DE" sz="900" dirty="0">
                  <a:solidFill>
                    <a:srgbClr val="7F7F7F"/>
                  </a:solidFill>
                </a:rPr>
                <a:t>Median</a:t>
              </a:r>
            </a:p>
          </p:txBody>
        </p:sp>
        <p:sp>
          <p:nvSpPr>
            <p:cNvPr id="175" name="TextBox 178">
              <a:extLst>
                <a:ext uri="{FF2B5EF4-FFF2-40B4-BE49-F238E27FC236}">
                  <a16:creationId xmlns:a16="http://schemas.microsoft.com/office/drawing/2014/main" id="{0EEE4747-C6A9-4CD9-BF67-1A395E1E84A8}"/>
                </a:ext>
              </a:extLst>
            </p:cNvPr>
            <p:cNvSpPr txBox="1"/>
            <p:nvPr/>
          </p:nvSpPr>
          <p:spPr>
            <a:xfrm>
              <a:off x="2193715" y="3758457"/>
              <a:ext cx="307776" cy="184666"/>
            </a:xfrm>
            <a:prstGeom prst="rect">
              <a:avLst/>
            </a:prstGeom>
            <a:noFill/>
          </p:spPr>
          <p:txBody>
            <a:bodyPr wrap="none" lIns="0" tIns="0" rIns="0" bIns="0" rtlCol="0">
              <a:spAutoFit/>
            </a:bodyPr>
            <a:lstStyle/>
            <a:p>
              <a:r>
                <a:rPr lang="de-DE" sz="900" b="1" dirty="0">
                  <a:solidFill>
                    <a:srgbClr val="673459"/>
                  </a:solidFill>
                </a:rPr>
                <a:t>34%</a:t>
              </a:r>
            </a:p>
          </p:txBody>
        </p:sp>
        <p:sp>
          <p:nvSpPr>
            <p:cNvPr id="176" name="TextBox 179">
              <a:extLst>
                <a:ext uri="{FF2B5EF4-FFF2-40B4-BE49-F238E27FC236}">
                  <a16:creationId xmlns:a16="http://schemas.microsoft.com/office/drawing/2014/main" id="{F53C18B7-EDD2-4721-9A7F-FC1668C042B6}"/>
                </a:ext>
              </a:extLst>
            </p:cNvPr>
            <p:cNvSpPr txBox="1"/>
            <p:nvPr/>
          </p:nvSpPr>
          <p:spPr>
            <a:xfrm>
              <a:off x="3487112" y="4752859"/>
              <a:ext cx="222283" cy="184666"/>
            </a:xfrm>
            <a:prstGeom prst="rect">
              <a:avLst/>
            </a:prstGeom>
            <a:noFill/>
          </p:spPr>
          <p:txBody>
            <a:bodyPr wrap="none" lIns="0" tIns="0" rIns="0" bIns="0" rtlCol="0">
              <a:spAutoFit/>
            </a:bodyPr>
            <a:lstStyle/>
            <a:p>
              <a:r>
                <a:rPr lang="de-DE" sz="900" b="1" dirty="0">
                  <a:solidFill>
                    <a:srgbClr val="673459"/>
                  </a:solidFill>
                </a:rPr>
                <a:t>0%</a:t>
              </a:r>
            </a:p>
          </p:txBody>
        </p:sp>
        <p:sp>
          <p:nvSpPr>
            <p:cNvPr id="177" name="TextBox 180">
              <a:extLst>
                <a:ext uri="{FF2B5EF4-FFF2-40B4-BE49-F238E27FC236}">
                  <a16:creationId xmlns:a16="http://schemas.microsoft.com/office/drawing/2014/main" id="{FF664406-3025-4612-A2BF-FA8AF436000D}"/>
                </a:ext>
              </a:extLst>
            </p:cNvPr>
            <p:cNvSpPr txBox="1"/>
            <p:nvPr/>
          </p:nvSpPr>
          <p:spPr>
            <a:xfrm>
              <a:off x="3458443" y="3862588"/>
              <a:ext cx="307776" cy="184666"/>
            </a:xfrm>
            <a:prstGeom prst="rect">
              <a:avLst/>
            </a:prstGeom>
            <a:noFill/>
          </p:spPr>
          <p:txBody>
            <a:bodyPr wrap="none" lIns="0" tIns="0" rIns="0" bIns="0" rtlCol="0">
              <a:spAutoFit/>
            </a:bodyPr>
            <a:lstStyle/>
            <a:p>
              <a:r>
                <a:rPr lang="de-DE" sz="900" b="1" dirty="0">
                  <a:solidFill>
                    <a:srgbClr val="2478B5"/>
                  </a:solidFill>
                </a:rPr>
                <a:t>25%</a:t>
              </a:r>
            </a:p>
          </p:txBody>
        </p:sp>
        <p:sp>
          <p:nvSpPr>
            <p:cNvPr id="178" name="TextBox 181">
              <a:extLst>
                <a:ext uri="{FF2B5EF4-FFF2-40B4-BE49-F238E27FC236}">
                  <a16:creationId xmlns:a16="http://schemas.microsoft.com/office/drawing/2014/main" id="{36B89D1E-3D2C-4901-AD22-45D77D927909}"/>
                </a:ext>
              </a:extLst>
            </p:cNvPr>
            <p:cNvSpPr txBox="1"/>
            <p:nvPr/>
          </p:nvSpPr>
          <p:spPr>
            <a:xfrm>
              <a:off x="1338177" y="2076488"/>
              <a:ext cx="213734" cy="184666"/>
            </a:xfrm>
            <a:prstGeom prst="rect">
              <a:avLst/>
            </a:prstGeom>
            <a:noFill/>
          </p:spPr>
          <p:txBody>
            <a:bodyPr wrap="none" lIns="0" tIns="0" rIns="0" bIns="0" rtlCol="0">
              <a:spAutoFit/>
            </a:bodyPr>
            <a:lstStyle/>
            <a:p>
              <a:pPr algn="r"/>
              <a:r>
                <a:rPr lang="de-DE" sz="900" dirty="0"/>
                <a:t>0,8</a:t>
              </a:r>
            </a:p>
          </p:txBody>
        </p:sp>
        <p:sp>
          <p:nvSpPr>
            <p:cNvPr id="179" name="TextBox 182">
              <a:extLst>
                <a:ext uri="{FF2B5EF4-FFF2-40B4-BE49-F238E27FC236}">
                  <a16:creationId xmlns:a16="http://schemas.microsoft.com/office/drawing/2014/main" id="{417BB119-73B6-4547-952D-71C4F55EE5F0}"/>
                </a:ext>
              </a:extLst>
            </p:cNvPr>
            <p:cNvSpPr txBox="1"/>
            <p:nvPr/>
          </p:nvSpPr>
          <p:spPr>
            <a:xfrm>
              <a:off x="1338177" y="2772091"/>
              <a:ext cx="213734" cy="184666"/>
            </a:xfrm>
            <a:prstGeom prst="rect">
              <a:avLst/>
            </a:prstGeom>
            <a:noFill/>
          </p:spPr>
          <p:txBody>
            <a:bodyPr wrap="none" lIns="0" tIns="0" rIns="0" bIns="0" rtlCol="0">
              <a:spAutoFit/>
            </a:bodyPr>
            <a:lstStyle/>
            <a:p>
              <a:pPr algn="r"/>
              <a:r>
                <a:rPr lang="de-DE" sz="900" dirty="0"/>
                <a:t>0,6</a:t>
              </a:r>
            </a:p>
          </p:txBody>
        </p:sp>
        <p:sp>
          <p:nvSpPr>
            <p:cNvPr id="180" name="TextBox 183">
              <a:extLst>
                <a:ext uri="{FF2B5EF4-FFF2-40B4-BE49-F238E27FC236}">
                  <a16:creationId xmlns:a16="http://schemas.microsoft.com/office/drawing/2014/main" id="{8D3E682C-91AE-4966-B003-A44BD99D7BAB}"/>
                </a:ext>
              </a:extLst>
            </p:cNvPr>
            <p:cNvSpPr txBox="1"/>
            <p:nvPr/>
          </p:nvSpPr>
          <p:spPr>
            <a:xfrm>
              <a:off x="1338177" y="3460007"/>
              <a:ext cx="213734" cy="184666"/>
            </a:xfrm>
            <a:prstGeom prst="rect">
              <a:avLst/>
            </a:prstGeom>
            <a:noFill/>
          </p:spPr>
          <p:txBody>
            <a:bodyPr wrap="none" lIns="0" tIns="0" rIns="0" bIns="0" rtlCol="0">
              <a:spAutoFit/>
            </a:bodyPr>
            <a:lstStyle/>
            <a:p>
              <a:pPr algn="r"/>
              <a:r>
                <a:rPr lang="de-DE" sz="900" dirty="0"/>
                <a:t>0,4</a:t>
              </a:r>
            </a:p>
          </p:txBody>
        </p:sp>
        <p:sp>
          <p:nvSpPr>
            <p:cNvPr id="181" name="TextBox 184">
              <a:extLst>
                <a:ext uri="{FF2B5EF4-FFF2-40B4-BE49-F238E27FC236}">
                  <a16:creationId xmlns:a16="http://schemas.microsoft.com/office/drawing/2014/main" id="{F333441F-6959-4557-8A67-32319CACD0FE}"/>
                </a:ext>
              </a:extLst>
            </p:cNvPr>
            <p:cNvSpPr txBox="1"/>
            <p:nvPr/>
          </p:nvSpPr>
          <p:spPr>
            <a:xfrm>
              <a:off x="1338177" y="4164858"/>
              <a:ext cx="213734" cy="184666"/>
            </a:xfrm>
            <a:prstGeom prst="rect">
              <a:avLst/>
            </a:prstGeom>
            <a:noFill/>
          </p:spPr>
          <p:txBody>
            <a:bodyPr wrap="none" lIns="0" tIns="0" rIns="0" bIns="0" rtlCol="0">
              <a:spAutoFit/>
            </a:bodyPr>
            <a:lstStyle/>
            <a:p>
              <a:pPr algn="r"/>
              <a:r>
                <a:rPr lang="de-DE" sz="900" dirty="0"/>
                <a:t>0,2</a:t>
              </a:r>
            </a:p>
          </p:txBody>
        </p:sp>
        <p:sp>
          <p:nvSpPr>
            <p:cNvPr id="182" name="TextBox 185">
              <a:extLst>
                <a:ext uri="{FF2B5EF4-FFF2-40B4-BE49-F238E27FC236}">
                  <a16:creationId xmlns:a16="http://schemas.microsoft.com/office/drawing/2014/main" id="{BD7C87B9-1E2D-41A4-BBBE-1C64DBE8DF02}"/>
                </a:ext>
              </a:extLst>
            </p:cNvPr>
            <p:cNvSpPr txBox="1"/>
            <p:nvPr/>
          </p:nvSpPr>
          <p:spPr>
            <a:xfrm>
              <a:off x="1338177" y="4855561"/>
              <a:ext cx="213734" cy="184666"/>
            </a:xfrm>
            <a:prstGeom prst="rect">
              <a:avLst/>
            </a:prstGeom>
            <a:noFill/>
          </p:spPr>
          <p:txBody>
            <a:bodyPr wrap="none" lIns="0" tIns="0" rIns="0" bIns="0" rtlCol="0">
              <a:spAutoFit/>
            </a:bodyPr>
            <a:lstStyle/>
            <a:p>
              <a:pPr algn="r"/>
              <a:r>
                <a:rPr lang="de-DE" sz="900" dirty="0"/>
                <a:t>0,0</a:t>
              </a:r>
            </a:p>
          </p:txBody>
        </p:sp>
        <p:sp>
          <p:nvSpPr>
            <p:cNvPr id="183" name="TextBox 186">
              <a:extLst>
                <a:ext uri="{FF2B5EF4-FFF2-40B4-BE49-F238E27FC236}">
                  <a16:creationId xmlns:a16="http://schemas.microsoft.com/office/drawing/2014/main" id="{1D5ABD9B-04CB-440B-B465-462A9CD962F5}"/>
                </a:ext>
              </a:extLst>
            </p:cNvPr>
            <p:cNvSpPr txBox="1"/>
            <p:nvPr/>
          </p:nvSpPr>
          <p:spPr>
            <a:xfrm rot="16200000">
              <a:off x="721313" y="3125198"/>
              <a:ext cx="581357" cy="184665"/>
            </a:xfrm>
            <a:prstGeom prst="rect">
              <a:avLst/>
            </a:prstGeom>
            <a:noFill/>
          </p:spPr>
          <p:txBody>
            <a:bodyPr wrap="none" lIns="0" tIns="0" rIns="0" bIns="0" rtlCol="0">
              <a:spAutoFit/>
            </a:bodyPr>
            <a:lstStyle/>
            <a:p>
              <a:pPr algn="r"/>
              <a:r>
                <a:rPr lang="de-DE" sz="900" dirty="0"/>
                <a:t>PFS (%)</a:t>
              </a:r>
            </a:p>
          </p:txBody>
        </p:sp>
        <p:sp>
          <p:nvSpPr>
            <p:cNvPr id="184" name="TextBox 187">
              <a:extLst>
                <a:ext uri="{FF2B5EF4-FFF2-40B4-BE49-F238E27FC236}">
                  <a16:creationId xmlns:a16="http://schemas.microsoft.com/office/drawing/2014/main" id="{4D7B723F-722D-4BEE-B8C3-105B45312077}"/>
                </a:ext>
              </a:extLst>
            </p:cNvPr>
            <p:cNvSpPr txBox="1"/>
            <p:nvPr/>
          </p:nvSpPr>
          <p:spPr>
            <a:xfrm>
              <a:off x="1585190" y="5003503"/>
              <a:ext cx="85496" cy="184666"/>
            </a:xfrm>
            <a:prstGeom prst="rect">
              <a:avLst/>
            </a:prstGeom>
            <a:noFill/>
          </p:spPr>
          <p:txBody>
            <a:bodyPr wrap="none" lIns="0" tIns="0" rIns="0" bIns="0" rtlCol="0">
              <a:spAutoFit/>
            </a:bodyPr>
            <a:lstStyle/>
            <a:p>
              <a:pPr algn="ctr"/>
              <a:r>
                <a:rPr lang="de-DE" sz="900" dirty="0"/>
                <a:t>0</a:t>
              </a:r>
            </a:p>
          </p:txBody>
        </p:sp>
        <p:sp>
          <p:nvSpPr>
            <p:cNvPr id="185" name="TextBox 188">
              <a:extLst>
                <a:ext uri="{FF2B5EF4-FFF2-40B4-BE49-F238E27FC236}">
                  <a16:creationId xmlns:a16="http://schemas.microsoft.com/office/drawing/2014/main" id="{0F8311AE-9594-414D-9228-3D8E382FC59C}"/>
                </a:ext>
              </a:extLst>
            </p:cNvPr>
            <p:cNvSpPr txBox="1"/>
            <p:nvPr/>
          </p:nvSpPr>
          <p:spPr>
            <a:xfrm>
              <a:off x="2025934" y="5003503"/>
              <a:ext cx="85496" cy="184666"/>
            </a:xfrm>
            <a:prstGeom prst="rect">
              <a:avLst/>
            </a:prstGeom>
            <a:noFill/>
          </p:spPr>
          <p:txBody>
            <a:bodyPr wrap="none" lIns="0" tIns="0" rIns="0" bIns="0" rtlCol="0">
              <a:spAutoFit/>
            </a:bodyPr>
            <a:lstStyle/>
            <a:p>
              <a:pPr algn="ctr"/>
              <a:r>
                <a:rPr lang="de-DE" sz="900" dirty="0"/>
                <a:t>3</a:t>
              </a:r>
            </a:p>
          </p:txBody>
        </p:sp>
        <p:sp>
          <p:nvSpPr>
            <p:cNvPr id="186" name="TextBox 189">
              <a:extLst>
                <a:ext uri="{FF2B5EF4-FFF2-40B4-BE49-F238E27FC236}">
                  <a16:creationId xmlns:a16="http://schemas.microsoft.com/office/drawing/2014/main" id="{6E40A190-DEBA-4615-BEED-1722F7F7C3D2}"/>
                </a:ext>
              </a:extLst>
            </p:cNvPr>
            <p:cNvSpPr txBox="1"/>
            <p:nvPr/>
          </p:nvSpPr>
          <p:spPr>
            <a:xfrm>
              <a:off x="2484213" y="5003503"/>
              <a:ext cx="85496" cy="184666"/>
            </a:xfrm>
            <a:prstGeom prst="rect">
              <a:avLst/>
            </a:prstGeom>
            <a:noFill/>
          </p:spPr>
          <p:txBody>
            <a:bodyPr wrap="none" lIns="0" tIns="0" rIns="0" bIns="0" rtlCol="0">
              <a:spAutoFit/>
            </a:bodyPr>
            <a:lstStyle/>
            <a:p>
              <a:pPr algn="ctr"/>
              <a:r>
                <a:rPr lang="de-DE" sz="900" dirty="0"/>
                <a:t>6</a:t>
              </a:r>
            </a:p>
          </p:txBody>
        </p:sp>
        <p:sp>
          <p:nvSpPr>
            <p:cNvPr id="187" name="TextBox 190">
              <a:extLst>
                <a:ext uri="{FF2B5EF4-FFF2-40B4-BE49-F238E27FC236}">
                  <a16:creationId xmlns:a16="http://schemas.microsoft.com/office/drawing/2014/main" id="{E3EF896F-47C3-4066-8A8C-7FA3196ADD8C}"/>
                </a:ext>
              </a:extLst>
            </p:cNvPr>
            <p:cNvSpPr txBox="1"/>
            <p:nvPr/>
          </p:nvSpPr>
          <p:spPr>
            <a:xfrm>
              <a:off x="2931888" y="5003503"/>
              <a:ext cx="85496" cy="184666"/>
            </a:xfrm>
            <a:prstGeom prst="rect">
              <a:avLst/>
            </a:prstGeom>
            <a:noFill/>
          </p:spPr>
          <p:txBody>
            <a:bodyPr wrap="none" lIns="0" tIns="0" rIns="0" bIns="0" rtlCol="0">
              <a:spAutoFit/>
            </a:bodyPr>
            <a:lstStyle/>
            <a:p>
              <a:pPr algn="ctr"/>
              <a:r>
                <a:rPr lang="de-DE" sz="900" dirty="0"/>
                <a:t>9</a:t>
              </a:r>
            </a:p>
          </p:txBody>
        </p:sp>
        <p:sp>
          <p:nvSpPr>
            <p:cNvPr id="188" name="TextBox 191">
              <a:extLst>
                <a:ext uri="{FF2B5EF4-FFF2-40B4-BE49-F238E27FC236}">
                  <a16:creationId xmlns:a16="http://schemas.microsoft.com/office/drawing/2014/main" id="{4EE1EA65-619A-4CDE-87A9-DE2E1BCDC658}"/>
                </a:ext>
              </a:extLst>
            </p:cNvPr>
            <p:cNvSpPr txBox="1"/>
            <p:nvPr/>
          </p:nvSpPr>
          <p:spPr>
            <a:xfrm>
              <a:off x="3309262" y="5003504"/>
              <a:ext cx="257834" cy="194804"/>
            </a:xfrm>
            <a:prstGeom prst="rect">
              <a:avLst/>
            </a:prstGeom>
            <a:noFill/>
          </p:spPr>
          <p:txBody>
            <a:bodyPr wrap="square" lIns="0" tIns="0" rIns="0" bIns="0" rtlCol="0">
              <a:spAutoFit/>
            </a:bodyPr>
            <a:lstStyle/>
            <a:p>
              <a:pPr algn="ctr"/>
              <a:r>
                <a:rPr lang="de-DE" sz="900" dirty="0"/>
                <a:t>12</a:t>
              </a:r>
            </a:p>
          </p:txBody>
        </p:sp>
        <p:sp>
          <p:nvSpPr>
            <p:cNvPr id="189" name="TextBox 192">
              <a:extLst>
                <a:ext uri="{FF2B5EF4-FFF2-40B4-BE49-F238E27FC236}">
                  <a16:creationId xmlns:a16="http://schemas.microsoft.com/office/drawing/2014/main" id="{CCCEE097-47C3-40EC-82F1-6BD1A27D4BF9}"/>
                </a:ext>
              </a:extLst>
            </p:cNvPr>
            <p:cNvSpPr txBox="1"/>
            <p:nvPr/>
          </p:nvSpPr>
          <p:spPr>
            <a:xfrm>
              <a:off x="3773669" y="5003504"/>
              <a:ext cx="227345" cy="194804"/>
            </a:xfrm>
            <a:prstGeom prst="rect">
              <a:avLst/>
            </a:prstGeom>
            <a:noFill/>
          </p:spPr>
          <p:txBody>
            <a:bodyPr wrap="square" lIns="0" tIns="0" rIns="0" bIns="0" rtlCol="0">
              <a:spAutoFit/>
            </a:bodyPr>
            <a:lstStyle/>
            <a:p>
              <a:pPr algn="ctr"/>
              <a:r>
                <a:rPr lang="de-DE" sz="900" dirty="0"/>
                <a:t>15</a:t>
              </a:r>
            </a:p>
          </p:txBody>
        </p:sp>
        <p:sp>
          <p:nvSpPr>
            <p:cNvPr id="190" name="TextBox 193">
              <a:extLst>
                <a:ext uri="{FF2B5EF4-FFF2-40B4-BE49-F238E27FC236}">
                  <a16:creationId xmlns:a16="http://schemas.microsoft.com/office/drawing/2014/main" id="{7868395B-7455-4363-A10F-6C72EFF4142C}"/>
                </a:ext>
              </a:extLst>
            </p:cNvPr>
            <p:cNvSpPr txBox="1"/>
            <p:nvPr/>
          </p:nvSpPr>
          <p:spPr>
            <a:xfrm>
              <a:off x="4221146" y="5003506"/>
              <a:ext cx="259242" cy="194804"/>
            </a:xfrm>
            <a:prstGeom prst="rect">
              <a:avLst/>
            </a:prstGeom>
            <a:noFill/>
          </p:spPr>
          <p:txBody>
            <a:bodyPr wrap="square" lIns="0" tIns="0" rIns="0" bIns="0" rtlCol="0">
              <a:spAutoFit/>
            </a:bodyPr>
            <a:lstStyle/>
            <a:p>
              <a:pPr algn="ctr"/>
              <a:r>
                <a:rPr lang="de-DE" sz="900" dirty="0"/>
                <a:t>18</a:t>
              </a:r>
            </a:p>
          </p:txBody>
        </p:sp>
        <p:sp>
          <p:nvSpPr>
            <p:cNvPr id="191" name="TextBox 194">
              <a:extLst>
                <a:ext uri="{FF2B5EF4-FFF2-40B4-BE49-F238E27FC236}">
                  <a16:creationId xmlns:a16="http://schemas.microsoft.com/office/drawing/2014/main" id="{6F6C76E2-A315-4E5C-9899-63395C4E5AF8}"/>
                </a:ext>
              </a:extLst>
            </p:cNvPr>
            <p:cNvSpPr txBox="1"/>
            <p:nvPr/>
          </p:nvSpPr>
          <p:spPr>
            <a:xfrm>
              <a:off x="4689129" y="5003506"/>
              <a:ext cx="259242" cy="194804"/>
            </a:xfrm>
            <a:prstGeom prst="rect">
              <a:avLst/>
            </a:prstGeom>
            <a:noFill/>
          </p:spPr>
          <p:txBody>
            <a:bodyPr wrap="square" lIns="0" tIns="0" rIns="0" bIns="0" rtlCol="0">
              <a:spAutoFit/>
            </a:bodyPr>
            <a:lstStyle/>
            <a:p>
              <a:pPr algn="ctr"/>
              <a:r>
                <a:rPr lang="de-DE" sz="900" dirty="0"/>
                <a:t>21</a:t>
              </a:r>
            </a:p>
          </p:txBody>
        </p:sp>
        <p:sp>
          <p:nvSpPr>
            <p:cNvPr id="192" name="TextBox 195">
              <a:extLst>
                <a:ext uri="{FF2B5EF4-FFF2-40B4-BE49-F238E27FC236}">
                  <a16:creationId xmlns:a16="http://schemas.microsoft.com/office/drawing/2014/main" id="{A445A8D2-3C1E-4BBF-9E69-1E6D6E099C7E}"/>
                </a:ext>
              </a:extLst>
            </p:cNvPr>
            <p:cNvSpPr txBox="1"/>
            <p:nvPr/>
          </p:nvSpPr>
          <p:spPr>
            <a:xfrm>
              <a:off x="5144213" y="5003506"/>
              <a:ext cx="259242" cy="194804"/>
            </a:xfrm>
            <a:prstGeom prst="rect">
              <a:avLst/>
            </a:prstGeom>
            <a:noFill/>
          </p:spPr>
          <p:txBody>
            <a:bodyPr wrap="square" lIns="0" tIns="0" rIns="0" bIns="0" rtlCol="0">
              <a:spAutoFit/>
            </a:bodyPr>
            <a:lstStyle/>
            <a:p>
              <a:pPr algn="ctr"/>
              <a:r>
                <a:rPr lang="de-DE" sz="900" dirty="0"/>
                <a:t>24</a:t>
              </a:r>
            </a:p>
          </p:txBody>
        </p:sp>
        <p:sp>
          <p:nvSpPr>
            <p:cNvPr id="193" name="TextBox 196">
              <a:extLst>
                <a:ext uri="{FF2B5EF4-FFF2-40B4-BE49-F238E27FC236}">
                  <a16:creationId xmlns:a16="http://schemas.microsoft.com/office/drawing/2014/main" id="{0EB573F8-21CB-491B-A7F9-8ABA05BA8BFD}"/>
                </a:ext>
              </a:extLst>
            </p:cNvPr>
            <p:cNvSpPr txBox="1"/>
            <p:nvPr/>
          </p:nvSpPr>
          <p:spPr>
            <a:xfrm>
              <a:off x="5599295" y="5003506"/>
              <a:ext cx="259242" cy="194804"/>
            </a:xfrm>
            <a:prstGeom prst="rect">
              <a:avLst/>
            </a:prstGeom>
            <a:noFill/>
          </p:spPr>
          <p:txBody>
            <a:bodyPr wrap="square" lIns="0" tIns="0" rIns="0" bIns="0" rtlCol="0">
              <a:spAutoFit/>
            </a:bodyPr>
            <a:lstStyle/>
            <a:p>
              <a:pPr algn="ctr"/>
              <a:r>
                <a:rPr lang="de-DE" sz="900" dirty="0"/>
                <a:t>27</a:t>
              </a:r>
            </a:p>
          </p:txBody>
        </p:sp>
        <p:sp>
          <p:nvSpPr>
            <p:cNvPr id="194" name="TextBox 197">
              <a:extLst>
                <a:ext uri="{FF2B5EF4-FFF2-40B4-BE49-F238E27FC236}">
                  <a16:creationId xmlns:a16="http://schemas.microsoft.com/office/drawing/2014/main" id="{4E12E6C6-D196-41F6-828F-78019BB39EAC}"/>
                </a:ext>
              </a:extLst>
            </p:cNvPr>
            <p:cNvSpPr txBox="1"/>
            <p:nvPr/>
          </p:nvSpPr>
          <p:spPr>
            <a:xfrm>
              <a:off x="6054380" y="5003506"/>
              <a:ext cx="259242" cy="194804"/>
            </a:xfrm>
            <a:prstGeom prst="rect">
              <a:avLst/>
            </a:prstGeom>
            <a:noFill/>
          </p:spPr>
          <p:txBody>
            <a:bodyPr wrap="square" lIns="0" tIns="0" rIns="0" bIns="0" rtlCol="0">
              <a:spAutoFit/>
            </a:bodyPr>
            <a:lstStyle/>
            <a:p>
              <a:pPr algn="ctr"/>
              <a:r>
                <a:rPr lang="de-DE" sz="900" dirty="0"/>
                <a:t>30</a:t>
              </a:r>
            </a:p>
          </p:txBody>
        </p:sp>
        <p:sp>
          <p:nvSpPr>
            <p:cNvPr id="195" name="TextBox 198">
              <a:extLst>
                <a:ext uri="{FF2B5EF4-FFF2-40B4-BE49-F238E27FC236}">
                  <a16:creationId xmlns:a16="http://schemas.microsoft.com/office/drawing/2014/main" id="{0C2531F4-21B9-4409-83E0-E8B7EB6BB8F1}"/>
                </a:ext>
              </a:extLst>
            </p:cNvPr>
            <p:cNvSpPr txBox="1"/>
            <p:nvPr/>
          </p:nvSpPr>
          <p:spPr>
            <a:xfrm>
              <a:off x="6509461" y="5003506"/>
              <a:ext cx="259242" cy="194804"/>
            </a:xfrm>
            <a:prstGeom prst="rect">
              <a:avLst/>
            </a:prstGeom>
            <a:noFill/>
          </p:spPr>
          <p:txBody>
            <a:bodyPr wrap="square" lIns="0" tIns="0" rIns="0" bIns="0" rtlCol="0">
              <a:spAutoFit/>
            </a:bodyPr>
            <a:lstStyle/>
            <a:p>
              <a:pPr algn="ctr"/>
              <a:r>
                <a:rPr lang="de-DE" sz="900" dirty="0"/>
                <a:t>33</a:t>
              </a:r>
            </a:p>
          </p:txBody>
        </p:sp>
        <p:sp>
          <p:nvSpPr>
            <p:cNvPr id="196" name="TextBox 199">
              <a:extLst>
                <a:ext uri="{FF2B5EF4-FFF2-40B4-BE49-F238E27FC236}">
                  <a16:creationId xmlns:a16="http://schemas.microsoft.com/office/drawing/2014/main" id="{05375D77-96F9-4683-9E7B-31E942EA5FBE}"/>
                </a:ext>
              </a:extLst>
            </p:cNvPr>
            <p:cNvSpPr txBox="1"/>
            <p:nvPr/>
          </p:nvSpPr>
          <p:spPr>
            <a:xfrm>
              <a:off x="6962428" y="5003506"/>
              <a:ext cx="259242" cy="194804"/>
            </a:xfrm>
            <a:prstGeom prst="rect">
              <a:avLst/>
            </a:prstGeom>
            <a:noFill/>
          </p:spPr>
          <p:txBody>
            <a:bodyPr wrap="square" lIns="0" tIns="0" rIns="0" bIns="0" rtlCol="0">
              <a:spAutoFit/>
            </a:bodyPr>
            <a:lstStyle/>
            <a:p>
              <a:pPr algn="ctr"/>
              <a:r>
                <a:rPr lang="de-DE" sz="900" dirty="0"/>
                <a:t>36</a:t>
              </a:r>
            </a:p>
          </p:txBody>
        </p:sp>
        <p:sp>
          <p:nvSpPr>
            <p:cNvPr id="197" name="TextBox 200">
              <a:extLst>
                <a:ext uri="{FF2B5EF4-FFF2-40B4-BE49-F238E27FC236}">
                  <a16:creationId xmlns:a16="http://schemas.microsoft.com/office/drawing/2014/main" id="{78E281BA-C8DC-4878-8962-B2783539B442}"/>
                </a:ext>
              </a:extLst>
            </p:cNvPr>
            <p:cNvSpPr txBox="1"/>
            <p:nvPr/>
          </p:nvSpPr>
          <p:spPr>
            <a:xfrm>
              <a:off x="3287780" y="5272528"/>
              <a:ext cx="1957803" cy="184666"/>
            </a:xfrm>
            <a:prstGeom prst="rect">
              <a:avLst/>
            </a:prstGeom>
            <a:noFill/>
          </p:spPr>
          <p:txBody>
            <a:bodyPr wrap="none" lIns="0" tIns="0" rIns="0" bIns="0" rtlCol="0">
              <a:spAutoFit/>
            </a:bodyPr>
            <a:lstStyle/>
            <a:p>
              <a:pPr algn="ctr"/>
              <a:r>
                <a:rPr lang="de-DE" sz="900" dirty="0"/>
                <a:t>Monate seit Randomisierung</a:t>
              </a:r>
            </a:p>
          </p:txBody>
        </p:sp>
        <p:sp>
          <p:nvSpPr>
            <p:cNvPr id="198" name="TextBox 201">
              <a:extLst>
                <a:ext uri="{FF2B5EF4-FFF2-40B4-BE49-F238E27FC236}">
                  <a16:creationId xmlns:a16="http://schemas.microsoft.com/office/drawing/2014/main" id="{64429B47-C841-4778-8057-38806254520D}"/>
                </a:ext>
              </a:extLst>
            </p:cNvPr>
            <p:cNvSpPr txBox="1"/>
            <p:nvPr/>
          </p:nvSpPr>
          <p:spPr>
            <a:xfrm>
              <a:off x="423149" y="5615966"/>
              <a:ext cx="972489" cy="307775"/>
            </a:xfrm>
            <a:prstGeom prst="rect">
              <a:avLst/>
            </a:prstGeom>
            <a:noFill/>
          </p:spPr>
          <p:txBody>
            <a:bodyPr wrap="none" lIns="0" tIns="0" rIns="0" bIns="0" rtlCol="0">
              <a:spAutoFit/>
            </a:bodyPr>
            <a:lstStyle/>
            <a:p>
              <a:r>
                <a:rPr lang="de-DE" sz="750" dirty="0" err="1"/>
                <a:t>TUC+Tras+Cape</a:t>
              </a:r>
              <a:endParaRPr lang="de-DE" sz="750" dirty="0"/>
            </a:p>
            <a:p>
              <a:r>
                <a:rPr lang="de-DE" sz="750" dirty="0" err="1"/>
                <a:t>Pbo+Tras+Cape</a:t>
              </a:r>
              <a:endParaRPr lang="de-DE" sz="750" dirty="0"/>
            </a:p>
          </p:txBody>
        </p:sp>
        <p:sp>
          <p:nvSpPr>
            <p:cNvPr id="199" name="TextBox 202">
              <a:extLst>
                <a:ext uri="{FF2B5EF4-FFF2-40B4-BE49-F238E27FC236}">
                  <a16:creationId xmlns:a16="http://schemas.microsoft.com/office/drawing/2014/main" id="{D35FF454-121B-49D8-B3A4-C31564D9AED0}"/>
                </a:ext>
              </a:extLst>
            </p:cNvPr>
            <p:cNvSpPr txBox="1"/>
            <p:nvPr/>
          </p:nvSpPr>
          <p:spPr>
            <a:xfrm>
              <a:off x="423149" y="5411765"/>
              <a:ext cx="1034471" cy="153888"/>
            </a:xfrm>
            <a:prstGeom prst="rect">
              <a:avLst/>
            </a:prstGeom>
            <a:noFill/>
          </p:spPr>
          <p:txBody>
            <a:bodyPr wrap="none" lIns="0" tIns="0" rIns="0" bIns="0" rtlCol="0">
              <a:spAutoFit/>
            </a:bodyPr>
            <a:lstStyle/>
            <a:p>
              <a:r>
                <a:rPr lang="de-DE" sz="750" b="1" dirty="0"/>
                <a:t>Anzahl Patienten</a:t>
              </a:r>
            </a:p>
          </p:txBody>
        </p:sp>
        <p:sp>
          <p:nvSpPr>
            <p:cNvPr id="200" name="TextBox 203">
              <a:extLst>
                <a:ext uri="{FF2B5EF4-FFF2-40B4-BE49-F238E27FC236}">
                  <a16:creationId xmlns:a16="http://schemas.microsoft.com/office/drawing/2014/main" id="{97B8C55B-6C10-45A2-A2E7-04209A6F73E3}"/>
                </a:ext>
              </a:extLst>
            </p:cNvPr>
            <p:cNvSpPr txBox="1"/>
            <p:nvPr/>
          </p:nvSpPr>
          <p:spPr>
            <a:xfrm>
              <a:off x="1522138" y="5615966"/>
              <a:ext cx="211597" cy="307775"/>
            </a:xfrm>
            <a:prstGeom prst="rect">
              <a:avLst/>
            </a:prstGeom>
            <a:noFill/>
          </p:spPr>
          <p:txBody>
            <a:bodyPr wrap="none" lIns="0" tIns="0" rIns="0" bIns="0" rtlCol="0">
              <a:spAutoFit/>
            </a:bodyPr>
            <a:lstStyle/>
            <a:p>
              <a:pPr algn="ctr"/>
              <a:r>
                <a:rPr lang="de-DE" sz="750" dirty="0"/>
                <a:t>198</a:t>
              </a:r>
            </a:p>
            <a:p>
              <a:pPr algn="ctr"/>
              <a:r>
                <a:rPr lang="de-DE" sz="750" dirty="0"/>
                <a:t>93</a:t>
              </a:r>
            </a:p>
          </p:txBody>
        </p:sp>
        <p:sp>
          <p:nvSpPr>
            <p:cNvPr id="201" name="TextBox 204">
              <a:extLst>
                <a:ext uri="{FF2B5EF4-FFF2-40B4-BE49-F238E27FC236}">
                  <a16:creationId xmlns:a16="http://schemas.microsoft.com/office/drawing/2014/main" id="{54D238AD-E6E2-4CE9-A84C-F4FB84200F7E}"/>
                </a:ext>
              </a:extLst>
            </p:cNvPr>
            <p:cNvSpPr txBox="1"/>
            <p:nvPr/>
          </p:nvSpPr>
          <p:spPr>
            <a:xfrm>
              <a:off x="1962882" y="5615966"/>
              <a:ext cx="211597" cy="307775"/>
            </a:xfrm>
            <a:prstGeom prst="rect">
              <a:avLst/>
            </a:prstGeom>
            <a:noFill/>
          </p:spPr>
          <p:txBody>
            <a:bodyPr wrap="none" lIns="0" tIns="0" rIns="0" bIns="0" rtlCol="0">
              <a:spAutoFit/>
            </a:bodyPr>
            <a:lstStyle/>
            <a:p>
              <a:pPr algn="ctr"/>
              <a:r>
                <a:rPr lang="de-DE" sz="750" dirty="0"/>
                <a:t>144</a:t>
              </a:r>
            </a:p>
            <a:p>
              <a:pPr algn="ctr"/>
              <a:r>
                <a:rPr lang="de-DE" sz="750" dirty="0"/>
                <a:t>49</a:t>
              </a:r>
            </a:p>
          </p:txBody>
        </p:sp>
        <p:sp>
          <p:nvSpPr>
            <p:cNvPr id="202" name="TextBox 205">
              <a:extLst>
                <a:ext uri="{FF2B5EF4-FFF2-40B4-BE49-F238E27FC236}">
                  <a16:creationId xmlns:a16="http://schemas.microsoft.com/office/drawing/2014/main" id="{85414FD2-F817-4BAF-8283-AC77B7FCDC6F}"/>
                </a:ext>
              </a:extLst>
            </p:cNvPr>
            <p:cNvSpPr txBox="1"/>
            <p:nvPr/>
          </p:nvSpPr>
          <p:spPr>
            <a:xfrm>
              <a:off x="2456429" y="5615966"/>
              <a:ext cx="141064" cy="307775"/>
            </a:xfrm>
            <a:prstGeom prst="rect">
              <a:avLst/>
            </a:prstGeom>
            <a:noFill/>
          </p:spPr>
          <p:txBody>
            <a:bodyPr wrap="none" lIns="0" tIns="0" rIns="0" bIns="0" rtlCol="0">
              <a:spAutoFit/>
            </a:bodyPr>
            <a:lstStyle/>
            <a:p>
              <a:pPr algn="ctr"/>
              <a:r>
                <a:rPr lang="de-DE" sz="750" dirty="0"/>
                <a:t>78</a:t>
              </a:r>
            </a:p>
            <a:p>
              <a:pPr algn="ctr"/>
              <a:r>
                <a:rPr lang="de-DE" sz="750" dirty="0"/>
                <a:t>12</a:t>
              </a:r>
            </a:p>
          </p:txBody>
        </p:sp>
        <p:sp>
          <p:nvSpPr>
            <p:cNvPr id="203" name="TextBox 206">
              <a:extLst>
                <a:ext uri="{FF2B5EF4-FFF2-40B4-BE49-F238E27FC236}">
                  <a16:creationId xmlns:a16="http://schemas.microsoft.com/office/drawing/2014/main" id="{C7F946F9-625F-4151-9314-8704678CC3F9}"/>
                </a:ext>
              </a:extLst>
            </p:cNvPr>
            <p:cNvSpPr txBox="1"/>
            <p:nvPr/>
          </p:nvSpPr>
          <p:spPr>
            <a:xfrm>
              <a:off x="2904102" y="5615966"/>
              <a:ext cx="141064" cy="307775"/>
            </a:xfrm>
            <a:prstGeom prst="rect">
              <a:avLst/>
            </a:prstGeom>
            <a:noFill/>
          </p:spPr>
          <p:txBody>
            <a:bodyPr wrap="none" lIns="0" tIns="0" rIns="0" bIns="0" rtlCol="0">
              <a:spAutoFit/>
            </a:bodyPr>
            <a:lstStyle/>
            <a:p>
              <a:pPr algn="ctr"/>
              <a:r>
                <a:rPr lang="de-DE" sz="750" dirty="0"/>
                <a:t>45</a:t>
              </a:r>
            </a:p>
            <a:p>
              <a:pPr algn="ctr"/>
              <a:r>
                <a:rPr lang="de-DE" sz="750" dirty="0"/>
                <a:t>4</a:t>
              </a:r>
            </a:p>
          </p:txBody>
        </p:sp>
        <p:sp>
          <p:nvSpPr>
            <p:cNvPr id="204" name="TextBox 207">
              <a:extLst>
                <a:ext uri="{FF2B5EF4-FFF2-40B4-BE49-F238E27FC236}">
                  <a16:creationId xmlns:a16="http://schemas.microsoft.com/office/drawing/2014/main" id="{ABD25252-552F-4D8B-B70C-D1DB85B29E3C}"/>
                </a:ext>
              </a:extLst>
            </p:cNvPr>
            <p:cNvSpPr txBox="1"/>
            <p:nvPr/>
          </p:nvSpPr>
          <p:spPr>
            <a:xfrm>
              <a:off x="3332033" y="5615966"/>
              <a:ext cx="177400" cy="307775"/>
            </a:xfrm>
            <a:prstGeom prst="rect">
              <a:avLst/>
            </a:prstGeom>
            <a:noFill/>
          </p:spPr>
          <p:txBody>
            <a:bodyPr wrap="square" lIns="0" tIns="0" rIns="0" bIns="0" rtlCol="0">
              <a:spAutoFit/>
            </a:bodyPr>
            <a:lstStyle/>
            <a:p>
              <a:pPr algn="ctr"/>
              <a:r>
                <a:rPr lang="de-DE" sz="750" dirty="0"/>
                <a:t>14</a:t>
              </a:r>
            </a:p>
            <a:p>
              <a:pPr algn="ctr"/>
              <a:r>
                <a:rPr lang="de-DE" sz="750" dirty="0"/>
                <a:t>0</a:t>
              </a:r>
            </a:p>
          </p:txBody>
        </p:sp>
        <p:sp>
          <p:nvSpPr>
            <p:cNvPr id="205" name="TextBox 208">
              <a:extLst>
                <a:ext uri="{FF2B5EF4-FFF2-40B4-BE49-F238E27FC236}">
                  <a16:creationId xmlns:a16="http://schemas.microsoft.com/office/drawing/2014/main" id="{F18E2C46-6A97-4FEF-B004-6A9215A862D7}"/>
                </a:ext>
              </a:extLst>
            </p:cNvPr>
            <p:cNvSpPr txBox="1"/>
            <p:nvPr/>
          </p:nvSpPr>
          <p:spPr>
            <a:xfrm>
              <a:off x="3796441" y="5615966"/>
              <a:ext cx="177400" cy="307775"/>
            </a:xfrm>
            <a:prstGeom prst="rect">
              <a:avLst/>
            </a:prstGeom>
            <a:noFill/>
          </p:spPr>
          <p:txBody>
            <a:bodyPr wrap="square" lIns="0" tIns="0" rIns="0" bIns="0" rtlCol="0">
              <a:spAutoFit/>
            </a:bodyPr>
            <a:lstStyle/>
            <a:p>
              <a:pPr algn="ctr"/>
              <a:r>
                <a:rPr lang="de-DE" sz="750" dirty="0"/>
                <a:t>8</a:t>
              </a:r>
            </a:p>
            <a:p>
              <a:pPr algn="ctr"/>
              <a:r>
                <a:rPr lang="de-DE" sz="750" dirty="0"/>
                <a:t>0</a:t>
              </a:r>
            </a:p>
          </p:txBody>
        </p:sp>
        <p:sp>
          <p:nvSpPr>
            <p:cNvPr id="206" name="TextBox 209">
              <a:extLst>
                <a:ext uri="{FF2B5EF4-FFF2-40B4-BE49-F238E27FC236}">
                  <a16:creationId xmlns:a16="http://schemas.microsoft.com/office/drawing/2014/main" id="{23B5081A-0BF0-40D0-92F5-E58C59E4FCDD}"/>
                </a:ext>
              </a:extLst>
            </p:cNvPr>
            <p:cNvSpPr txBox="1"/>
            <p:nvPr/>
          </p:nvSpPr>
          <p:spPr>
            <a:xfrm>
              <a:off x="4243917" y="5615966"/>
              <a:ext cx="177400" cy="307775"/>
            </a:xfrm>
            <a:prstGeom prst="rect">
              <a:avLst/>
            </a:prstGeom>
            <a:noFill/>
          </p:spPr>
          <p:txBody>
            <a:bodyPr wrap="square" lIns="0" tIns="0" rIns="0" bIns="0" rtlCol="0">
              <a:spAutoFit/>
            </a:bodyPr>
            <a:lstStyle/>
            <a:p>
              <a:pPr algn="ctr"/>
              <a:r>
                <a:rPr lang="de-DE" sz="750" dirty="0"/>
                <a:t>2</a:t>
              </a:r>
            </a:p>
            <a:p>
              <a:pPr algn="ctr"/>
              <a:r>
                <a:rPr lang="de-DE" sz="750" dirty="0"/>
                <a:t>0</a:t>
              </a:r>
            </a:p>
          </p:txBody>
        </p:sp>
        <p:sp>
          <p:nvSpPr>
            <p:cNvPr id="207" name="TextBox 210">
              <a:extLst>
                <a:ext uri="{FF2B5EF4-FFF2-40B4-BE49-F238E27FC236}">
                  <a16:creationId xmlns:a16="http://schemas.microsoft.com/office/drawing/2014/main" id="{80F97741-19C0-4A46-9EE8-4D13BD953154}"/>
                </a:ext>
              </a:extLst>
            </p:cNvPr>
            <p:cNvSpPr txBox="1"/>
            <p:nvPr/>
          </p:nvSpPr>
          <p:spPr>
            <a:xfrm>
              <a:off x="4711900" y="5615966"/>
              <a:ext cx="177400" cy="307775"/>
            </a:xfrm>
            <a:prstGeom prst="rect">
              <a:avLst/>
            </a:prstGeom>
            <a:noFill/>
          </p:spPr>
          <p:txBody>
            <a:bodyPr wrap="square" lIns="0" tIns="0" rIns="0" bIns="0" rtlCol="0">
              <a:spAutoFit/>
            </a:bodyPr>
            <a:lstStyle/>
            <a:p>
              <a:pPr algn="ctr"/>
              <a:r>
                <a:rPr lang="de-DE" sz="750" dirty="0"/>
                <a:t>1</a:t>
              </a:r>
            </a:p>
            <a:p>
              <a:pPr algn="ctr"/>
              <a:r>
                <a:rPr lang="de-DE" sz="750" dirty="0"/>
                <a:t>0</a:t>
              </a:r>
            </a:p>
          </p:txBody>
        </p:sp>
        <p:sp>
          <p:nvSpPr>
            <p:cNvPr id="208" name="TextBox 211">
              <a:extLst>
                <a:ext uri="{FF2B5EF4-FFF2-40B4-BE49-F238E27FC236}">
                  <a16:creationId xmlns:a16="http://schemas.microsoft.com/office/drawing/2014/main" id="{876DA956-B67E-4436-8055-F22F87737354}"/>
                </a:ext>
              </a:extLst>
            </p:cNvPr>
            <p:cNvSpPr txBox="1"/>
            <p:nvPr/>
          </p:nvSpPr>
          <p:spPr>
            <a:xfrm>
              <a:off x="5166985" y="5615966"/>
              <a:ext cx="177400" cy="307775"/>
            </a:xfrm>
            <a:prstGeom prst="rect">
              <a:avLst/>
            </a:prstGeom>
            <a:noFill/>
          </p:spPr>
          <p:txBody>
            <a:bodyPr wrap="square" lIns="0" tIns="0" rIns="0" bIns="0" rtlCol="0">
              <a:spAutoFit/>
            </a:bodyPr>
            <a:lstStyle/>
            <a:p>
              <a:pPr algn="ctr"/>
              <a:r>
                <a:rPr lang="de-DE" sz="750" dirty="0"/>
                <a:t>1</a:t>
              </a:r>
            </a:p>
            <a:p>
              <a:pPr algn="ctr"/>
              <a:r>
                <a:rPr lang="de-DE" sz="750" dirty="0"/>
                <a:t>0</a:t>
              </a:r>
            </a:p>
          </p:txBody>
        </p:sp>
        <p:sp>
          <p:nvSpPr>
            <p:cNvPr id="209" name="TextBox 212">
              <a:extLst>
                <a:ext uri="{FF2B5EF4-FFF2-40B4-BE49-F238E27FC236}">
                  <a16:creationId xmlns:a16="http://schemas.microsoft.com/office/drawing/2014/main" id="{7C04B8C6-BE5E-498F-86CA-9D83D3F8C31F}"/>
                </a:ext>
              </a:extLst>
            </p:cNvPr>
            <p:cNvSpPr txBox="1"/>
            <p:nvPr/>
          </p:nvSpPr>
          <p:spPr>
            <a:xfrm>
              <a:off x="5622066" y="5615966"/>
              <a:ext cx="177400" cy="307775"/>
            </a:xfrm>
            <a:prstGeom prst="rect">
              <a:avLst/>
            </a:prstGeom>
            <a:noFill/>
          </p:spPr>
          <p:txBody>
            <a:bodyPr wrap="square" lIns="0" tIns="0" rIns="0" bIns="0" rtlCol="0">
              <a:spAutoFit/>
            </a:bodyPr>
            <a:lstStyle/>
            <a:p>
              <a:pPr algn="ctr"/>
              <a:r>
                <a:rPr lang="de-DE" sz="750" dirty="0"/>
                <a:t>1</a:t>
              </a:r>
            </a:p>
            <a:p>
              <a:pPr algn="ctr"/>
              <a:r>
                <a:rPr lang="de-DE" sz="750" dirty="0"/>
                <a:t>0</a:t>
              </a:r>
            </a:p>
          </p:txBody>
        </p:sp>
        <p:sp>
          <p:nvSpPr>
            <p:cNvPr id="210" name="TextBox 213">
              <a:extLst>
                <a:ext uri="{FF2B5EF4-FFF2-40B4-BE49-F238E27FC236}">
                  <a16:creationId xmlns:a16="http://schemas.microsoft.com/office/drawing/2014/main" id="{D8F51A50-E17A-4AA4-BEF2-07ED5F8C2BF4}"/>
                </a:ext>
              </a:extLst>
            </p:cNvPr>
            <p:cNvSpPr txBox="1"/>
            <p:nvPr/>
          </p:nvSpPr>
          <p:spPr>
            <a:xfrm>
              <a:off x="6077151" y="5615966"/>
              <a:ext cx="177400" cy="461665"/>
            </a:xfrm>
            <a:prstGeom prst="rect">
              <a:avLst/>
            </a:prstGeom>
            <a:noFill/>
          </p:spPr>
          <p:txBody>
            <a:bodyPr wrap="square" lIns="0" tIns="0" rIns="0" bIns="0" rtlCol="0">
              <a:spAutoFit/>
            </a:bodyPr>
            <a:lstStyle/>
            <a:p>
              <a:pPr algn="ctr"/>
              <a:r>
                <a:rPr lang="de-DE" sz="750" dirty="0"/>
                <a:t>1</a:t>
              </a:r>
            </a:p>
            <a:p>
              <a:pPr algn="ctr"/>
              <a:r>
                <a:rPr lang="de-DE" sz="750" dirty="0"/>
                <a:t>0</a:t>
              </a:r>
            </a:p>
            <a:p>
              <a:pPr algn="ctr"/>
              <a:endParaRPr lang="de-DE" sz="750" dirty="0"/>
            </a:p>
          </p:txBody>
        </p:sp>
        <p:sp>
          <p:nvSpPr>
            <p:cNvPr id="211" name="TextBox 214">
              <a:extLst>
                <a:ext uri="{FF2B5EF4-FFF2-40B4-BE49-F238E27FC236}">
                  <a16:creationId xmlns:a16="http://schemas.microsoft.com/office/drawing/2014/main" id="{F7A162A8-4C10-428E-B195-FE3385B4DD3D}"/>
                </a:ext>
              </a:extLst>
            </p:cNvPr>
            <p:cNvSpPr txBox="1"/>
            <p:nvPr/>
          </p:nvSpPr>
          <p:spPr>
            <a:xfrm>
              <a:off x="6532233" y="5615966"/>
              <a:ext cx="177400" cy="307775"/>
            </a:xfrm>
            <a:prstGeom prst="rect">
              <a:avLst/>
            </a:prstGeom>
            <a:noFill/>
          </p:spPr>
          <p:txBody>
            <a:bodyPr wrap="square" lIns="0" tIns="0" rIns="0" bIns="0" rtlCol="0">
              <a:spAutoFit/>
            </a:bodyPr>
            <a:lstStyle/>
            <a:p>
              <a:pPr algn="ctr"/>
              <a:r>
                <a:rPr lang="de-DE" sz="750" dirty="0"/>
                <a:t>1</a:t>
              </a:r>
            </a:p>
            <a:p>
              <a:pPr algn="ctr"/>
              <a:r>
                <a:rPr lang="de-DE" sz="750" dirty="0"/>
                <a:t>0</a:t>
              </a:r>
            </a:p>
          </p:txBody>
        </p:sp>
        <p:sp>
          <p:nvSpPr>
            <p:cNvPr id="212" name="TextBox 215">
              <a:extLst>
                <a:ext uri="{FF2B5EF4-FFF2-40B4-BE49-F238E27FC236}">
                  <a16:creationId xmlns:a16="http://schemas.microsoft.com/office/drawing/2014/main" id="{A401E355-A7AE-44D2-87DD-231FB60014CB}"/>
                </a:ext>
              </a:extLst>
            </p:cNvPr>
            <p:cNvSpPr txBox="1"/>
            <p:nvPr/>
          </p:nvSpPr>
          <p:spPr>
            <a:xfrm>
              <a:off x="6985200" y="5615966"/>
              <a:ext cx="177400" cy="307775"/>
            </a:xfrm>
            <a:prstGeom prst="rect">
              <a:avLst/>
            </a:prstGeom>
            <a:noFill/>
          </p:spPr>
          <p:txBody>
            <a:bodyPr wrap="square" lIns="0" tIns="0" rIns="0" bIns="0" rtlCol="0">
              <a:spAutoFit/>
            </a:bodyPr>
            <a:lstStyle/>
            <a:p>
              <a:pPr algn="ctr"/>
              <a:r>
                <a:rPr lang="de-DE" sz="750" dirty="0"/>
                <a:t>0</a:t>
              </a:r>
            </a:p>
            <a:p>
              <a:pPr algn="ctr"/>
              <a:r>
                <a:rPr lang="de-DE" sz="750" dirty="0"/>
                <a:t>0</a:t>
              </a:r>
            </a:p>
          </p:txBody>
        </p:sp>
      </p:grpSp>
      <p:graphicFrame>
        <p:nvGraphicFramePr>
          <p:cNvPr id="213" name="Tabelle 212">
            <a:extLst>
              <a:ext uri="{FF2B5EF4-FFF2-40B4-BE49-F238E27FC236}">
                <a16:creationId xmlns:a16="http://schemas.microsoft.com/office/drawing/2014/main" id="{63D7F2D9-2574-4658-BB6B-7104F253F560}"/>
              </a:ext>
            </a:extLst>
          </p:cNvPr>
          <p:cNvGraphicFramePr>
            <a:graphicFrameLocks noGrp="1"/>
          </p:cNvGraphicFramePr>
          <p:nvPr/>
        </p:nvGraphicFramePr>
        <p:xfrm>
          <a:off x="2224182" y="1394770"/>
          <a:ext cx="3076965" cy="777240"/>
        </p:xfrm>
        <a:graphic>
          <a:graphicData uri="http://schemas.openxmlformats.org/drawingml/2006/table">
            <a:tbl>
              <a:tblPr firstRow="1" bandRow="1">
                <a:tableStyleId>{5C22544A-7EE6-4342-B048-85BDC9FD1C3A}</a:tableStyleId>
              </a:tblPr>
              <a:tblGrid>
                <a:gridCol w="966484">
                  <a:extLst>
                    <a:ext uri="{9D8B030D-6E8A-4147-A177-3AD203B41FA5}">
                      <a16:colId xmlns:a16="http://schemas.microsoft.com/office/drawing/2014/main" val="4158640721"/>
                    </a:ext>
                  </a:extLst>
                </a:gridCol>
                <a:gridCol w="729199">
                  <a:extLst>
                    <a:ext uri="{9D8B030D-6E8A-4147-A177-3AD203B41FA5}">
                      <a16:colId xmlns:a16="http://schemas.microsoft.com/office/drawing/2014/main" val="770878395"/>
                    </a:ext>
                  </a:extLst>
                </a:gridCol>
                <a:gridCol w="742884">
                  <a:extLst>
                    <a:ext uri="{9D8B030D-6E8A-4147-A177-3AD203B41FA5}">
                      <a16:colId xmlns:a16="http://schemas.microsoft.com/office/drawing/2014/main" val="2628707515"/>
                    </a:ext>
                  </a:extLst>
                </a:gridCol>
                <a:gridCol w="638398">
                  <a:extLst>
                    <a:ext uri="{9D8B030D-6E8A-4147-A177-3AD203B41FA5}">
                      <a16:colId xmlns:a16="http://schemas.microsoft.com/office/drawing/2014/main" val="4106449611"/>
                    </a:ext>
                  </a:extLst>
                </a:gridCol>
              </a:tblGrid>
              <a:tr h="342900">
                <a:tc>
                  <a:txBody>
                    <a:bodyPr/>
                    <a:lstStyle/>
                    <a:p>
                      <a:endParaRPr lang="de-DE" sz="800" dirty="0"/>
                    </a:p>
                  </a:txBody>
                  <a:tcPr anchor="ctr">
                    <a:lnB w="28575" cap="flat" cmpd="sng" algn="ctr">
                      <a:solidFill>
                        <a:schemeClr val="bg1"/>
                      </a:solidFill>
                      <a:prstDash val="solid"/>
                      <a:round/>
                      <a:headEnd type="none" w="med" len="med"/>
                      <a:tailEnd type="none" w="med" len="med"/>
                    </a:lnB>
                  </a:tcPr>
                </a:tc>
                <a:tc>
                  <a:txBody>
                    <a:bodyPr/>
                    <a:lstStyle/>
                    <a:p>
                      <a:pPr algn="ctr"/>
                      <a:r>
                        <a:rPr lang="de-DE" sz="800" dirty="0"/>
                        <a:t>Ereignisse </a:t>
                      </a:r>
                    </a:p>
                    <a:p>
                      <a:pPr algn="ctr"/>
                      <a:r>
                        <a:rPr lang="de-DE" sz="800" dirty="0"/>
                        <a:t>(N=291)</a:t>
                      </a:r>
                    </a:p>
                  </a:txBody>
                  <a:tcPr anchor="ctr">
                    <a:lnB w="28575" cap="flat" cmpd="sng" algn="ctr">
                      <a:solidFill>
                        <a:schemeClr val="bg1"/>
                      </a:solidFill>
                      <a:prstDash val="solid"/>
                      <a:round/>
                      <a:headEnd type="none" w="med" len="med"/>
                      <a:tailEnd type="none" w="med" len="med"/>
                    </a:lnB>
                  </a:tcPr>
                </a:tc>
                <a:tc>
                  <a:txBody>
                    <a:bodyPr/>
                    <a:lstStyle/>
                    <a:p>
                      <a:pPr algn="ctr"/>
                      <a:r>
                        <a:rPr lang="de-DE" sz="800" dirty="0"/>
                        <a:t>HR </a:t>
                      </a:r>
                      <a:br>
                        <a:rPr lang="de-DE" sz="800" dirty="0"/>
                      </a:br>
                      <a:r>
                        <a:rPr lang="de-DE" sz="800" dirty="0"/>
                        <a:t>(95% KI)</a:t>
                      </a:r>
                    </a:p>
                  </a:txBody>
                  <a:tcPr anchor="ctr">
                    <a:lnB w="28575" cap="flat" cmpd="sng" algn="ctr">
                      <a:solidFill>
                        <a:schemeClr val="bg1"/>
                      </a:solidFill>
                      <a:prstDash val="solid"/>
                      <a:round/>
                      <a:headEnd type="none" w="med" len="med"/>
                      <a:tailEnd type="none" w="med" len="med"/>
                    </a:lnB>
                  </a:tcPr>
                </a:tc>
                <a:tc>
                  <a:txBody>
                    <a:bodyPr/>
                    <a:lstStyle/>
                    <a:p>
                      <a:pPr algn="ctr"/>
                      <a:r>
                        <a:rPr lang="de-DE" sz="800" dirty="0"/>
                        <a:t>P-Wert</a:t>
                      </a:r>
                    </a:p>
                  </a:txBody>
                  <a:tcPr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217170">
                <a:tc>
                  <a:txBody>
                    <a:bodyPr/>
                    <a:lstStyle/>
                    <a:p>
                      <a:r>
                        <a:rPr lang="de-DE" sz="800" dirty="0" err="1">
                          <a:solidFill>
                            <a:schemeClr val="bg1"/>
                          </a:solidFill>
                        </a:rPr>
                        <a:t>TUC+Tras+Cape</a:t>
                      </a:r>
                      <a:endParaRPr lang="de-DE" sz="800" dirty="0">
                        <a:solidFill>
                          <a:schemeClr val="bg1"/>
                        </a:solidFill>
                      </a:endParaRPr>
                    </a:p>
                  </a:txBody>
                  <a:tcPr anchor="ctr">
                    <a:lnT w="28575" cap="flat" cmpd="sng" algn="ctr">
                      <a:solidFill>
                        <a:schemeClr val="bg1"/>
                      </a:solidFill>
                      <a:prstDash val="solid"/>
                      <a:round/>
                      <a:headEnd type="none" w="med" len="med"/>
                      <a:tailEnd type="none" w="med" len="med"/>
                    </a:lnT>
                    <a:solidFill>
                      <a:srgbClr val="2093BE"/>
                    </a:solidFill>
                  </a:tcPr>
                </a:tc>
                <a:tc>
                  <a:txBody>
                    <a:bodyPr/>
                    <a:lstStyle/>
                    <a:p>
                      <a:pPr algn="ctr"/>
                      <a:r>
                        <a:rPr lang="de-DE" sz="800" dirty="0"/>
                        <a:t>106/198</a:t>
                      </a:r>
                    </a:p>
                  </a:txBody>
                  <a:tcPr anchor="ctr">
                    <a:lnT w="28575" cap="flat" cmpd="sng" algn="ctr">
                      <a:solidFill>
                        <a:schemeClr val="bg1"/>
                      </a:solidFill>
                      <a:prstDash val="solid"/>
                      <a:round/>
                      <a:headEnd type="none" w="med" len="med"/>
                      <a:tailEnd type="none" w="med" len="med"/>
                    </a:lnT>
                  </a:tcPr>
                </a:tc>
                <a:tc rowSpan="2">
                  <a:txBody>
                    <a:bodyPr/>
                    <a:lstStyle/>
                    <a:p>
                      <a:pPr algn="ctr"/>
                      <a:r>
                        <a:rPr lang="de-DE" sz="800" dirty="0"/>
                        <a:t>0,48</a:t>
                      </a:r>
                      <a:br>
                        <a:rPr lang="de-DE" sz="800" dirty="0"/>
                      </a:br>
                      <a:r>
                        <a:rPr lang="de-DE" sz="800" dirty="0"/>
                        <a:t>(0,34;</a:t>
                      </a:r>
                      <a:r>
                        <a:rPr lang="de-DE" sz="800" baseline="0" dirty="0"/>
                        <a:t> 0,69)</a:t>
                      </a:r>
                      <a:endParaRPr lang="de-DE" sz="800" dirty="0"/>
                    </a:p>
                  </a:txBody>
                  <a:tcPr anchor="ctr">
                    <a:lnT w="28575" cap="flat" cmpd="sng" algn="ctr">
                      <a:solidFill>
                        <a:schemeClr val="bg1"/>
                      </a:solidFill>
                      <a:prstDash val="solid"/>
                      <a:round/>
                      <a:headEnd type="none" w="med" len="med"/>
                      <a:tailEnd type="none" w="med" len="med"/>
                    </a:lnT>
                  </a:tcPr>
                </a:tc>
                <a:tc rowSpan="2">
                  <a:txBody>
                    <a:bodyPr/>
                    <a:lstStyle/>
                    <a:p>
                      <a:pPr algn="ctr"/>
                      <a:r>
                        <a:rPr lang="de-DE" sz="800" dirty="0"/>
                        <a:t>&lt;0,00001</a:t>
                      </a:r>
                    </a:p>
                  </a:txBody>
                  <a:tcPr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217170">
                <a:tc>
                  <a:txBody>
                    <a:bodyPr/>
                    <a:lstStyle/>
                    <a:p>
                      <a:r>
                        <a:rPr lang="de-DE" sz="800" dirty="0" err="1">
                          <a:solidFill>
                            <a:schemeClr val="bg1"/>
                          </a:solidFill>
                        </a:rPr>
                        <a:t>PBO+Tras+Cape</a:t>
                      </a:r>
                      <a:endParaRPr lang="de-DE" sz="800" dirty="0">
                        <a:solidFill>
                          <a:schemeClr val="bg1"/>
                        </a:solidFill>
                      </a:endParaRPr>
                    </a:p>
                  </a:txBody>
                  <a:tcPr anchor="ctr">
                    <a:solidFill>
                      <a:srgbClr val="673459"/>
                    </a:solidFill>
                  </a:tcPr>
                </a:tc>
                <a:tc>
                  <a:txBody>
                    <a:bodyPr/>
                    <a:lstStyle/>
                    <a:p>
                      <a:pPr algn="ctr"/>
                      <a:r>
                        <a:rPr lang="de-DE" sz="800" dirty="0"/>
                        <a:t>51/93</a:t>
                      </a:r>
                    </a:p>
                  </a:txBody>
                  <a:tcPr anchor="ctr"/>
                </a:tc>
                <a:tc vMerge="1">
                  <a:txBody>
                    <a:bodyPr/>
                    <a:lstStyle/>
                    <a:p>
                      <a:endParaRPr lang="de-DE" sz="1200" dirty="0"/>
                    </a:p>
                  </a:txBody>
                  <a:tcPr/>
                </a:tc>
                <a:tc vMerge="1">
                  <a:txBody>
                    <a:bodyPr/>
                    <a:lstStyle/>
                    <a:p>
                      <a:pPr algn="ctr"/>
                      <a:endParaRPr lang="de-DE" sz="800" dirty="0"/>
                    </a:p>
                  </a:txBody>
                  <a:tcPr anchor="ctr"/>
                </a:tc>
                <a:extLst>
                  <a:ext uri="{0D108BD9-81ED-4DB2-BD59-A6C34878D82A}">
                    <a16:rowId xmlns:a16="http://schemas.microsoft.com/office/drawing/2014/main" val="142148081"/>
                  </a:ext>
                </a:extLst>
              </a:tr>
            </a:tbl>
          </a:graphicData>
        </a:graphic>
      </p:graphicFrame>
      <p:graphicFrame>
        <p:nvGraphicFramePr>
          <p:cNvPr id="214" name="Tabelle 213">
            <a:extLst>
              <a:ext uri="{FF2B5EF4-FFF2-40B4-BE49-F238E27FC236}">
                <a16:creationId xmlns:a16="http://schemas.microsoft.com/office/drawing/2014/main" id="{240A4109-DEF6-4BC4-B2BE-69A7C3C6A826}"/>
              </a:ext>
            </a:extLst>
          </p:cNvPr>
          <p:cNvGraphicFramePr>
            <a:graphicFrameLocks noGrp="1"/>
          </p:cNvGraphicFramePr>
          <p:nvPr/>
        </p:nvGraphicFramePr>
        <p:xfrm>
          <a:off x="6000623" y="1367181"/>
          <a:ext cx="2717812" cy="1823040"/>
        </p:xfrm>
        <a:graphic>
          <a:graphicData uri="http://schemas.openxmlformats.org/drawingml/2006/table">
            <a:tbl>
              <a:tblPr firstRow="1" bandRow="1">
                <a:tableStyleId>{5C22544A-7EE6-4342-B048-85BDC9FD1C3A}</a:tableStyleId>
              </a:tblPr>
              <a:tblGrid>
                <a:gridCol w="1358906">
                  <a:extLst>
                    <a:ext uri="{9D8B030D-6E8A-4147-A177-3AD203B41FA5}">
                      <a16:colId xmlns:a16="http://schemas.microsoft.com/office/drawing/2014/main" val="192654671"/>
                    </a:ext>
                  </a:extLst>
                </a:gridCol>
                <a:gridCol w="1358906">
                  <a:extLst>
                    <a:ext uri="{9D8B030D-6E8A-4147-A177-3AD203B41FA5}">
                      <a16:colId xmlns:a16="http://schemas.microsoft.com/office/drawing/2014/main" val="2555693052"/>
                    </a:ext>
                  </a:extLst>
                </a:gridCol>
              </a:tblGrid>
              <a:tr h="669188">
                <a:tc gridSpan="2">
                  <a:txBody>
                    <a:bodyPr/>
                    <a:lstStyle/>
                    <a:p>
                      <a:pPr algn="ctr"/>
                      <a:r>
                        <a:rPr lang="de-DE" sz="1000" dirty="0"/>
                        <a:t>Das Risiko für Progression oder Tod war bei Patienten mit Hirnmetastasen in der Gesamtpopulation </a:t>
                      </a:r>
                      <a:br>
                        <a:rPr lang="de-DE" sz="1000" dirty="0"/>
                      </a:br>
                      <a:r>
                        <a:rPr lang="de-DE" sz="1000" baseline="0" dirty="0"/>
                        <a:t>um 52% reduziert</a:t>
                      </a:r>
                      <a:endParaRPr lang="de-DE" sz="1000" dirty="0"/>
                    </a:p>
                  </a:txBody>
                  <a:tcPr anchor="ctr">
                    <a:lnB w="12700" cap="flat" cmpd="sng" algn="ctr">
                      <a:solidFill>
                        <a:schemeClr val="bg1"/>
                      </a:solidFill>
                      <a:prstDash val="solid"/>
                      <a:round/>
                      <a:headEnd type="none" w="med" len="med"/>
                      <a:tailEnd type="none" w="med" len="med"/>
                    </a:lnB>
                  </a:tcPr>
                </a:tc>
                <a:tc hMerge="1">
                  <a:txBody>
                    <a:bodyPr/>
                    <a:lstStyle/>
                    <a:p>
                      <a:endParaRPr lang="de-DE" dirty="0"/>
                    </a:p>
                  </a:txBody>
                  <a:tcPr/>
                </a:tc>
                <a:extLst>
                  <a:ext uri="{0D108BD9-81ED-4DB2-BD59-A6C34878D82A}">
                    <a16:rowId xmlns:a16="http://schemas.microsoft.com/office/drawing/2014/main" val="42921321"/>
                  </a:ext>
                </a:extLst>
              </a:tr>
              <a:tr h="216278">
                <a:tc>
                  <a:txBody>
                    <a:bodyPr/>
                    <a:lstStyle/>
                    <a:p>
                      <a:pPr algn="ctr"/>
                      <a:r>
                        <a:rPr lang="de-DE" sz="1000" dirty="0" err="1">
                          <a:solidFill>
                            <a:schemeClr val="bg1"/>
                          </a:solidFill>
                        </a:rPr>
                        <a:t>TUC+Tra+Cape</a:t>
                      </a:r>
                      <a:endParaRPr lang="de-DE" sz="1000" dirty="0">
                        <a:solidFill>
                          <a:schemeClr val="bg1"/>
                        </a:solidFill>
                      </a:endParaRPr>
                    </a:p>
                  </a:txBody>
                  <a:tcPr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93BE"/>
                    </a:solidFill>
                  </a:tcPr>
                </a:tc>
                <a:tc>
                  <a:txBody>
                    <a:bodyPr/>
                    <a:lstStyle/>
                    <a:p>
                      <a:pPr algn="ctr"/>
                      <a:r>
                        <a:rPr lang="de-DE" sz="1000" dirty="0" err="1">
                          <a:solidFill>
                            <a:schemeClr val="bg1"/>
                          </a:solidFill>
                        </a:rPr>
                        <a:t>PBO+Tras+Cape</a:t>
                      </a:r>
                      <a:endParaRPr lang="de-DE" sz="1000" dirty="0">
                        <a:solidFill>
                          <a:schemeClr val="bg1"/>
                        </a:solidFill>
                      </a:endParaRPr>
                    </a:p>
                  </a:txBody>
                  <a:tcPr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73459"/>
                    </a:solidFill>
                  </a:tcPr>
                </a:tc>
                <a:extLst>
                  <a:ext uri="{0D108BD9-81ED-4DB2-BD59-A6C34878D82A}">
                    <a16:rowId xmlns:a16="http://schemas.microsoft.com/office/drawing/2014/main" val="2051186209"/>
                  </a:ext>
                </a:extLst>
              </a:tr>
              <a:tr h="216278">
                <a:tc gridSpan="2">
                  <a:txBody>
                    <a:bodyPr/>
                    <a:lstStyle/>
                    <a:p>
                      <a:pPr algn="ctr"/>
                      <a:r>
                        <a:rPr lang="de-DE" sz="1000" dirty="0"/>
                        <a:t>1-Jahres-PFS (95% KI)</a:t>
                      </a:r>
                    </a:p>
                  </a:txBody>
                  <a:tcPr marT="36000" marB="36000" anchor="ctr">
                    <a:lnT w="28575" cap="flat" cmpd="sng" algn="ctr">
                      <a:solidFill>
                        <a:schemeClr val="bg1"/>
                      </a:solidFill>
                      <a:prstDash val="solid"/>
                      <a:round/>
                      <a:headEnd type="none" w="med" len="med"/>
                      <a:tailEnd type="none" w="med" len="med"/>
                    </a:lnT>
                  </a:tcPr>
                </a:tc>
                <a:tc hMerge="1">
                  <a:txBody>
                    <a:bodyPr/>
                    <a:lstStyle/>
                    <a:p>
                      <a:pPr algn="ctr"/>
                      <a:endParaRPr lang="de-DE" sz="1000" dirty="0"/>
                    </a:p>
                  </a:txBody>
                  <a:tcPr anchor="ctr"/>
                </a:tc>
                <a:extLst>
                  <a:ext uri="{0D108BD9-81ED-4DB2-BD59-A6C34878D82A}">
                    <a16:rowId xmlns:a16="http://schemas.microsoft.com/office/drawing/2014/main" val="172187203"/>
                  </a:ext>
                </a:extLst>
              </a:tr>
              <a:tr h="216278">
                <a:tc>
                  <a:txBody>
                    <a:bodyPr/>
                    <a:lstStyle/>
                    <a:p>
                      <a:pPr algn="ctr"/>
                      <a:r>
                        <a:rPr lang="de-DE" sz="1000" dirty="0"/>
                        <a:t>25% (17; 34)</a:t>
                      </a:r>
                    </a:p>
                  </a:txBody>
                  <a:tcPr marT="36000" marB="36000" anchor="ctr"/>
                </a:tc>
                <a:tc>
                  <a:txBody>
                    <a:bodyPr/>
                    <a:lstStyle/>
                    <a:p>
                      <a:pPr algn="ctr"/>
                      <a:r>
                        <a:rPr lang="de-DE" sz="1000" dirty="0"/>
                        <a:t>0%</a:t>
                      </a:r>
                    </a:p>
                  </a:txBody>
                  <a:tcPr marT="36000" marB="36000" anchor="ctr"/>
                </a:tc>
                <a:extLst>
                  <a:ext uri="{0D108BD9-81ED-4DB2-BD59-A6C34878D82A}">
                    <a16:rowId xmlns:a16="http://schemas.microsoft.com/office/drawing/2014/main" val="8764227"/>
                  </a:ext>
                </a:extLst>
              </a:tr>
              <a:tr h="216828">
                <a:tc gridSpan="2">
                  <a:txBody>
                    <a:bodyPr/>
                    <a:lstStyle/>
                    <a:p>
                      <a:pPr algn="ctr"/>
                      <a:r>
                        <a:rPr lang="de-DE" sz="1000" dirty="0"/>
                        <a:t>Medianes PFS (95% KI)</a:t>
                      </a:r>
                    </a:p>
                  </a:txBody>
                  <a:tcPr marT="36000" marB="36000" anchor="ctr"/>
                </a:tc>
                <a:tc hMerge="1">
                  <a:txBody>
                    <a:bodyPr/>
                    <a:lstStyle/>
                    <a:p>
                      <a:pPr algn="ctr"/>
                      <a:endParaRPr lang="de-DE" sz="1100" dirty="0"/>
                    </a:p>
                  </a:txBody>
                  <a:tcPr anchor="ctr"/>
                </a:tc>
                <a:extLst>
                  <a:ext uri="{0D108BD9-81ED-4DB2-BD59-A6C34878D82A}">
                    <a16:rowId xmlns:a16="http://schemas.microsoft.com/office/drawing/2014/main" val="2914576327"/>
                  </a:ext>
                </a:extLst>
              </a:tr>
              <a:tr h="216828">
                <a:tc>
                  <a:txBody>
                    <a:bodyPr/>
                    <a:lstStyle/>
                    <a:p>
                      <a:pPr algn="ctr"/>
                      <a:r>
                        <a:rPr lang="de-DE" sz="1000" dirty="0"/>
                        <a:t>7,6 Monate</a:t>
                      </a:r>
                      <a:r>
                        <a:rPr lang="de-DE" sz="1000" baseline="0" dirty="0"/>
                        <a:t> (6,2; 9,5)</a:t>
                      </a:r>
                      <a:endParaRPr lang="de-DE" sz="1000" dirty="0"/>
                    </a:p>
                  </a:txBody>
                  <a:tcPr marT="36000" marB="36000" anchor="ctr"/>
                </a:tc>
                <a:tc>
                  <a:txBody>
                    <a:bodyPr/>
                    <a:lstStyle/>
                    <a:p>
                      <a:pPr algn="ctr"/>
                      <a:r>
                        <a:rPr lang="de-DE" sz="1000" dirty="0"/>
                        <a:t>5,4 Monate (4,1; 5,7)</a:t>
                      </a:r>
                    </a:p>
                  </a:txBody>
                  <a:tcPr marT="36000" marB="36000" anchor="ctr"/>
                </a:tc>
                <a:extLst>
                  <a:ext uri="{0D108BD9-81ED-4DB2-BD59-A6C34878D82A}">
                    <a16:rowId xmlns:a16="http://schemas.microsoft.com/office/drawing/2014/main" val="2011575750"/>
                  </a:ext>
                </a:extLst>
              </a:tr>
            </a:tbl>
          </a:graphicData>
        </a:graphic>
      </p:graphicFrame>
      <p:sp>
        <p:nvSpPr>
          <p:cNvPr id="3" name="Textfeld 2">
            <a:extLst>
              <a:ext uri="{FF2B5EF4-FFF2-40B4-BE49-F238E27FC236}">
                <a16:creationId xmlns:a16="http://schemas.microsoft.com/office/drawing/2014/main" id="{FAD048A8-81AE-4427-8FAA-3261536C95E4}"/>
              </a:ext>
            </a:extLst>
          </p:cNvPr>
          <p:cNvSpPr txBox="1"/>
          <p:nvPr/>
        </p:nvSpPr>
        <p:spPr>
          <a:xfrm>
            <a:off x="358269" y="994305"/>
            <a:ext cx="2747868" cy="261610"/>
          </a:xfrm>
          <a:prstGeom prst="rect">
            <a:avLst/>
          </a:prstGeom>
          <a:noFill/>
        </p:spPr>
        <p:txBody>
          <a:bodyPr wrap="none" rtlCol="0">
            <a:spAutoFit/>
          </a:bodyPr>
          <a:lstStyle/>
          <a:p>
            <a:r>
              <a:rPr lang="de-DE" sz="1100" dirty="0">
                <a:solidFill>
                  <a:schemeClr val="tx2">
                    <a:lumMod val="75000"/>
                  </a:schemeClr>
                </a:solidFill>
              </a:rPr>
              <a:t>Alpha-kontrollierter sekundärer Endpunkt</a:t>
            </a:r>
          </a:p>
        </p:txBody>
      </p:sp>
      <p:sp>
        <p:nvSpPr>
          <p:cNvPr id="216" name="Rechteck 215">
            <a:extLst>
              <a:ext uri="{FF2B5EF4-FFF2-40B4-BE49-F238E27FC236}">
                <a16:creationId xmlns:a16="http://schemas.microsoft.com/office/drawing/2014/main" id="{D8C9FC5C-25B5-415F-8815-FC65254ED9B6}"/>
              </a:ext>
            </a:extLst>
          </p:cNvPr>
          <p:cNvSpPr/>
          <p:nvPr/>
        </p:nvSpPr>
        <p:spPr>
          <a:xfrm>
            <a:off x="6006731" y="3310720"/>
            <a:ext cx="2726980" cy="492443"/>
          </a:xfrm>
          <a:prstGeom prst="rect">
            <a:avLst/>
          </a:prstGeom>
        </p:spPr>
        <p:txBody>
          <a:bodyPr wrap="square" lIns="0" tIns="0" rIns="0" bIns="0" anchor="b">
            <a:spAutoFit/>
          </a:bodyPr>
          <a:lstStyle/>
          <a:p>
            <a:r>
              <a:rPr lang="de-DE" sz="800" dirty="0"/>
              <a:t>Die </a:t>
            </a:r>
            <a:r>
              <a:rPr lang="de-DE" sz="800" dirty="0">
                <a:solidFill>
                  <a:prstClr val="black"/>
                </a:solidFill>
              </a:rPr>
              <a:t>präspezifizierte</a:t>
            </a:r>
            <a:r>
              <a:rPr lang="de-DE" sz="800" dirty="0"/>
              <a:t> Wirksamkeitsgrenze für PFS bei Hirnmetastasen (P=0,0080) wurde bei der ersten Interimsanalyse erreicht. Data Cut-Off: 4. September 2019</a:t>
            </a:r>
          </a:p>
          <a:p>
            <a:pPr lvl="0"/>
            <a:endParaRPr lang="de-DE" sz="800" dirty="0">
              <a:solidFill>
                <a:prstClr val="black"/>
              </a:solidFill>
            </a:endParaRPr>
          </a:p>
        </p:txBody>
      </p:sp>
    </p:spTree>
    <p:extLst>
      <p:ext uri="{BB962C8B-B14F-4D97-AF65-F5344CB8AC3E}">
        <p14:creationId xmlns:p14="http://schemas.microsoft.com/office/powerpoint/2010/main" val="20412921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HER2CLIMB</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Lin </a:t>
            </a:r>
            <a:r>
              <a:rPr lang="en-US" kern="0" dirty="0"/>
              <a:t>et al. | 2020 ASCO Annual Meeting | J Clin Oncol 38: 2020 (suppl; </a:t>
            </a:r>
            <a:r>
              <a:rPr lang="en-US" kern="0" dirty="0" err="1"/>
              <a:t>abstr</a:t>
            </a:r>
            <a:r>
              <a:rPr lang="en-US" kern="0" dirty="0"/>
              <a:t> 1005)</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Analyse der Patienten mit Hirnmetastasen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62</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533741"/>
            <a:ext cx="8280397" cy="246221"/>
          </a:xfrm>
          <a:prstGeom prst="rect">
            <a:avLst/>
          </a:prstGeom>
        </p:spPr>
        <p:txBody>
          <a:bodyPr wrap="square" lIns="0" tIns="0" rIns="0" bIns="0" anchor="b">
            <a:spAutoFit/>
          </a:bodyPr>
          <a:lstStyle/>
          <a:p>
            <a:pPr lvl="0"/>
            <a:r>
              <a:rPr lang="de-DE" sz="800" dirty="0">
                <a:solidFill>
                  <a:prstClr val="black"/>
                </a:solidFill>
              </a:rPr>
              <a:t>*Diese Patienten wurden in der Gruppe der behandelten stabilen Hirnmetastasen in die Analyse eingeschlossen;</a:t>
            </a:r>
            <a:r>
              <a:rPr lang="de-DE" sz="800" baseline="30000" dirty="0"/>
              <a:t> †</a:t>
            </a:r>
            <a:r>
              <a:rPr lang="de-DE" sz="800" dirty="0">
                <a:solidFill>
                  <a:prstClr val="black"/>
                </a:solidFill>
              </a:rPr>
              <a:t>Eingeschlossen Patienten, die eine sofortige lokale Therapie vor Studieneinschluss benötigten. Diese Patienten wurden nicht für das intrakraniale Ansprechen berücksichtigt. </a:t>
            </a:r>
          </a:p>
        </p:txBody>
      </p:sp>
      <p:sp>
        <p:nvSpPr>
          <p:cNvPr id="7" name="Inhaltsplatzhalter 2">
            <a:extLst>
              <a:ext uri="{FF2B5EF4-FFF2-40B4-BE49-F238E27FC236}">
                <a16:creationId xmlns:a16="http://schemas.microsoft.com/office/drawing/2014/main" id="{2503BED0-C2BC-4D3C-B665-D50CC408BE08}"/>
              </a:ext>
            </a:extLst>
          </p:cNvPr>
          <p:cNvSpPr>
            <a:spLocks noGrp="1"/>
          </p:cNvSpPr>
          <p:nvPr>
            <p:ph idx="1"/>
          </p:nvPr>
        </p:nvSpPr>
        <p:spPr>
          <a:xfrm>
            <a:off x="435530" y="1324022"/>
            <a:ext cx="3459047" cy="2607897"/>
          </a:xfrm>
        </p:spPr>
        <p:txBody>
          <a:bodyPr/>
          <a:lstStyle/>
          <a:p>
            <a:r>
              <a:rPr lang="de-DE" sz="1200" dirty="0"/>
              <a:t>Hirn-MRT zur Baseline für alle Patienten</a:t>
            </a:r>
            <a:endParaRPr lang="de-DE" sz="1200" baseline="30000" dirty="0"/>
          </a:p>
          <a:p>
            <a:r>
              <a:rPr lang="de-DE" sz="1200" dirty="0"/>
              <a:t>Hirn-MRT für Patienten mit Hirnmetastasen alle 6 Wochen in den ersten 24 Wochen, anschließend alle 9 Wochen</a:t>
            </a:r>
          </a:p>
          <a:p>
            <a:r>
              <a:rPr lang="de-DE" sz="1200" dirty="0"/>
              <a:t>Geeignete Patienten mit Hirnmetastasen: </a:t>
            </a:r>
          </a:p>
          <a:p>
            <a:pPr marL="530225" lvl="1" indent="-265113"/>
            <a:r>
              <a:rPr lang="de-DE" dirty="0"/>
              <a:t>Patienten, die keine sofortige lokale Therapie benötigen</a:t>
            </a:r>
          </a:p>
          <a:p>
            <a:pPr marL="530225" lvl="1" indent="-265113"/>
            <a:r>
              <a:rPr lang="de-DE" dirty="0"/>
              <a:t>Patienten, die eine lokale Therapie während des Screenings benötigen, könnten nach der Auswaschphase geeignet sein.*</a:t>
            </a:r>
            <a:endParaRPr lang="en-US" dirty="0"/>
          </a:p>
        </p:txBody>
      </p:sp>
      <p:sp>
        <p:nvSpPr>
          <p:cNvPr id="3" name="Rechteck 2">
            <a:extLst>
              <a:ext uri="{FF2B5EF4-FFF2-40B4-BE49-F238E27FC236}">
                <a16:creationId xmlns:a16="http://schemas.microsoft.com/office/drawing/2014/main" id="{A8AD4CCE-9476-40D3-81F0-7F562DAACB4C}"/>
              </a:ext>
            </a:extLst>
          </p:cNvPr>
          <p:cNvSpPr/>
          <p:nvPr/>
        </p:nvSpPr>
        <p:spPr>
          <a:xfrm>
            <a:off x="5416721" y="1192502"/>
            <a:ext cx="2835275" cy="588192"/>
          </a:xfrm>
          <a:prstGeom prst="rect">
            <a:avLst/>
          </a:prstGeom>
          <a:solidFill>
            <a:srgbClr val="004D74"/>
          </a:solidFill>
          <a:ln>
            <a:solidFill>
              <a:srgbClr val="CBD0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t>Alle Patienten mit Hirnmetastasen</a:t>
            </a:r>
          </a:p>
          <a:p>
            <a:pPr algn="ctr"/>
            <a:r>
              <a:rPr lang="de-DE" sz="1200" dirty="0"/>
              <a:t>N=291</a:t>
            </a:r>
          </a:p>
        </p:txBody>
      </p:sp>
      <p:sp>
        <p:nvSpPr>
          <p:cNvPr id="14" name="Rechteck 13">
            <a:extLst>
              <a:ext uri="{FF2B5EF4-FFF2-40B4-BE49-F238E27FC236}">
                <a16:creationId xmlns:a16="http://schemas.microsoft.com/office/drawing/2014/main" id="{77E1A6A1-10A6-4B20-B22E-BFA0B7DFCCF0}"/>
              </a:ext>
            </a:extLst>
          </p:cNvPr>
          <p:cNvSpPr/>
          <p:nvPr/>
        </p:nvSpPr>
        <p:spPr>
          <a:xfrm>
            <a:off x="3894576" y="2840411"/>
            <a:ext cx="1824349" cy="1467012"/>
          </a:xfrm>
          <a:prstGeom prst="rect">
            <a:avLst/>
          </a:prstGeom>
          <a:solidFill>
            <a:srgbClr val="004D74"/>
          </a:solidFill>
          <a:ln>
            <a:solidFill>
              <a:srgbClr val="CBD0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t>Behandelt, progressiv</a:t>
            </a:r>
          </a:p>
          <a:p>
            <a:pPr algn="ctr"/>
            <a:r>
              <a:rPr lang="de-DE" sz="1200" dirty="0"/>
              <a:t>N=108</a:t>
            </a:r>
          </a:p>
          <a:p>
            <a:pPr algn="ctr"/>
            <a:endParaRPr lang="de-DE" sz="1200" dirty="0"/>
          </a:p>
          <a:p>
            <a:pPr algn="ctr"/>
            <a:r>
              <a:rPr lang="de-DE" sz="1050" dirty="0"/>
              <a:t>Zuvor behandelt aber Progression </a:t>
            </a:r>
            <a:r>
              <a:rPr lang="de-DE" sz="1050" dirty="0" err="1"/>
              <a:t>exisitierender</a:t>
            </a:r>
            <a:r>
              <a:rPr lang="de-DE" sz="1050" dirty="0"/>
              <a:t>, neuer oder unbehandelter Läsionen zur Baseline</a:t>
            </a:r>
          </a:p>
        </p:txBody>
      </p:sp>
      <p:sp>
        <p:nvSpPr>
          <p:cNvPr id="24" name="Rechteck 23">
            <a:extLst>
              <a:ext uri="{FF2B5EF4-FFF2-40B4-BE49-F238E27FC236}">
                <a16:creationId xmlns:a16="http://schemas.microsoft.com/office/drawing/2014/main" id="{8A9CE148-B31B-4816-A277-BC7BC950C9F6}"/>
              </a:ext>
            </a:extLst>
          </p:cNvPr>
          <p:cNvSpPr/>
          <p:nvPr/>
        </p:nvSpPr>
        <p:spPr>
          <a:xfrm>
            <a:off x="4633268" y="2022525"/>
            <a:ext cx="1905000" cy="588192"/>
          </a:xfrm>
          <a:prstGeom prst="rect">
            <a:avLst/>
          </a:prstGeom>
          <a:solidFill>
            <a:srgbClr val="004D74"/>
          </a:solidFill>
          <a:ln>
            <a:solidFill>
              <a:srgbClr val="CBD0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t>Aktive Hirnmetastasen</a:t>
            </a:r>
          </a:p>
          <a:p>
            <a:pPr algn="ctr"/>
            <a:r>
              <a:rPr lang="de-DE" sz="1200" dirty="0"/>
              <a:t>N=174</a:t>
            </a:r>
          </a:p>
        </p:txBody>
      </p:sp>
      <p:sp>
        <p:nvSpPr>
          <p:cNvPr id="25" name="Rechteck 24">
            <a:extLst>
              <a:ext uri="{FF2B5EF4-FFF2-40B4-BE49-F238E27FC236}">
                <a16:creationId xmlns:a16="http://schemas.microsoft.com/office/drawing/2014/main" id="{1F14C65F-F694-4AF0-B813-71351CB08CE6}"/>
              </a:ext>
            </a:extLst>
          </p:cNvPr>
          <p:cNvSpPr/>
          <p:nvPr/>
        </p:nvSpPr>
        <p:spPr>
          <a:xfrm>
            <a:off x="5754997" y="2842054"/>
            <a:ext cx="1294732" cy="598116"/>
          </a:xfrm>
          <a:prstGeom prst="rect">
            <a:avLst/>
          </a:prstGeom>
          <a:solidFill>
            <a:srgbClr val="004D74"/>
          </a:solidFill>
          <a:ln>
            <a:solidFill>
              <a:srgbClr val="CBD0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t>Unbehandelt</a:t>
            </a:r>
          </a:p>
          <a:p>
            <a:pPr algn="ctr"/>
            <a:r>
              <a:rPr lang="de-DE" sz="1200" dirty="0"/>
              <a:t>N=66</a:t>
            </a:r>
          </a:p>
        </p:txBody>
      </p:sp>
      <p:sp>
        <p:nvSpPr>
          <p:cNvPr id="26" name="Rechteck 25">
            <a:extLst>
              <a:ext uri="{FF2B5EF4-FFF2-40B4-BE49-F238E27FC236}">
                <a16:creationId xmlns:a16="http://schemas.microsoft.com/office/drawing/2014/main" id="{5DAFE25D-5FA8-464D-A5F1-3C9224251444}"/>
              </a:ext>
            </a:extLst>
          </p:cNvPr>
          <p:cNvSpPr/>
          <p:nvPr/>
        </p:nvSpPr>
        <p:spPr>
          <a:xfrm>
            <a:off x="7161384" y="2027241"/>
            <a:ext cx="1677816" cy="1412929"/>
          </a:xfrm>
          <a:prstGeom prst="rect">
            <a:avLst/>
          </a:prstGeom>
          <a:solidFill>
            <a:srgbClr val="004D74"/>
          </a:solidFill>
          <a:ln>
            <a:solidFill>
              <a:srgbClr val="CBD0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200" dirty="0"/>
              <a:t>Behandelt, stabile Hirnmetastasen</a:t>
            </a:r>
            <a:r>
              <a:rPr lang="de-DE" sz="1200" baseline="30000" dirty="0"/>
              <a:t>†</a:t>
            </a:r>
          </a:p>
          <a:p>
            <a:pPr algn="ctr"/>
            <a:r>
              <a:rPr lang="de-DE" sz="1200" dirty="0"/>
              <a:t>N=117</a:t>
            </a:r>
          </a:p>
          <a:p>
            <a:pPr algn="ctr"/>
            <a:endParaRPr lang="de-DE" sz="1200" dirty="0"/>
          </a:p>
          <a:p>
            <a:pPr algn="ctr"/>
            <a:r>
              <a:rPr lang="de-DE" sz="1050" dirty="0"/>
              <a:t>Zuvor behandelt und kein Nachweis der Progression zur Baseline</a:t>
            </a:r>
            <a:endParaRPr lang="de-DE" sz="1200" dirty="0"/>
          </a:p>
        </p:txBody>
      </p:sp>
      <p:cxnSp>
        <p:nvCxnSpPr>
          <p:cNvPr id="12" name="Verbinder: gewinkelt 11">
            <a:extLst>
              <a:ext uri="{FF2B5EF4-FFF2-40B4-BE49-F238E27FC236}">
                <a16:creationId xmlns:a16="http://schemas.microsoft.com/office/drawing/2014/main" id="{3F3E04DF-48E0-4AD3-B88E-5B7B15B957F2}"/>
              </a:ext>
            </a:extLst>
          </p:cNvPr>
          <p:cNvCxnSpPr>
            <a:cxnSpLocks/>
            <a:stCxn id="3" idx="2"/>
            <a:endCxn id="26" idx="0"/>
          </p:cNvCxnSpPr>
          <p:nvPr/>
        </p:nvCxnSpPr>
        <p:spPr>
          <a:xfrm rot="16200000" flipH="1">
            <a:off x="7294052" y="1321000"/>
            <a:ext cx="246547" cy="1165933"/>
          </a:xfrm>
          <a:prstGeom prst="bentConnector3">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9" name="Verbinder: gewinkelt 28">
            <a:extLst>
              <a:ext uri="{FF2B5EF4-FFF2-40B4-BE49-F238E27FC236}">
                <a16:creationId xmlns:a16="http://schemas.microsoft.com/office/drawing/2014/main" id="{6C620A99-8266-46CF-BD2E-AB8CCA585A2D}"/>
              </a:ext>
            </a:extLst>
          </p:cNvPr>
          <p:cNvCxnSpPr>
            <a:cxnSpLocks/>
            <a:stCxn id="3" idx="2"/>
            <a:endCxn id="24" idx="0"/>
          </p:cNvCxnSpPr>
          <p:nvPr/>
        </p:nvCxnSpPr>
        <p:spPr>
          <a:xfrm rot="5400000">
            <a:off x="6089149" y="1277314"/>
            <a:ext cx="241831" cy="1248591"/>
          </a:xfrm>
          <a:prstGeom prst="bentConnector3">
            <a:avLst>
              <a:gd name="adj1"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2" name="Verbinder: gewinkelt 31">
            <a:extLst>
              <a:ext uri="{FF2B5EF4-FFF2-40B4-BE49-F238E27FC236}">
                <a16:creationId xmlns:a16="http://schemas.microsoft.com/office/drawing/2014/main" id="{53D630D5-C010-459F-84AD-1BB9106C7784}"/>
              </a:ext>
            </a:extLst>
          </p:cNvPr>
          <p:cNvCxnSpPr>
            <a:cxnSpLocks/>
            <a:stCxn id="24" idx="2"/>
            <a:endCxn id="14" idx="0"/>
          </p:cNvCxnSpPr>
          <p:nvPr/>
        </p:nvCxnSpPr>
        <p:spPr>
          <a:xfrm rot="5400000">
            <a:off x="5081413" y="2336056"/>
            <a:ext cx="229694" cy="779017"/>
          </a:xfrm>
          <a:prstGeom prst="bentConnector3">
            <a:avLst>
              <a:gd name="adj1"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5" name="Verbinder: gewinkelt 34">
            <a:extLst>
              <a:ext uri="{FF2B5EF4-FFF2-40B4-BE49-F238E27FC236}">
                <a16:creationId xmlns:a16="http://schemas.microsoft.com/office/drawing/2014/main" id="{147584CF-3B18-43A5-9FEA-0B904090E831}"/>
              </a:ext>
            </a:extLst>
          </p:cNvPr>
          <p:cNvCxnSpPr>
            <a:cxnSpLocks/>
            <a:stCxn id="24" idx="2"/>
            <a:endCxn id="25" idx="0"/>
          </p:cNvCxnSpPr>
          <p:nvPr/>
        </p:nvCxnSpPr>
        <p:spPr>
          <a:xfrm rot="16200000" flipH="1">
            <a:off x="5878397" y="2318087"/>
            <a:ext cx="231337" cy="816595"/>
          </a:xfrm>
          <a:prstGeom prst="bentConnector3">
            <a:avLst>
              <a:gd name="adj1" fmla="val 50000"/>
            </a:avLst>
          </a:prstGeom>
          <a:ln w="1270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5020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HER2CLIMB</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Lin </a:t>
            </a:r>
            <a:r>
              <a:rPr lang="en-US" kern="0" dirty="0"/>
              <a:t>et al. | 2020 ASCO Annual Meeting | J Clin Oncol 38: 2020 (suppl; </a:t>
            </a:r>
            <a:r>
              <a:rPr lang="en-US" kern="0" dirty="0" err="1"/>
              <a:t>abstr</a:t>
            </a:r>
            <a:r>
              <a:rPr lang="en-US" kern="0" dirty="0"/>
              <a:t> 1005)</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Baseline-Charakteristika der HER2CLIMB-Patienten mit Hirnmetastasen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63</a:t>
            </a:fld>
            <a:endParaRPr lang="en-GB" dirty="0"/>
          </a:p>
        </p:txBody>
      </p:sp>
      <p:graphicFrame>
        <p:nvGraphicFramePr>
          <p:cNvPr id="19" name="Tabelle 18">
            <a:extLst>
              <a:ext uri="{FF2B5EF4-FFF2-40B4-BE49-F238E27FC236}">
                <a16:creationId xmlns:a16="http://schemas.microsoft.com/office/drawing/2014/main" id="{F79CC304-9ADD-4F1B-8310-8EC4744C3B2E}"/>
              </a:ext>
            </a:extLst>
          </p:cNvPr>
          <p:cNvGraphicFramePr>
            <a:graphicFrameLocks noGrp="1"/>
          </p:cNvGraphicFramePr>
          <p:nvPr/>
        </p:nvGraphicFramePr>
        <p:xfrm>
          <a:off x="452052" y="1238567"/>
          <a:ext cx="6537789" cy="3348832"/>
        </p:xfrm>
        <a:graphic>
          <a:graphicData uri="http://schemas.openxmlformats.org/drawingml/2006/table">
            <a:tbl>
              <a:tblPr firstRow="1" bandRow="1">
                <a:tableStyleId>{5C22544A-7EE6-4342-B048-85BDC9FD1C3A}</a:tableStyleId>
              </a:tblPr>
              <a:tblGrid>
                <a:gridCol w="2768429">
                  <a:extLst>
                    <a:ext uri="{9D8B030D-6E8A-4147-A177-3AD203B41FA5}">
                      <a16:colId xmlns:a16="http://schemas.microsoft.com/office/drawing/2014/main" val="803611838"/>
                    </a:ext>
                  </a:extLst>
                </a:gridCol>
                <a:gridCol w="1800860">
                  <a:extLst>
                    <a:ext uri="{9D8B030D-6E8A-4147-A177-3AD203B41FA5}">
                      <a16:colId xmlns:a16="http://schemas.microsoft.com/office/drawing/2014/main" val="3926207950"/>
                    </a:ext>
                  </a:extLst>
                </a:gridCol>
                <a:gridCol w="1968500">
                  <a:extLst>
                    <a:ext uri="{9D8B030D-6E8A-4147-A177-3AD203B41FA5}">
                      <a16:colId xmlns:a16="http://schemas.microsoft.com/office/drawing/2014/main" val="2123663556"/>
                    </a:ext>
                  </a:extLst>
                </a:gridCol>
              </a:tblGrid>
              <a:tr h="450533">
                <a:tc>
                  <a:txBody>
                    <a:bodyPr/>
                    <a:lstStyle/>
                    <a:p>
                      <a:endParaRPr lang="de-DE" sz="1000" dirty="0"/>
                    </a:p>
                  </a:txBody>
                  <a:tcPr marT="0" marB="0" anchor="ctr"/>
                </a:tc>
                <a:tc>
                  <a:txBody>
                    <a:bodyPr/>
                    <a:lstStyle/>
                    <a:p>
                      <a:pPr algn="ctr"/>
                      <a:r>
                        <a:rPr lang="de-DE" sz="1000" dirty="0" err="1"/>
                        <a:t>TUC+Tras+Cape</a:t>
                      </a:r>
                      <a:r>
                        <a:rPr lang="de-DE" sz="1000" dirty="0"/>
                        <a:t> (n=198)</a:t>
                      </a:r>
                    </a:p>
                  </a:txBody>
                  <a:tcPr marT="0" marB="0" anchor="ctr"/>
                </a:tc>
                <a:tc>
                  <a:txBody>
                    <a:bodyPr/>
                    <a:lstStyle/>
                    <a:p>
                      <a:pPr algn="ctr"/>
                      <a:r>
                        <a:rPr lang="de-DE" sz="1000" dirty="0" err="1"/>
                        <a:t>Pbo+Tras+Cape</a:t>
                      </a:r>
                      <a:r>
                        <a:rPr lang="de-DE" sz="1000" dirty="0"/>
                        <a:t> (n=93)</a:t>
                      </a:r>
                    </a:p>
                  </a:txBody>
                  <a:tcPr marT="0" marB="0" anchor="ctr"/>
                </a:tc>
                <a:extLst>
                  <a:ext uri="{0D108BD9-81ED-4DB2-BD59-A6C34878D82A}">
                    <a16:rowId xmlns:a16="http://schemas.microsoft.com/office/drawing/2014/main" val="160853978"/>
                  </a:ext>
                </a:extLst>
              </a:tr>
              <a:tr h="166025">
                <a:tc>
                  <a:txBody>
                    <a:bodyPr/>
                    <a:lstStyle/>
                    <a:p>
                      <a:r>
                        <a:rPr lang="de-DE" sz="1000" b="1" dirty="0">
                          <a:latin typeface="+mn-lt"/>
                        </a:rPr>
                        <a:t>Medianes Alter, Jahre (Range)</a:t>
                      </a:r>
                    </a:p>
                  </a:txBody>
                  <a:tcPr marT="18000" marB="18000"/>
                </a:tc>
                <a:tc>
                  <a:txBody>
                    <a:bodyPr/>
                    <a:lstStyle/>
                    <a:p>
                      <a:pPr algn="ctr"/>
                      <a:r>
                        <a:rPr lang="de-DE" sz="1000" dirty="0">
                          <a:latin typeface="+mn-lt"/>
                        </a:rPr>
                        <a:t>53 (22-75)</a:t>
                      </a:r>
                    </a:p>
                  </a:txBody>
                  <a:tcPr marT="18000" marB="18000"/>
                </a:tc>
                <a:tc>
                  <a:txBody>
                    <a:bodyPr/>
                    <a:lstStyle/>
                    <a:p>
                      <a:pPr algn="ctr"/>
                      <a:r>
                        <a:rPr lang="de-DE" sz="1000" dirty="0">
                          <a:latin typeface="+mn-lt"/>
                        </a:rPr>
                        <a:t>52 (25-75)</a:t>
                      </a:r>
                    </a:p>
                  </a:txBody>
                  <a:tcPr marT="18000" marB="18000"/>
                </a:tc>
                <a:extLst>
                  <a:ext uri="{0D108BD9-81ED-4DB2-BD59-A6C34878D82A}">
                    <a16:rowId xmlns:a16="http://schemas.microsoft.com/office/drawing/2014/main" val="2756326094"/>
                  </a:ext>
                </a:extLst>
              </a:tr>
              <a:tr h="166025">
                <a:tc>
                  <a:txBody>
                    <a:bodyPr/>
                    <a:lstStyle/>
                    <a:p>
                      <a:r>
                        <a:rPr lang="de-DE" sz="1000" b="1" dirty="0">
                          <a:latin typeface="+mn-lt"/>
                        </a:rPr>
                        <a:t>Weiblich, n (%)</a:t>
                      </a:r>
                    </a:p>
                  </a:txBody>
                  <a:tcPr marT="18000" marB="18000"/>
                </a:tc>
                <a:tc>
                  <a:txBody>
                    <a:bodyPr/>
                    <a:lstStyle/>
                    <a:p>
                      <a:pPr algn="ctr"/>
                      <a:r>
                        <a:rPr lang="de-DE" sz="1000" dirty="0">
                          <a:latin typeface="+mn-lt"/>
                        </a:rPr>
                        <a:t>197 (99,5)</a:t>
                      </a:r>
                    </a:p>
                  </a:txBody>
                  <a:tcPr marT="18000" marB="18000"/>
                </a:tc>
                <a:tc>
                  <a:txBody>
                    <a:bodyPr/>
                    <a:lstStyle/>
                    <a:p>
                      <a:pPr algn="ctr"/>
                      <a:r>
                        <a:rPr lang="de-DE" sz="1000" dirty="0">
                          <a:latin typeface="+mn-lt"/>
                        </a:rPr>
                        <a:t>92 (98,9)</a:t>
                      </a:r>
                    </a:p>
                  </a:txBody>
                  <a:tcPr marT="18000" marB="18000"/>
                </a:tc>
                <a:extLst>
                  <a:ext uri="{0D108BD9-81ED-4DB2-BD59-A6C34878D82A}">
                    <a16:rowId xmlns:a16="http://schemas.microsoft.com/office/drawing/2014/main" val="3135264486"/>
                  </a:ext>
                </a:extLst>
              </a:tr>
              <a:tr h="498075">
                <a:tc>
                  <a:txBody>
                    <a:bodyPr/>
                    <a:lstStyle/>
                    <a:p>
                      <a:r>
                        <a:rPr lang="de-DE" sz="1000" b="1" dirty="0">
                          <a:latin typeface="+mn-lt"/>
                        </a:rPr>
                        <a:t>ECOG PS, n (%)</a:t>
                      </a:r>
                    </a:p>
                    <a:p>
                      <a:pPr>
                        <a:tabLst>
                          <a:tab pos="182563" algn="l"/>
                        </a:tabLst>
                      </a:pPr>
                      <a:r>
                        <a:rPr lang="de-DE" sz="1000" b="1" dirty="0">
                          <a:latin typeface="+mn-lt"/>
                        </a:rPr>
                        <a:t>	</a:t>
                      </a:r>
                      <a:r>
                        <a:rPr lang="de-DE" sz="1000" b="0" dirty="0">
                          <a:latin typeface="+mn-lt"/>
                        </a:rPr>
                        <a:t>0</a:t>
                      </a:r>
                    </a:p>
                    <a:p>
                      <a:pPr>
                        <a:tabLst>
                          <a:tab pos="182563" algn="l"/>
                        </a:tabLst>
                      </a:pPr>
                      <a:r>
                        <a:rPr lang="de-DE" sz="1000" b="0" dirty="0">
                          <a:latin typeface="+mn-lt"/>
                        </a:rPr>
                        <a:t>	1</a:t>
                      </a:r>
                    </a:p>
                  </a:txBody>
                  <a:tcPr marT="18000" marB="18000"/>
                </a:tc>
                <a:tc>
                  <a:txBody>
                    <a:bodyPr/>
                    <a:lstStyle/>
                    <a:p>
                      <a:pPr algn="ctr"/>
                      <a:br>
                        <a:rPr lang="de-DE" sz="1000" dirty="0">
                          <a:latin typeface="+mn-lt"/>
                        </a:rPr>
                      </a:br>
                      <a:r>
                        <a:rPr lang="de-DE" sz="1000" dirty="0">
                          <a:latin typeface="+mn-lt"/>
                        </a:rPr>
                        <a:t>92 (46,5)</a:t>
                      </a:r>
                    </a:p>
                    <a:p>
                      <a:pPr algn="ctr"/>
                      <a:r>
                        <a:rPr lang="de-DE" sz="1000" dirty="0">
                          <a:latin typeface="+mn-lt"/>
                        </a:rPr>
                        <a:t>106 (53,5)</a:t>
                      </a:r>
                    </a:p>
                  </a:txBody>
                  <a:tcPr marT="18000" marB="18000"/>
                </a:tc>
                <a:tc>
                  <a:txBody>
                    <a:bodyPr/>
                    <a:lstStyle/>
                    <a:p>
                      <a:pPr algn="ctr"/>
                      <a:br>
                        <a:rPr lang="de-DE" sz="1000" dirty="0">
                          <a:latin typeface="+mn-lt"/>
                        </a:rPr>
                      </a:br>
                      <a:r>
                        <a:rPr lang="de-DE" sz="1000" dirty="0">
                          <a:latin typeface="+mn-lt"/>
                        </a:rPr>
                        <a:t>38 (40,9)</a:t>
                      </a:r>
                    </a:p>
                    <a:p>
                      <a:pPr algn="ctr"/>
                      <a:r>
                        <a:rPr lang="de-DE" sz="1000" dirty="0">
                          <a:latin typeface="+mn-lt"/>
                        </a:rPr>
                        <a:t>55 (59,1)</a:t>
                      </a:r>
                    </a:p>
                  </a:txBody>
                  <a:tcPr marT="18000" marB="18000"/>
                </a:tc>
                <a:extLst>
                  <a:ext uri="{0D108BD9-81ED-4DB2-BD59-A6C34878D82A}">
                    <a16:rowId xmlns:a16="http://schemas.microsoft.com/office/drawing/2014/main" val="3458309219"/>
                  </a:ext>
                </a:extLst>
              </a:tr>
              <a:tr h="498075">
                <a:tc>
                  <a:txBody>
                    <a:bodyPr/>
                    <a:lstStyle/>
                    <a:p>
                      <a:r>
                        <a:rPr lang="de-DE" sz="1000" b="1" dirty="0">
                          <a:latin typeface="+mn-lt"/>
                        </a:rPr>
                        <a:t>Histologie, n (%)</a:t>
                      </a:r>
                    </a:p>
                    <a:p>
                      <a:pPr>
                        <a:tabLst>
                          <a:tab pos="182563" algn="l"/>
                        </a:tabLst>
                      </a:pPr>
                      <a:r>
                        <a:rPr lang="de-DE" sz="1000" b="1" dirty="0">
                          <a:latin typeface="+mn-lt"/>
                        </a:rPr>
                        <a:t>	</a:t>
                      </a:r>
                      <a:r>
                        <a:rPr lang="de-DE" sz="1000" b="0" dirty="0">
                          <a:latin typeface="+mn-lt"/>
                        </a:rPr>
                        <a:t>ER- und/oder PR-positiv</a:t>
                      </a:r>
                    </a:p>
                    <a:p>
                      <a:pPr>
                        <a:tabLst>
                          <a:tab pos="182563" algn="l"/>
                        </a:tabLst>
                      </a:pPr>
                      <a:r>
                        <a:rPr lang="de-DE" sz="1000" b="0" dirty="0">
                          <a:latin typeface="+mn-lt"/>
                        </a:rPr>
                        <a:t>	ER- und PR-negativ</a:t>
                      </a:r>
                    </a:p>
                  </a:txBody>
                  <a:tcPr marT="18000" marB="18000"/>
                </a:tc>
                <a:tc>
                  <a:txBody>
                    <a:bodyPr/>
                    <a:lstStyle/>
                    <a:p>
                      <a:pPr algn="ctr"/>
                      <a:endParaRPr lang="de-DE" sz="1000" dirty="0">
                        <a:latin typeface="+mn-lt"/>
                      </a:endParaRPr>
                    </a:p>
                    <a:p>
                      <a:pPr algn="ctr"/>
                      <a:r>
                        <a:rPr lang="de-DE" sz="1000" dirty="0">
                          <a:latin typeface="+mn-lt"/>
                        </a:rPr>
                        <a:t>107 (54,0)</a:t>
                      </a:r>
                    </a:p>
                    <a:p>
                      <a:pPr algn="ctr"/>
                      <a:r>
                        <a:rPr lang="de-DE" sz="1000" dirty="0">
                          <a:latin typeface="+mn-lt"/>
                        </a:rPr>
                        <a:t>88 (44,4)</a:t>
                      </a:r>
                    </a:p>
                  </a:txBody>
                  <a:tcPr marT="18000" marB="18000"/>
                </a:tc>
                <a:tc>
                  <a:txBody>
                    <a:bodyPr/>
                    <a:lstStyle/>
                    <a:p>
                      <a:pPr algn="ctr"/>
                      <a:endParaRPr lang="de-DE" sz="1000" dirty="0">
                        <a:latin typeface="+mn-lt"/>
                      </a:endParaRPr>
                    </a:p>
                    <a:p>
                      <a:pPr algn="ctr"/>
                      <a:r>
                        <a:rPr lang="de-DE" sz="1000" dirty="0">
                          <a:latin typeface="+mn-lt"/>
                        </a:rPr>
                        <a:t>59 (63,4)</a:t>
                      </a:r>
                    </a:p>
                    <a:p>
                      <a:pPr algn="ctr"/>
                      <a:r>
                        <a:rPr lang="de-DE" sz="1000" dirty="0">
                          <a:latin typeface="+mn-lt"/>
                        </a:rPr>
                        <a:t>34 (36,6)</a:t>
                      </a:r>
                    </a:p>
                  </a:txBody>
                  <a:tcPr marT="18000" marB="18000"/>
                </a:tc>
                <a:extLst>
                  <a:ext uri="{0D108BD9-81ED-4DB2-BD59-A6C34878D82A}">
                    <a16:rowId xmlns:a16="http://schemas.microsoft.com/office/drawing/2014/main" val="338777190"/>
                  </a:ext>
                </a:extLst>
              </a:tr>
              <a:tr h="332050">
                <a:tc>
                  <a:txBody>
                    <a:bodyPr/>
                    <a:lstStyle/>
                    <a:p>
                      <a:pPr>
                        <a:tabLst>
                          <a:tab pos="182563" algn="l"/>
                        </a:tabLst>
                      </a:pPr>
                      <a:r>
                        <a:rPr lang="de-DE" sz="1000" b="1" dirty="0">
                          <a:latin typeface="+mn-lt"/>
                        </a:rPr>
                        <a:t>Metastasen (jegliche Lokalisation) zur Erstdiagnose, n (%)</a:t>
                      </a:r>
                    </a:p>
                  </a:txBody>
                  <a:tcPr marT="18000" marB="18000"/>
                </a:tc>
                <a:tc>
                  <a:txBody>
                    <a:bodyPr/>
                    <a:lstStyle/>
                    <a:p>
                      <a:pPr algn="ctr"/>
                      <a:r>
                        <a:rPr lang="de-DE" sz="1000" dirty="0">
                          <a:latin typeface="+mn-lt"/>
                        </a:rPr>
                        <a:t>77 (38,9)</a:t>
                      </a:r>
                    </a:p>
                  </a:txBody>
                  <a:tcPr marT="18000" marB="18000"/>
                </a:tc>
                <a:tc>
                  <a:txBody>
                    <a:bodyPr/>
                    <a:lstStyle/>
                    <a:p>
                      <a:pPr algn="ctr"/>
                      <a:r>
                        <a:rPr lang="de-DE" sz="1000" dirty="0">
                          <a:latin typeface="+mn-lt"/>
                        </a:rPr>
                        <a:t>39 (41,9)</a:t>
                      </a:r>
                    </a:p>
                  </a:txBody>
                  <a:tcPr marT="18000" marB="18000"/>
                </a:tc>
                <a:extLst>
                  <a:ext uri="{0D108BD9-81ED-4DB2-BD59-A6C34878D82A}">
                    <a16:rowId xmlns:a16="http://schemas.microsoft.com/office/drawing/2014/main" val="861493476"/>
                  </a:ext>
                </a:extLst>
              </a:tr>
              <a:tr h="166025">
                <a:tc>
                  <a:txBody>
                    <a:bodyPr/>
                    <a:lstStyle/>
                    <a:p>
                      <a:pPr>
                        <a:tabLst>
                          <a:tab pos="182563" algn="l"/>
                        </a:tabLst>
                      </a:pPr>
                      <a:r>
                        <a:rPr lang="de-DE" sz="1000" b="1" dirty="0">
                          <a:latin typeface="+mn-lt"/>
                        </a:rPr>
                        <a:t>Erkrankung ohne ZNS-Metastasen</a:t>
                      </a:r>
                    </a:p>
                  </a:txBody>
                  <a:tcPr marT="18000" marB="18000"/>
                </a:tc>
                <a:tc>
                  <a:txBody>
                    <a:bodyPr/>
                    <a:lstStyle/>
                    <a:p>
                      <a:pPr algn="ctr"/>
                      <a:r>
                        <a:rPr lang="de-DE" sz="1000" dirty="0">
                          <a:latin typeface="+mn-lt"/>
                        </a:rPr>
                        <a:t>192 (97,0)</a:t>
                      </a:r>
                    </a:p>
                  </a:txBody>
                  <a:tcPr marT="18000" marB="18000"/>
                </a:tc>
                <a:tc>
                  <a:txBody>
                    <a:bodyPr/>
                    <a:lstStyle/>
                    <a:p>
                      <a:pPr algn="ctr"/>
                      <a:r>
                        <a:rPr lang="de-DE" sz="1000" dirty="0">
                          <a:latin typeface="+mn-lt"/>
                        </a:rPr>
                        <a:t>90 (96,8)</a:t>
                      </a:r>
                    </a:p>
                  </a:txBody>
                  <a:tcPr marT="18000" marB="18000"/>
                </a:tc>
                <a:extLst>
                  <a:ext uri="{0D108BD9-81ED-4DB2-BD59-A6C34878D82A}">
                    <a16:rowId xmlns:a16="http://schemas.microsoft.com/office/drawing/2014/main" val="1716378295"/>
                  </a:ext>
                </a:extLst>
              </a:tr>
              <a:tr h="996149">
                <a:tc>
                  <a:txBody>
                    <a:bodyPr/>
                    <a:lstStyle/>
                    <a:p>
                      <a:r>
                        <a:rPr lang="de-DE" sz="1000" b="1" dirty="0">
                          <a:latin typeface="+mn-lt"/>
                        </a:rPr>
                        <a:t>Vorherige lokale Therapie gegen Hirnmetastasen, n (%)</a:t>
                      </a:r>
                    </a:p>
                    <a:p>
                      <a:pPr>
                        <a:tabLst>
                          <a:tab pos="182563" algn="l"/>
                        </a:tabLst>
                      </a:pPr>
                      <a:r>
                        <a:rPr lang="de-DE" sz="1000" b="1" dirty="0">
                          <a:latin typeface="+mn-lt"/>
                        </a:rPr>
                        <a:t>	</a:t>
                      </a:r>
                      <a:r>
                        <a:rPr lang="de-DE" sz="1000" b="0" dirty="0">
                          <a:latin typeface="+mn-lt"/>
                        </a:rPr>
                        <a:t>Vorherige Radiotherapie</a:t>
                      </a:r>
                    </a:p>
                    <a:p>
                      <a:pPr marL="266700" indent="0">
                        <a:tabLst>
                          <a:tab pos="182563" algn="l"/>
                          <a:tab pos="358775" algn="l"/>
                        </a:tabLst>
                      </a:pPr>
                      <a:r>
                        <a:rPr lang="de-DE" sz="1000" b="0" dirty="0">
                          <a:latin typeface="+mn-lt"/>
                        </a:rPr>
                        <a:t>	Bestrahlung des gesamten Gehirns</a:t>
                      </a:r>
                    </a:p>
                    <a:p>
                      <a:pPr marL="358775" indent="0">
                        <a:tabLst>
                          <a:tab pos="182563" algn="l"/>
                        </a:tabLst>
                      </a:pPr>
                      <a:r>
                        <a:rPr lang="de-DE" sz="1000" b="0" dirty="0">
                          <a:latin typeface="+mn-lt"/>
                        </a:rPr>
                        <a:t>Zielgerichtete Bestrahlung</a:t>
                      </a:r>
                    </a:p>
                    <a:p>
                      <a:pPr marL="0" indent="182563">
                        <a:tabLst>
                          <a:tab pos="182563" algn="l"/>
                        </a:tabLst>
                      </a:pPr>
                      <a:r>
                        <a:rPr lang="de-DE" sz="1000" b="0" dirty="0">
                          <a:latin typeface="+mn-lt"/>
                        </a:rPr>
                        <a:t>Vorherige Operation</a:t>
                      </a:r>
                    </a:p>
                  </a:txBody>
                  <a:tcPr marT="18000" marB="18000"/>
                </a:tc>
                <a:tc>
                  <a:txBody>
                    <a:bodyPr/>
                    <a:lstStyle/>
                    <a:p>
                      <a:pPr algn="ctr"/>
                      <a:endParaRPr lang="de-DE" sz="1000" dirty="0">
                        <a:latin typeface="+mn-lt"/>
                      </a:endParaRPr>
                    </a:p>
                    <a:p>
                      <a:pPr algn="ctr"/>
                      <a:endParaRPr lang="de-DE" sz="1000" dirty="0">
                        <a:latin typeface="+mn-lt"/>
                      </a:endParaRPr>
                    </a:p>
                    <a:p>
                      <a:pPr algn="ctr"/>
                      <a:r>
                        <a:rPr lang="de-DE" sz="1000" dirty="0">
                          <a:latin typeface="+mn-lt"/>
                        </a:rPr>
                        <a:t>140 (70,7)</a:t>
                      </a:r>
                    </a:p>
                    <a:p>
                      <a:pPr algn="ctr"/>
                      <a:r>
                        <a:rPr lang="de-DE" sz="1000" dirty="0">
                          <a:latin typeface="+mn-lt"/>
                        </a:rPr>
                        <a:t>77 (38,9)</a:t>
                      </a:r>
                    </a:p>
                    <a:p>
                      <a:pPr algn="ctr"/>
                      <a:r>
                        <a:rPr lang="de-DE" sz="1000" dirty="0">
                          <a:latin typeface="+mn-lt"/>
                        </a:rPr>
                        <a:t>92 (46,5)</a:t>
                      </a:r>
                    </a:p>
                    <a:p>
                      <a:pPr algn="ctr"/>
                      <a:r>
                        <a:rPr lang="de-DE" sz="1000" dirty="0">
                          <a:latin typeface="+mn-lt"/>
                        </a:rPr>
                        <a:t>33 (16,7)</a:t>
                      </a:r>
                    </a:p>
                  </a:txBody>
                  <a:tcPr marT="18000" marB="18000"/>
                </a:tc>
                <a:tc>
                  <a:txBody>
                    <a:bodyPr/>
                    <a:lstStyle/>
                    <a:p>
                      <a:pPr algn="ctr"/>
                      <a:endParaRPr lang="de-DE" sz="1000" dirty="0">
                        <a:latin typeface="+mn-lt"/>
                      </a:endParaRPr>
                    </a:p>
                    <a:p>
                      <a:pPr algn="ctr"/>
                      <a:endParaRPr lang="de-DE" sz="1000" dirty="0">
                        <a:latin typeface="+mn-lt"/>
                      </a:endParaRPr>
                    </a:p>
                    <a:p>
                      <a:pPr algn="ctr"/>
                      <a:r>
                        <a:rPr lang="de-DE" sz="1000" dirty="0">
                          <a:latin typeface="+mn-lt"/>
                        </a:rPr>
                        <a:t>64 (68,8)</a:t>
                      </a:r>
                    </a:p>
                    <a:p>
                      <a:pPr algn="ctr"/>
                      <a:r>
                        <a:rPr lang="de-DE" sz="1000" dirty="0">
                          <a:latin typeface="+mn-lt"/>
                        </a:rPr>
                        <a:t>45 (48,4)</a:t>
                      </a:r>
                    </a:p>
                    <a:p>
                      <a:pPr algn="ctr"/>
                      <a:r>
                        <a:rPr lang="de-DE" sz="1000" dirty="0">
                          <a:latin typeface="+mn-lt"/>
                        </a:rPr>
                        <a:t>32 (34,4)</a:t>
                      </a:r>
                    </a:p>
                    <a:p>
                      <a:pPr algn="ctr"/>
                      <a:r>
                        <a:rPr lang="de-DE" sz="1000" dirty="0">
                          <a:latin typeface="+mn-lt"/>
                        </a:rPr>
                        <a:t>13 (14,0)</a:t>
                      </a:r>
                    </a:p>
                  </a:txBody>
                  <a:tcPr marT="18000" marB="18000"/>
                </a:tc>
                <a:extLst>
                  <a:ext uri="{0D108BD9-81ED-4DB2-BD59-A6C34878D82A}">
                    <a16:rowId xmlns:a16="http://schemas.microsoft.com/office/drawing/2014/main" val="1847235360"/>
                  </a:ext>
                </a:extLst>
              </a:tr>
            </a:tbl>
          </a:graphicData>
        </a:graphic>
      </p:graphicFrame>
    </p:spTree>
    <p:extLst>
      <p:ext uri="{BB962C8B-B14F-4D97-AF65-F5344CB8AC3E}">
        <p14:creationId xmlns:p14="http://schemas.microsoft.com/office/powerpoint/2010/main" val="25340491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63084C95-11F7-472B-BCA9-466D618BF2D9}"/>
              </a:ext>
            </a:extLst>
          </p:cNvPr>
          <p:cNvGrpSpPr/>
          <p:nvPr/>
        </p:nvGrpSpPr>
        <p:grpSpPr>
          <a:xfrm>
            <a:off x="4793439" y="1046682"/>
            <a:ext cx="3460355" cy="2403484"/>
            <a:chOff x="4793439" y="1046682"/>
            <a:chExt cx="3460355" cy="2403484"/>
          </a:xfrm>
        </p:grpSpPr>
        <p:pic>
          <p:nvPicPr>
            <p:cNvPr id="74" name="Picture 2">
              <a:extLst>
                <a:ext uri="{FF2B5EF4-FFF2-40B4-BE49-F238E27FC236}">
                  <a16:creationId xmlns:a16="http://schemas.microsoft.com/office/drawing/2014/main" id="{0A39F46D-BD67-40BA-8B83-D8C637572B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7" t="22869" r="44747" b="14984"/>
            <a:stretch/>
          </p:blipFill>
          <p:spPr bwMode="auto">
            <a:xfrm>
              <a:off x="4793439" y="1146170"/>
              <a:ext cx="3460355" cy="230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hteck 6">
              <a:extLst>
                <a:ext uri="{FF2B5EF4-FFF2-40B4-BE49-F238E27FC236}">
                  <a16:creationId xmlns:a16="http://schemas.microsoft.com/office/drawing/2014/main" id="{83365156-A597-4361-A282-0AAF2FF40804}"/>
                </a:ext>
              </a:extLst>
            </p:cNvPr>
            <p:cNvSpPr/>
            <p:nvPr/>
          </p:nvSpPr>
          <p:spPr>
            <a:xfrm>
              <a:off x="6335278" y="1046682"/>
              <a:ext cx="854561" cy="5262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grpSp>
        <p:nvGrpSpPr>
          <p:cNvPr id="10" name="Gruppieren 9">
            <a:extLst>
              <a:ext uri="{FF2B5EF4-FFF2-40B4-BE49-F238E27FC236}">
                <a16:creationId xmlns:a16="http://schemas.microsoft.com/office/drawing/2014/main" id="{5930EF0A-2E6E-47C6-9B6B-6E798F3144C1}"/>
              </a:ext>
            </a:extLst>
          </p:cNvPr>
          <p:cNvGrpSpPr/>
          <p:nvPr/>
        </p:nvGrpSpPr>
        <p:grpSpPr>
          <a:xfrm>
            <a:off x="402150" y="1179874"/>
            <a:ext cx="3645446" cy="2258400"/>
            <a:chOff x="409524" y="1179874"/>
            <a:chExt cx="3645446" cy="2258400"/>
          </a:xfrm>
        </p:grpSpPr>
        <p:pic>
          <p:nvPicPr>
            <p:cNvPr id="73" name="Picture 2">
              <a:extLst>
                <a:ext uri="{FF2B5EF4-FFF2-40B4-BE49-F238E27FC236}">
                  <a16:creationId xmlns:a16="http://schemas.microsoft.com/office/drawing/2014/main" id="{6CD47737-4263-441A-884D-41B8CBC658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20" t="18329" r="42719" b="19178"/>
            <a:stretch/>
          </p:blipFill>
          <p:spPr bwMode="auto">
            <a:xfrm>
              <a:off x="409524" y="1179874"/>
              <a:ext cx="3473163" cy="225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hteck 8">
              <a:extLst>
                <a:ext uri="{FF2B5EF4-FFF2-40B4-BE49-F238E27FC236}">
                  <a16:creationId xmlns:a16="http://schemas.microsoft.com/office/drawing/2014/main" id="{F84EDE2E-851E-40AF-BFD1-E51E0842E0EA}"/>
                </a:ext>
              </a:extLst>
            </p:cNvPr>
            <p:cNvSpPr/>
            <p:nvPr/>
          </p:nvSpPr>
          <p:spPr>
            <a:xfrm>
              <a:off x="1732099" y="1438367"/>
              <a:ext cx="2322871" cy="461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HER2CLIMB</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Lin </a:t>
            </a:r>
            <a:r>
              <a:rPr lang="en-US" kern="0" dirty="0"/>
              <a:t>et al. | 2020 ASCO Annual Meeting | J Clin Oncol 38: 2020 (suppl; </a:t>
            </a:r>
            <a:r>
              <a:rPr lang="en-US" kern="0" dirty="0" err="1"/>
              <a:t>abstr</a:t>
            </a:r>
            <a:r>
              <a:rPr lang="en-US" kern="0" dirty="0"/>
              <a:t> 1005)</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t>Patienten mit Hirnmetastasen</a:t>
            </a:r>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64</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31800" y="4533741"/>
            <a:ext cx="8301911" cy="246221"/>
          </a:xfrm>
          <a:prstGeom prst="rect">
            <a:avLst/>
          </a:prstGeom>
        </p:spPr>
        <p:txBody>
          <a:bodyPr wrap="square" lIns="0" tIns="0" rIns="0" bIns="0" anchor="b">
            <a:spAutoFit/>
          </a:bodyPr>
          <a:lstStyle/>
          <a:p>
            <a:pPr lvl="0"/>
            <a:r>
              <a:rPr lang="de-DE" sz="800" dirty="0">
                <a:solidFill>
                  <a:prstClr val="black"/>
                </a:solidFill>
              </a:rPr>
              <a:t>ZNS-PFS: Zeit seit Randomisierung bis zur Krankheitsprogression im Gehirn oder Tod (Investigator-</a:t>
            </a:r>
            <a:r>
              <a:rPr lang="de-DE" sz="800" dirty="0" err="1">
                <a:solidFill>
                  <a:prstClr val="black"/>
                </a:solidFill>
              </a:rPr>
              <a:t>assessed</a:t>
            </a:r>
            <a:r>
              <a:rPr lang="de-DE" sz="800" dirty="0">
                <a:solidFill>
                  <a:prstClr val="black"/>
                </a:solidFill>
              </a:rPr>
              <a:t>). HR: Hazard-Rate errechnet aus dem proportionalen Hazard Modell unter Benutzung der Stratifikationsfaktoren bei Randomisierung. Alle P-Werte sind nominal. Cape: </a:t>
            </a:r>
            <a:r>
              <a:rPr lang="de-DE" sz="800" dirty="0" err="1">
                <a:solidFill>
                  <a:prstClr val="black"/>
                </a:solidFill>
              </a:rPr>
              <a:t>Capecitabin</a:t>
            </a:r>
            <a:r>
              <a:rPr lang="de-DE" sz="800" dirty="0">
                <a:solidFill>
                  <a:prstClr val="black"/>
                </a:solidFill>
              </a:rPr>
              <a:t>; PBO: Placebo; </a:t>
            </a:r>
            <a:r>
              <a:rPr lang="de-DE" sz="800" dirty="0" err="1">
                <a:solidFill>
                  <a:prstClr val="black"/>
                </a:solidFill>
              </a:rPr>
              <a:t>Tras</a:t>
            </a:r>
            <a:r>
              <a:rPr lang="de-DE" sz="800" dirty="0">
                <a:solidFill>
                  <a:prstClr val="black"/>
                </a:solidFill>
              </a:rPr>
              <a:t>: </a:t>
            </a:r>
            <a:r>
              <a:rPr lang="de-DE" sz="800" dirty="0" err="1">
                <a:solidFill>
                  <a:prstClr val="black"/>
                </a:solidFill>
              </a:rPr>
              <a:t>Trastuzumab</a:t>
            </a:r>
            <a:r>
              <a:rPr lang="de-DE" sz="800" dirty="0">
                <a:solidFill>
                  <a:prstClr val="black"/>
                </a:solidFill>
              </a:rPr>
              <a:t>; TUC: </a:t>
            </a:r>
            <a:r>
              <a:rPr lang="de-DE" sz="800" dirty="0" err="1">
                <a:solidFill>
                  <a:prstClr val="black"/>
                </a:solidFill>
              </a:rPr>
              <a:t>Tucatinib</a:t>
            </a:r>
            <a:r>
              <a:rPr lang="de-DE" sz="800" dirty="0">
                <a:solidFill>
                  <a:prstClr val="black"/>
                </a:solidFill>
              </a:rPr>
              <a:t>.</a:t>
            </a:r>
          </a:p>
        </p:txBody>
      </p:sp>
      <p:graphicFrame>
        <p:nvGraphicFramePr>
          <p:cNvPr id="214" name="Tabelle 213">
            <a:extLst>
              <a:ext uri="{FF2B5EF4-FFF2-40B4-BE49-F238E27FC236}">
                <a16:creationId xmlns:a16="http://schemas.microsoft.com/office/drawing/2014/main" id="{240A4109-DEF6-4BC4-B2BE-69A7C3C6A826}"/>
              </a:ext>
            </a:extLst>
          </p:cNvPr>
          <p:cNvGraphicFramePr>
            <a:graphicFrameLocks noGrp="1"/>
          </p:cNvGraphicFramePr>
          <p:nvPr/>
        </p:nvGraphicFramePr>
        <p:xfrm>
          <a:off x="899188" y="3545882"/>
          <a:ext cx="2879798" cy="871045"/>
        </p:xfrm>
        <a:graphic>
          <a:graphicData uri="http://schemas.openxmlformats.org/drawingml/2006/table">
            <a:tbl>
              <a:tblPr firstRow="1" bandRow="1">
                <a:tableStyleId>{5C22544A-7EE6-4342-B048-85BDC9FD1C3A}</a:tableStyleId>
              </a:tblPr>
              <a:tblGrid>
                <a:gridCol w="1439899">
                  <a:extLst>
                    <a:ext uri="{9D8B030D-6E8A-4147-A177-3AD203B41FA5}">
                      <a16:colId xmlns:a16="http://schemas.microsoft.com/office/drawing/2014/main" val="192654671"/>
                    </a:ext>
                  </a:extLst>
                </a:gridCol>
                <a:gridCol w="1439899">
                  <a:extLst>
                    <a:ext uri="{9D8B030D-6E8A-4147-A177-3AD203B41FA5}">
                      <a16:colId xmlns:a16="http://schemas.microsoft.com/office/drawing/2014/main" val="2555693052"/>
                    </a:ext>
                  </a:extLst>
                </a:gridCol>
              </a:tblGrid>
              <a:tr h="286140">
                <a:tc gridSpan="2">
                  <a:txBody>
                    <a:bodyPr/>
                    <a:lstStyle/>
                    <a:p>
                      <a:pPr algn="ctr"/>
                      <a:r>
                        <a:rPr lang="de-DE" sz="700" dirty="0"/>
                        <a:t>Das Risiko für ZNS-Progression oder Tod war bei Patienten mit Hirnmetastasen </a:t>
                      </a:r>
                      <a:r>
                        <a:rPr lang="de-DE" sz="700" baseline="0" dirty="0"/>
                        <a:t>um 68% reduziert</a:t>
                      </a:r>
                      <a:endParaRPr lang="de-DE" sz="700" dirty="0"/>
                    </a:p>
                  </a:txBody>
                  <a:tcPr marT="0" marB="0" anchor="ctr">
                    <a:lnB w="12700" cap="flat" cmpd="sng" algn="ctr">
                      <a:solidFill>
                        <a:schemeClr val="bg1"/>
                      </a:solidFill>
                      <a:prstDash val="solid"/>
                      <a:round/>
                      <a:headEnd type="none" w="med" len="med"/>
                      <a:tailEnd type="none" w="med" len="med"/>
                    </a:lnB>
                  </a:tcPr>
                </a:tc>
                <a:tc hMerge="1">
                  <a:txBody>
                    <a:bodyPr/>
                    <a:lstStyle/>
                    <a:p>
                      <a:endParaRPr lang="de-DE" dirty="0"/>
                    </a:p>
                  </a:txBody>
                  <a:tcPr/>
                </a:tc>
                <a:extLst>
                  <a:ext uri="{0D108BD9-81ED-4DB2-BD59-A6C34878D82A}">
                    <a16:rowId xmlns:a16="http://schemas.microsoft.com/office/drawing/2014/main" val="42921321"/>
                  </a:ext>
                </a:extLst>
              </a:tr>
              <a:tr h="116981">
                <a:tc>
                  <a:txBody>
                    <a:bodyPr/>
                    <a:lstStyle/>
                    <a:p>
                      <a:pPr algn="ctr"/>
                      <a:r>
                        <a:rPr lang="de-DE" sz="700" dirty="0" err="1">
                          <a:solidFill>
                            <a:schemeClr val="bg1"/>
                          </a:solidFill>
                        </a:rPr>
                        <a:t>TUC+Tra+Cape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93BE"/>
                    </a:solidFill>
                  </a:tcPr>
                </a:tc>
                <a:tc>
                  <a:txBody>
                    <a:bodyPr/>
                    <a:lstStyle/>
                    <a:p>
                      <a:pPr algn="ctr"/>
                      <a:r>
                        <a:rPr lang="de-DE" sz="700" dirty="0" err="1">
                          <a:solidFill>
                            <a:schemeClr val="bg1"/>
                          </a:solidFill>
                        </a:rPr>
                        <a:t>PBO+Tras+Cape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73459"/>
                    </a:solidFill>
                  </a:tcPr>
                </a:tc>
                <a:extLst>
                  <a:ext uri="{0D108BD9-81ED-4DB2-BD59-A6C34878D82A}">
                    <a16:rowId xmlns:a16="http://schemas.microsoft.com/office/drawing/2014/main" val="2051186209"/>
                  </a:ext>
                </a:extLst>
              </a:tr>
              <a:tr h="116981">
                <a:tc gridSpan="2">
                  <a:txBody>
                    <a:bodyPr/>
                    <a:lstStyle/>
                    <a:p>
                      <a:pPr algn="ctr"/>
                      <a:r>
                        <a:rPr lang="de-DE" sz="700" dirty="0"/>
                        <a:t>1-Jahres-ZNS-PFS (95% KI)</a:t>
                      </a:r>
                    </a:p>
                  </a:txBody>
                  <a:tcPr marT="0" marB="0" anchor="ctr">
                    <a:lnT w="28575" cap="flat" cmpd="sng" algn="ctr">
                      <a:solidFill>
                        <a:schemeClr val="bg1"/>
                      </a:solidFill>
                      <a:prstDash val="solid"/>
                      <a:round/>
                      <a:headEnd type="none" w="med" len="med"/>
                      <a:tailEnd type="none" w="med" len="med"/>
                    </a:lnT>
                  </a:tcPr>
                </a:tc>
                <a:tc hMerge="1">
                  <a:txBody>
                    <a:bodyPr/>
                    <a:lstStyle/>
                    <a:p>
                      <a:pPr algn="ctr"/>
                      <a:endParaRPr lang="de-DE" sz="1000" dirty="0"/>
                    </a:p>
                  </a:txBody>
                  <a:tcPr anchor="ctr"/>
                </a:tc>
                <a:extLst>
                  <a:ext uri="{0D108BD9-81ED-4DB2-BD59-A6C34878D82A}">
                    <a16:rowId xmlns:a16="http://schemas.microsoft.com/office/drawing/2014/main" val="172187203"/>
                  </a:ext>
                </a:extLst>
              </a:tr>
              <a:tr h="116981">
                <a:tc>
                  <a:txBody>
                    <a:bodyPr/>
                    <a:lstStyle/>
                    <a:p>
                      <a:pPr algn="ctr"/>
                      <a:r>
                        <a:rPr lang="de-DE" sz="700" dirty="0"/>
                        <a:t>40,2% (29,5; 50,6)</a:t>
                      </a:r>
                    </a:p>
                  </a:txBody>
                  <a:tcPr marT="0" marB="0" anchor="ctr"/>
                </a:tc>
                <a:tc>
                  <a:txBody>
                    <a:bodyPr/>
                    <a:lstStyle/>
                    <a:p>
                      <a:pPr algn="ctr"/>
                      <a:r>
                        <a:rPr lang="de-DE" sz="700" dirty="0"/>
                        <a:t>0%</a:t>
                      </a:r>
                    </a:p>
                  </a:txBody>
                  <a:tcPr marT="0" marB="0" anchor="ctr"/>
                </a:tc>
                <a:extLst>
                  <a:ext uri="{0D108BD9-81ED-4DB2-BD59-A6C34878D82A}">
                    <a16:rowId xmlns:a16="http://schemas.microsoft.com/office/drawing/2014/main" val="8764227"/>
                  </a:ext>
                </a:extLst>
              </a:tr>
              <a:tr h="116981">
                <a:tc gridSpan="2">
                  <a:txBody>
                    <a:bodyPr/>
                    <a:lstStyle/>
                    <a:p>
                      <a:pPr algn="ctr"/>
                      <a:r>
                        <a:rPr lang="de-DE" sz="700" dirty="0"/>
                        <a:t>Medianes ZNS-PFS (95% KI)</a:t>
                      </a:r>
                    </a:p>
                  </a:txBody>
                  <a:tcPr marT="0" marB="0" anchor="ctr"/>
                </a:tc>
                <a:tc hMerge="1">
                  <a:txBody>
                    <a:bodyPr/>
                    <a:lstStyle/>
                    <a:p>
                      <a:pPr algn="ctr"/>
                      <a:endParaRPr lang="de-DE" sz="1100" dirty="0"/>
                    </a:p>
                  </a:txBody>
                  <a:tcPr anchor="ctr"/>
                </a:tc>
                <a:extLst>
                  <a:ext uri="{0D108BD9-81ED-4DB2-BD59-A6C34878D82A}">
                    <a16:rowId xmlns:a16="http://schemas.microsoft.com/office/drawing/2014/main" val="2914576327"/>
                  </a:ext>
                </a:extLst>
              </a:tr>
              <a:tr h="116981">
                <a:tc>
                  <a:txBody>
                    <a:bodyPr/>
                    <a:lstStyle/>
                    <a:p>
                      <a:pPr algn="ctr"/>
                      <a:r>
                        <a:rPr lang="de-DE" sz="700" dirty="0"/>
                        <a:t>9,9 Monate</a:t>
                      </a:r>
                      <a:r>
                        <a:rPr lang="de-DE" sz="700" baseline="0" dirty="0"/>
                        <a:t> (8,0; 13,9)</a:t>
                      </a:r>
                      <a:endParaRPr lang="de-DE" sz="700" dirty="0"/>
                    </a:p>
                  </a:txBody>
                  <a:tcPr marL="36000" marR="36000" marT="0" marB="0" anchor="ctr"/>
                </a:tc>
                <a:tc>
                  <a:txBody>
                    <a:bodyPr/>
                    <a:lstStyle/>
                    <a:p>
                      <a:pPr algn="ctr"/>
                      <a:r>
                        <a:rPr lang="de-DE" sz="700" dirty="0"/>
                        <a:t>4,2 Monate (3,6; 5,7)</a:t>
                      </a:r>
                    </a:p>
                  </a:txBody>
                  <a:tcPr marL="36000" marR="36000" marT="0" marB="0" anchor="ctr"/>
                </a:tc>
                <a:extLst>
                  <a:ext uri="{0D108BD9-81ED-4DB2-BD59-A6C34878D82A}">
                    <a16:rowId xmlns:a16="http://schemas.microsoft.com/office/drawing/2014/main" val="2011575750"/>
                  </a:ext>
                </a:extLst>
              </a:tr>
            </a:tbl>
          </a:graphicData>
        </a:graphic>
      </p:graphicFrame>
      <p:graphicFrame>
        <p:nvGraphicFramePr>
          <p:cNvPr id="79" name="Tabelle 78">
            <a:extLst>
              <a:ext uri="{FF2B5EF4-FFF2-40B4-BE49-F238E27FC236}">
                <a16:creationId xmlns:a16="http://schemas.microsoft.com/office/drawing/2014/main" id="{79DB7557-7499-4150-8FEC-5CBDBDE0B67E}"/>
              </a:ext>
            </a:extLst>
          </p:cNvPr>
          <p:cNvGraphicFramePr>
            <a:graphicFrameLocks noGrp="1"/>
          </p:cNvGraphicFramePr>
          <p:nvPr/>
        </p:nvGraphicFramePr>
        <p:xfrm>
          <a:off x="5322659" y="3545881"/>
          <a:ext cx="2879798" cy="867564"/>
        </p:xfrm>
        <a:graphic>
          <a:graphicData uri="http://schemas.openxmlformats.org/drawingml/2006/table">
            <a:tbl>
              <a:tblPr firstRow="1" bandRow="1">
                <a:tableStyleId>{5C22544A-7EE6-4342-B048-85BDC9FD1C3A}</a:tableStyleId>
              </a:tblPr>
              <a:tblGrid>
                <a:gridCol w="1439899">
                  <a:extLst>
                    <a:ext uri="{9D8B030D-6E8A-4147-A177-3AD203B41FA5}">
                      <a16:colId xmlns:a16="http://schemas.microsoft.com/office/drawing/2014/main" val="192654671"/>
                    </a:ext>
                  </a:extLst>
                </a:gridCol>
                <a:gridCol w="1439899">
                  <a:extLst>
                    <a:ext uri="{9D8B030D-6E8A-4147-A177-3AD203B41FA5}">
                      <a16:colId xmlns:a16="http://schemas.microsoft.com/office/drawing/2014/main" val="2555693052"/>
                    </a:ext>
                  </a:extLst>
                </a:gridCol>
              </a:tblGrid>
              <a:tr h="282659">
                <a:tc gridSpan="2">
                  <a:txBody>
                    <a:bodyPr/>
                    <a:lstStyle/>
                    <a:p>
                      <a:pPr algn="ctr"/>
                      <a:r>
                        <a:rPr lang="de-DE" sz="700" dirty="0"/>
                        <a:t>Das Sterberisiko war bei Patienten mit Hirnmetastasen</a:t>
                      </a:r>
                      <a:br>
                        <a:rPr lang="de-DE" sz="700" dirty="0"/>
                      </a:br>
                      <a:r>
                        <a:rPr lang="de-DE" sz="700" baseline="0" dirty="0"/>
                        <a:t>um 42% reduziert</a:t>
                      </a:r>
                      <a:endParaRPr lang="de-DE" sz="700" dirty="0"/>
                    </a:p>
                  </a:txBody>
                  <a:tcPr marT="0" marB="0" anchor="ctr">
                    <a:lnB w="12700" cap="flat" cmpd="sng" algn="ctr">
                      <a:solidFill>
                        <a:schemeClr val="bg1"/>
                      </a:solidFill>
                      <a:prstDash val="solid"/>
                      <a:round/>
                      <a:headEnd type="none" w="med" len="med"/>
                      <a:tailEnd type="none" w="med" len="med"/>
                    </a:lnB>
                  </a:tcPr>
                </a:tc>
                <a:tc hMerge="1">
                  <a:txBody>
                    <a:bodyPr/>
                    <a:lstStyle/>
                    <a:p>
                      <a:endParaRPr lang="de-DE" dirty="0"/>
                    </a:p>
                  </a:txBody>
                  <a:tcPr/>
                </a:tc>
                <a:extLst>
                  <a:ext uri="{0D108BD9-81ED-4DB2-BD59-A6C34878D82A}">
                    <a16:rowId xmlns:a16="http://schemas.microsoft.com/office/drawing/2014/main" val="42921321"/>
                  </a:ext>
                </a:extLst>
              </a:tr>
              <a:tr h="116981">
                <a:tc>
                  <a:txBody>
                    <a:bodyPr/>
                    <a:lstStyle/>
                    <a:p>
                      <a:pPr algn="ctr"/>
                      <a:r>
                        <a:rPr lang="de-DE" sz="700" dirty="0" err="1">
                          <a:solidFill>
                            <a:schemeClr val="bg1"/>
                          </a:solidFill>
                        </a:rPr>
                        <a:t>TUC+Tra+Cape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93BE"/>
                    </a:solidFill>
                  </a:tcPr>
                </a:tc>
                <a:tc>
                  <a:txBody>
                    <a:bodyPr/>
                    <a:lstStyle/>
                    <a:p>
                      <a:pPr algn="ctr"/>
                      <a:r>
                        <a:rPr lang="de-DE" sz="700" dirty="0" err="1">
                          <a:solidFill>
                            <a:schemeClr val="bg1"/>
                          </a:solidFill>
                        </a:rPr>
                        <a:t>PBO+Tras+Cape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73459"/>
                    </a:solidFill>
                  </a:tcPr>
                </a:tc>
                <a:extLst>
                  <a:ext uri="{0D108BD9-81ED-4DB2-BD59-A6C34878D82A}">
                    <a16:rowId xmlns:a16="http://schemas.microsoft.com/office/drawing/2014/main" val="2051186209"/>
                  </a:ext>
                </a:extLst>
              </a:tr>
              <a:tr h="116981">
                <a:tc gridSpan="2">
                  <a:txBody>
                    <a:bodyPr/>
                    <a:lstStyle/>
                    <a:p>
                      <a:pPr algn="ctr"/>
                      <a:r>
                        <a:rPr lang="de-DE" sz="700" dirty="0"/>
                        <a:t>1-Jahres-OS (95% KI)</a:t>
                      </a:r>
                    </a:p>
                  </a:txBody>
                  <a:tcPr marT="0" marB="0" anchor="ctr">
                    <a:lnT w="28575" cap="flat" cmpd="sng" algn="ctr">
                      <a:solidFill>
                        <a:schemeClr val="bg1"/>
                      </a:solidFill>
                      <a:prstDash val="solid"/>
                      <a:round/>
                      <a:headEnd type="none" w="med" len="med"/>
                      <a:tailEnd type="none" w="med" len="med"/>
                    </a:lnT>
                  </a:tcPr>
                </a:tc>
                <a:tc hMerge="1">
                  <a:txBody>
                    <a:bodyPr/>
                    <a:lstStyle/>
                    <a:p>
                      <a:pPr algn="ctr"/>
                      <a:endParaRPr lang="de-DE" sz="1000" dirty="0"/>
                    </a:p>
                  </a:txBody>
                  <a:tcPr anchor="ctr"/>
                </a:tc>
                <a:extLst>
                  <a:ext uri="{0D108BD9-81ED-4DB2-BD59-A6C34878D82A}">
                    <a16:rowId xmlns:a16="http://schemas.microsoft.com/office/drawing/2014/main" val="172187203"/>
                  </a:ext>
                </a:extLst>
              </a:tr>
              <a:tr h="116981">
                <a:tc>
                  <a:txBody>
                    <a:bodyPr/>
                    <a:lstStyle/>
                    <a:p>
                      <a:pPr algn="ctr"/>
                      <a:r>
                        <a:rPr lang="de-DE" sz="700" dirty="0"/>
                        <a:t>70,1% (62,1; 76,7)</a:t>
                      </a:r>
                    </a:p>
                  </a:txBody>
                  <a:tcPr marT="0" marB="0" anchor="ctr"/>
                </a:tc>
                <a:tc>
                  <a:txBody>
                    <a:bodyPr/>
                    <a:lstStyle/>
                    <a:p>
                      <a:pPr algn="ctr"/>
                      <a:r>
                        <a:rPr lang="de-DE" sz="700" dirty="0"/>
                        <a:t>46,7% (33,9; 58,4)</a:t>
                      </a:r>
                    </a:p>
                  </a:txBody>
                  <a:tcPr marT="0" marB="0" anchor="ctr"/>
                </a:tc>
                <a:extLst>
                  <a:ext uri="{0D108BD9-81ED-4DB2-BD59-A6C34878D82A}">
                    <a16:rowId xmlns:a16="http://schemas.microsoft.com/office/drawing/2014/main" val="8764227"/>
                  </a:ext>
                </a:extLst>
              </a:tr>
              <a:tr h="116981">
                <a:tc gridSpan="2">
                  <a:txBody>
                    <a:bodyPr/>
                    <a:lstStyle/>
                    <a:p>
                      <a:pPr algn="ctr"/>
                      <a:r>
                        <a:rPr lang="de-DE" sz="700" dirty="0"/>
                        <a:t>Medianes OS (95% KI)</a:t>
                      </a:r>
                    </a:p>
                  </a:txBody>
                  <a:tcPr marT="0" marB="0" anchor="ctr"/>
                </a:tc>
                <a:tc hMerge="1">
                  <a:txBody>
                    <a:bodyPr/>
                    <a:lstStyle/>
                    <a:p>
                      <a:pPr algn="ctr"/>
                      <a:endParaRPr lang="de-DE" sz="1100" dirty="0"/>
                    </a:p>
                  </a:txBody>
                  <a:tcPr anchor="ctr"/>
                </a:tc>
                <a:extLst>
                  <a:ext uri="{0D108BD9-81ED-4DB2-BD59-A6C34878D82A}">
                    <a16:rowId xmlns:a16="http://schemas.microsoft.com/office/drawing/2014/main" val="2914576327"/>
                  </a:ext>
                </a:extLst>
              </a:tr>
              <a:tr h="116981">
                <a:tc>
                  <a:txBody>
                    <a:bodyPr/>
                    <a:lstStyle/>
                    <a:p>
                      <a:pPr algn="ctr"/>
                      <a:r>
                        <a:rPr lang="de-DE" sz="700" dirty="0"/>
                        <a:t>18,1 Monate</a:t>
                      </a:r>
                      <a:r>
                        <a:rPr lang="de-DE" sz="700" baseline="0" dirty="0"/>
                        <a:t> (15,5; NE)</a:t>
                      </a:r>
                      <a:endParaRPr lang="de-DE" sz="700" dirty="0"/>
                    </a:p>
                  </a:txBody>
                  <a:tcPr marL="36000" marR="36000" marT="0" marB="0" anchor="ctr"/>
                </a:tc>
                <a:tc>
                  <a:txBody>
                    <a:bodyPr/>
                    <a:lstStyle/>
                    <a:p>
                      <a:pPr algn="ctr"/>
                      <a:r>
                        <a:rPr lang="de-DE" sz="700" dirty="0"/>
                        <a:t>12,0 Monate (11,2; 15,2)</a:t>
                      </a:r>
                    </a:p>
                  </a:txBody>
                  <a:tcPr marL="36000" marR="36000" marT="0" marB="0" anchor="ctr"/>
                </a:tc>
                <a:extLst>
                  <a:ext uri="{0D108BD9-81ED-4DB2-BD59-A6C34878D82A}">
                    <a16:rowId xmlns:a16="http://schemas.microsoft.com/office/drawing/2014/main" val="2011575750"/>
                  </a:ext>
                </a:extLst>
              </a:tr>
            </a:tbl>
          </a:graphicData>
        </a:graphic>
      </p:graphicFrame>
      <p:sp>
        <p:nvSpPr>
          <p:cNvPr id="15" name="TextBox 186">
            <a:extLst>
              <a:ext uri="{FF2B5EF4-FFF2-40B4-BE49-F238E27FC236}">
                <a16:creationId xmlns:a16="http://schemas.microsoft.com/office/drawing/2014/main" id="{79F87DCE-DF07-4644-9845-62681355F330}"/>
              </a:ext>
            </a:extLst>
          </p:cNvPr>
          <p:cNvSpPr txBox="1"/>
          <p:nvPr/>
        </p:nvSpPr>
        <p:spPr>
          <a:xfrm rot="16200000">
            <a:off x="-288123" y="1970559"/>
            <a:ext cx="1818193" cy="138499"/>
          </a:xfrm>
          <a:prstGeom prst="rect">
            <a:avLst/>
          </a:prstGeom>
          <a:solidFill>
            <a:schemeClr val="bg1"/>
          </a:solidFill>
        </p:spPr>
        <p:txBody>
          <a:bodyPr wrap="square" lIns="0" tIns="0" rIns="0" bIns="0" rtlCol="0">
            <a:spAutoFit/>
          </a:bodyPr>
          <a:lstStyle/>
          <a:p>
            <a:pPr algn="ctr"/>
            <a:r>
              <a:rPr lang="de-DE" sz="900" dirty="0"/>
              <a:t>ZNS-PFS-Wahrscheinlichkeit</a:t>
            </a:r>
          </a:p>
        </p:txBody>
      </p:sp>
      <p:sp>
        <p:nvSpPr>
          <p:cNvPr id="16" name="TextBox 186">
            <a:extLst>
              <a:ext uri="{FF2B5EF4-FFF2-40B4-BE49-F238E27FC236}">
                <a16:creationId xmlns:a16="http://schemas.microsoft.com/office/drawing/2014/main" id="{D76E8C7C-2802-4EB3-B157-F9A3884965E0}"/>
              </a:ext>
            </a:extLst>
          </p:cNvPr>
          <p:cNvSpPr txBox="1"/>
          <p:nvPr/>
        </p:nvSpPr>
        <p:spPr>
          <a:xfrm rot="16200000">
            <a:off x="4099107" y="1923708"/>
            <a:ext cx="1818193" cy="138499"/>
          </a:xfrm>
          <a:prstGeom prst="rect">
            <a:avLst/>
          </a:prstGeom>
          <a:solidFill>
            <a:schemeClr val="bg1"/>
          </a:solidFill>
        </p:spPr>
        <p:txBody>
          <a:bodyPr wrap="square" lIns="0" tIns="0" rIns="0" bIns="0" rtlCol="0">
            <a:spAutoFit/>
          </a:bodyPr>
          <a:lstStyle/>
          <a:p>
            <a:pPr algn="ctr"/>
            <a:r>
              <a:rPr lang="de-DE" sz="900" dirty="0"/>
              <a:t>OS-Wahrscheinlichkeit</a:t>
            </a:r>
          </a:p>
        </p:txBody>
      </p:sp>
      <p:sp>
        <p:nvSpPr>
          <p:cNvPr id="24" name="TextBox 181">
            <a:extLst>
              <a:ext uri="{FF2B5EF4-FFF2-40B4-BE49-F238E27FC236}">
                <a16:creationId xmlns:a16="http://schemas.microsoft.com/office/drawing/2014/main" id="{6F867E8F-1861-4572-9169-737155BC741C}"/>
              </a:ext>
            </a:extLst>
          </p:cNvPr>
          <p:cNvSpPr txBox="1"/>
          <p:nvPr/>
        </p:nvSpPr>
        <p:spPr>
          <a:xfrm>
            <a:off x="808382" y="1517751"/>
            <a:ext cx="107401" cy="92333"/>
          </a:xfrm>
          <a:prstGeom prst="rect">
            <a:avLst/>
          </a:prstGeom>
          <a:solidFill>
            <a:schemeClr val="bg1"/>
          </a:solidFill>
        </p:spPr>
        <p:txBody>
          <a:bodyPr wrap="none" lIns="0" tIns="0" rIns="0" bIns="0" rtlCol="0">
            <a:spAutoFit/>
          </a:bodyPr>
          <a:lstStyle/>
          <a:p>
            <a:pPr algn="r"/>
            <a:r>
              <a:rPr lang="de-DE" sz="600" dirty="0"/>
              <a:t>0,8</a:t>
            </a:r>
          </a:p>
        </p:txBody>
      </p:sp>
      <p:sp>
        <p:nvSpPr>
          <p:cNvPr id="25" name="TextBox 182">
            <a:extLst>
              <a:ext uri="{FF2B5EF4-FFF2-40B4-BE49-F238E27FC236}">
                <a16:creationId xmlns:a16="http://schemas.microsoft.com/office/drawing/2014/main" id="{8AC4C825-51FE-4582-A9CB-C05F92585380}"/>
              </a:ext>
            </a:extLst>
          </p:cNvPr>
          <p:cNvSpPr txBox="1"/>
          <p:nvPr/>
        </p:nvSpPr>
        <p:spPr>
          <a:xfrm>
            <a:off x="808382" y="1845778"/>
            <a:ext cx="107401" cy="92333"/>
          </a:xfrm>
          <a:prstGeom prst="rect">
            <a:avLst/>
          </a:prstGeom>
          <a:solidFill>
            <a:schemeClr val="bg1"/>
          </a:solidFill>
        </p:spPr>
        <p:txBody>
          <a:bodyPr wrap="none" lIns="0" tIns="0" rIns="0" bIns="0" rtlCol="0">
            <a:spAutoFit/>
          </a:bodyPr>
          <a:lstStyle/>
          <a:p>
            <a:pPr algn="r"/>
            <a:r>
              <a:rPr lang="de-DE" sz="600" dirty="0"/>
              <a:t>0,6</a:t>
            </a:r>
          </a:p>
        </p:txBody>
      </p:sp>
      <p:sp>
        <p:nvSpPr>
          <p:cNvPr id="26" name="TextBox 183">
            <a:extLst>
              <a:ext uri="{FF2B5EF4-FFF2-40B4-BE49-F238E27FC236}">
                <a16:creationId xmlns:a16="http://schemas.microsoft.com/office/drawing/2014/main" id="{32DF1019-414F-4445-8D3E-068E7FF3274D}"/>
              </a:ext>
            </a:extLst>
          </p:cNvPr>
          <p:cNvSpPr txBox="1"/>
          <p:nvPr/>
        </p:nvSpPr>
        <p:spPr>
          <a:xfrm>
            <a:off x="808382" y="2168040"/>
            <a:ext cx="107401" cy="92333"/>
          </a:xfrm>
          <a:prstGeom prst="rect">
            <a:avLst/>
          </a:prstGeom>
          <a:solidFill>
            <a:schemeClr val="bg1"/>
          </a:solidFill>
        </p:spPr>
        <p:txBody>
          <a:bodyPr wrap="none" lIns="0" tIns="0" rIns="0" bIns="0" rtlCol="0">
            <a:spAutoFit/>
          </a:bodyPr>
          <a:lstStyle/>
          <a:p>
            <a:pPr algn="r"/>
            <a:r>
              <a:rPr lang="de-DE" sz="600" dirty="0"/>
              <a:t>0,4</a:t>
            </a:r>
          </a:p>
        </p:txBody>
      </p:sp>
      <p:sp>
        <p:nvSpPr>
          <p:cNvPr id="27" name="TextBox 184">
            <a:extLst>
              <a:ext uri="{FF2B5EF4-FFF2-40B4-BE49-F238E27FC236}">
                <a16:creationId xmlns:a16="http://schemas.microsoft.com/office/drawing/2014/main" id="{EFEDC9ED-81BD-4248-966D-2910E0440D34}"/>
              </a:ext>
            </a:extLst>
          </p:cNvPr>
          <p:cNvSpPr txBox="1"/>
          <p:nvPr/>
        </p:nvSpPr>
        <p:spPr>
          <a:xfrm>
            <a:off x="808382" y="2499828"/>
            <a:ext cx="107401" cy="92333"/>
          </a:xfrm>
          <a:prstGeom prst="rect">
            <a:avLst/>
          </a:prstGeom>
          <a:solidFill>
            <a:schemeClr val="bg1"/>
          </a:solidFill>
        </p:spPr>
        <p:txBody>
          <a:bodyPr wrap="none" lIns="0" tIns="0" rIns="0" bIns="0" rtlCol="0">
            <a:spAutoFit/>
          </a:bodyPr>
          <a:lstStyle/>
          <a:p>
            <a:pPr algn="r"/>
            <a:r>
              <a:rPr lang="de-DE" sz="600" dirty="0"/>
              <a:t>0,2</a:t>
            </a:r>
          </a:p>
        </p:txBody>
      </p:sp>
      <p:sp>
        <p:nvSpPr>
          <p:cNvPr id="28" name="TextBox 185">
            <a:extLst>
              <a:ext uri="{FF2B5EF4-FFF2-40B4-BE49-F238E27FC236}">
                <a16:creationId xmlns:a16="http://schemas.microsoft.com/office/drawing/2014/main" id="{0C45030E-EFD7-4501-9109-C5BCE42EEB53}"/>
              </a:ext>
            </a:extLst>
          </p:cNvPr>
          <p:cNvSpPr txBox="1"/>
          <p:nvPr/>
        </p:nvSpPr>
        <p:spPr>
          <a:xfrm>
            <a:off x="808382" y="2817830"/>
            <a:ext cx="107401" cy="92333"/>
          </a:xfrm>
          <a:prstGeom prst="rect">
            <a:avLst/>
          </a:prstGeom>
          <a:solidFill>
            <a:schemeClr val="bg1"/>
          </a:solidFill>
        </p:spPr>
        <p:txBody>
          <a:bodyPr wrap="none" lIns="0" tIns="0" rIns="0" bIns="0" rtlCol="0">
            <a:spAutoFit/>
          </a:bodyPr>
          <a:lstStyle/>
          <a:p>
            <a:pPr algn="r"/>
            <a:r>
              <a:rPr lang="de-DE" sz="600" dirty="0"/>
              <a:t>0,0</a:t>
            </a:r>
          </a:p>
        </p:txBody>
      </p:sp>
      <p:sp>
        <p:nvSpPr>
          <p:cNvPr id="29" name="TextBox 181">
            <a:extLst>
              <a:ext uri="{FF2B5EF4-FFF2-40B4-BE49-F238E27FC236}">
                <a16:creationId xmlns:a16="http://schemas.microsoft.com/office/drawing/2014/main" id="{3CAE95EE-0281-4D1A-9701-74CFBC46E7EE}"/>
              </a:ext>
            </a:extLst>
          </p:cNvPr>
          <p:cNvSpPr txBox="1"/>
          <p:nvPr/>
        </p:nvSpPr>
        <p:spPr>
          <a:xfrm>
            <a:off x="808376" y="1185958"/>
            <a:ext cx="107401" cy="92333"/>
          </a:xfrm>
          <a:prstGeom prst="rect">
            <a:avLst/>
          </a:prstGeom>
          <a:solidFill>
            <a:schemeClr val="bg1"/>
          </a:solidFill>
        </p:spPr>
        <p:txBody>
          <a:bodyPr wrap="none" lIns="0" tIns="0" rIns="0" bIns="0" rtlCol="0">
            <a:spAutoFit/>
          </a:bodyPr>
          <a:lstStyle/>
          <a:p>
            <a:pPr algn="r"/>
            <a:r>
              <a:rPr lang="de-DE" sz="600" dirty="0"/>
              <a:t>1,0</a:t>
            </a:r>
          </a:p>
        </p:txBody>
      </p:sp>
      <p:sp>
        <p:nvSpPr>
          <p:cNvPr id="30" name="TextBox 181">
            <a:extLst>
              <a:ext uri="{FF2B5EF4-FFF2-40B4-BE49-F238E27FC236}">
                <a16:creationId xmlns:a16="http://schemas.microsoft.com/office/drawing/2014/main" id="{F62BCAF2-4A32-43F0-8274-D2791E0B62F7}"/>
              </a:ext>
            </a:extLst>
          </p:cNvPr>
          <p:cNvSpPr txBox="1"/>
          <p:nvPr/>
        </p:nvSpPr>
        <p:spPr>
          <a:xfrm>
            <a:off x="5183556" y="1517751"/>
            <a:ext cx="107401" cy="92333"/>
          </a:xfrm>
          <a:prstGeom prst="rect">
            <a:avLst/>
          </a:prstGeom>
          <a:solidFill>
            <a:schemeClr val="bg1"/>
          </a:solidFill>
        </p:spPr>
        <p:txBody>
          <a:bodyPr wrap="none" lIns="0" tIns="0" rIns="0" bIns="0" rtlCol="0">
            <a:spAutoFit/>
          </a:bodyPr>
          <a:lstStyle/>
          <a:p>
            <a:pPr algn="r"/>
            <a:r>
              <a:rPr lang="de-DE" sz="600" dirty="0"/>
              <a:t>0,8</a:t>
            </a:r>
          </a:p>
        </p:txBody>
      </p:sp>
      <p:sp>
        <p:nvSpPr>
          <p:cNvPr id="31" name="TextBox 182">
            <a:extLst>
              <a:ext uri="{FF2B5EF4-FFF2-40B4-BE49-F238E27FC236}">
                <a16:creationId xmlns:a16="http://schemas.microsoft.com/office/drawing/2014/main" id="{76E98F24-43B4-4B23-8A44-9FF2050649B6}"/>
              </a:ext>
            </a:extLst>
          </p:cNvPr>
          <p:cNvSpPr txBox="1"/>
          <p:nvPr/>
        </p:nvSpPr>
        <p:spPr>
          <a:xfrm>
            <a:off x="5183556" y="1845778"/>
            <a:ext cx="107401" cy="92333"/>
          </a:xfrm>
          <a:prstGeom prst="rect">
            <a:avLst/>
          </a:prstGeom>
          <a:solidFill>
            <a:schemeClr val="bg1"/>
          </a:solidFill>
        </p:spPr>
        <p:txBody>
          <a:bodyPr wrap="none" lIns="0" tIns="0" rIns="0" bIns="0" rtlCol="0">
            <a:spAutoFit/>
          </a:bodyPr>
          <a:lstStyle/>
          <a:p>
            <a:pPr algn="r"/>
            <a:r>
              <a:rPr lang="de-DE" sz="600" dirty="0"/>
              <a:t>0,6</a:t>
            </a:r>
          </a:p>
        </p:txBody>
      </p:sp>
      <p:sp>
        <p:nvSpPr>
          <p:cNvPr id="32" name="TextBox 183">
            <a:extLst>
              <a:ext uri="{FF2B5EF4-FFF2-40B4-BE49-F238E27FC236}">
                <a16:creationId xmlns:a16="http://schemas.microsoft.com/office/drawing/2014/main" id="{8083376A-41FB-4C7B-868E-BE159F0F8654}"/>
              </a:ext>
            </a:extLst>
          </p:cNvPr>
          <p:cNvSpPr txBox="1"/>
          <p:nvPr/>
        </p:nvSpPr>
        <p:spPr>
          <a:xfrm>
            <a:off x="5183556" y="2168040"/>
            <a:ext cx="107401" cy="92333"/>
          </a:xfrm>
          <a:prstGeom prst="rect">
            <a:avLst/>
          </a:prstGeom>
          <a:solidFill>
            <a:schemeClr val="bg1"/>
          </a:solidFill>
        </p:spPr>
        <p:txBody>
          <a:bodyPr wrap="none" lIns="0" tIns="0" rIns="0" bIns="0" rtlCol="0">
            <a:spAutoFit/>
          </a:bodyPr>
          <a:lstStyle/>
          <a:p>
            <a:pPr algn="r"/>
            <a:r>
              <a:rPr lang="de-DE" sz="600" dirty="0"/>
              <a:t>0,4</a:t>
            </a:r>
          </a:p>
        </p:txBody>
      </p:sp>
      <p:sp>
        <p:nvSpPr>
          <p:cNvPr id="33" name="TextBox 184">
            <a:extLst>
              <a:ext uri="{FF2B5EF4-FFF2-40B4-BE49-F238E27FC236}">
                <a16:creationId xmlns:a16="http://schemas.microsoft.com/office/drawing/2014/main" id="{C54E0639-854C-44BD-9353-C2D83B5DF831}"/>
              </a:ext>
            </a:extLst>
          </p:cNvPr>
          <p:cNvSpPr txBox="1"/>
          <p:nvPr/>
        </p:nvSpPr>
        <p:spPr>
          <a:xfrm>
            <a:off x="5183556" y="2499828"/>
            <a:ext cx="107401" cy="92333"/>
          </a:xfrm>
          <a:prstGeom prst="rect">
            <a:avLst/>
          </a:prstGeom>
          <a:solidFill>
            <a:schemeClr val="bg1"/>
          </a:solidFill>
        </p:spPr>
        <p:txBody>
          <a:bodyPr wrap="none" lIns="0" tIns="0" rIns="0" bIns="0" rtlCol="0">
            <a:spAutoFit/>
          </a:bodyPr>
          <a:lstStyle/>
          <a:p>
            <a:pPr algn="r"/>
            <a:r>
              <a:rPr lang="de-DE" sz="600" dirty="0"/>
              <a:t>0,2</a:t>
            </a:r>
          </a:p>
        </p:txBody>
      </p:sp>
      <p:sp>
        <p:nvSpPr>
          <p:cNvPr id="34" name="TextBox 185">
            <a:extLst>
              <a:ext uri="{FF2B5EF4-FFF2-40B4-BE49-F238E27FC236}">
                <a16:creationId xmlns:a16="http://schemas.microsoft.com/office/drawing/2014/main" id="{BB07E527-694A-40C2-A08B-1D0D5D01FA8A}"/>
              </a:ext>
            </a:extLst>
          </p:cNvPr>
          <p:cNvSpPr txBox="1"/>
          <p:nvPr/>
        </p:nvSpPr>
        <p:spPr>
          <a:xfrm>
            <a:off x="5183556" y="2817830"/>
            <a:ext cx="107401" cy="92333"/>
          </a:xfrm>
          <a:prstGeom prst="rect">
            <a:avLst/>
          </a:prstGeom>
          <a:solidFill>
            <a:schemeClr val="bg1"/>
          </a:solidFill>
        </p:spPr>
        <p:txBody>
          <a:bodyPr wrap="none" lIns="0" tIns="0" rIns="0" bIns="0" rtlCol="0">
            <a:spAutoFit/>
          </a:bodyPr>
          <a:lstStyle/>
          <a:p>
            <a:pPr algn="r"/>
            <a:r>
              <a:rPr lang="de-DE" sz="600" dirty="0"/>
              <a:t>0,0</a:t>
            </a:r>
          </a:p>
        </p:txBody>
      </p:sp>
      <p:sp>
        <p:nvSpPr>
          <p:cNvPr id="35" name="TextBox 181">
            <a:extLst>
              <a:ext uri="{FF2B5EF4-FFF2-40B4-BE49-F238E27FC236}">
                <a16:creationId xmlns:a16="http://schemas.microsoft.com/office/drawing/2014/main" id="{7ED5C547-42E2-4867-AADD-E724A686DA64}"/>
              </a:ext>
            </a:extLst>
          </p:cNvPr>
          <p:cNvSpPr txBox="1"/>
          <p:nvPr/>
        </p:nvSpPr>
        <p:spPr>
          <a:xfrm>
            <a:off x="5183550" y="1185958"/>
            <a:ext cx="107401" cy="92333"/>
          </a:xfrm>
          <a:prstGeom prst="rect">
            <a:avLst/>
          </a:prstGeom>
          <a:solidFill>
            <a:schemeClr val="bg1"/>
          </a:solidFill>
        </p:spPr>
        <p:txBody>
          <a:bodyPr wrap="none" lIns="0" tIns="0" rIns="0" bIns="0" rtlCol="0">
            <a:spAutoFit/>
          </a:bodyPr>
          <a:lstStyle/>
          <a:p>
            <a:pPr algn="r"/>
            <a:r>
              <a:rPr lang="de-DE" sz="600" dirty="0"/>
              <a:t>1,0</a:t>
            </a:r>
          </a:p>
        </p:txBody>
      </p:sp>
      <p:sp>
        <p:nvSpPr>
          <p:cNvPr id="3" name="Textfeld 2">
            <a:extLst>
              <a:ext uri="{FF2B5EF4-FFF2-40B4-BE49-F238E27FC236}">
                <a16:creationId xmlns:a16="http://schemas.microsoft.com/office/drawing/2014/main" id="{0A6A750E-61E3-4DD7-9FA4-AF3D0458CD2A}"/>
              </a:ext>
            </a:extLst>
          </p:cNvPr>
          <p:cNvSpPr txBox="1"/>
          <p:nvPr/>
        </p:nvSpPr>
        <p:spPr>
          <a:xfrm>
            <a:off x="356638" y="3149354"/>
            <a:ext cx="667170" cy="76944"/>
          </a:xfrm>
          <a:prstGeom prst="rect">
            <a:avLst/>
          </a:prstGeom>
          <a:solidFill>
            <a:schemeClr val="bg1"/>
          </a:solidFill>
        </p:spPr>
        <p:txBody>
          <a:bodyPr wrap="none" tIns="0" bIns="0" rtlCol="0">
            <a:spAutoFit/>
          </a:bodyPr>
          <a:lstStyle/>
          <a:p>
            <a:r>
              <a:rPr lang="de-DE" sz="500" dirty="0"/>
              <a:t>Anzahl Patienten</a:t>
            </a:r>
          </a:p>
        </p:txBody>
      </p:sp>
      <p:sp>
        <p:nvSpPr>
          <p:cNvPr id="37" name="Textfeld 36">
            <a:extLst>
              <a:ext uri="{FF2B5EF4-FFF2-40B4-BE49-F238E27FC236}">
                <a16:creationId xmlns:a16="http://schemas.microsoft.com/office/drawing/2014/main" id="{791057C2-958E-4AC0-84CA-F625B3B1FD4C}"/>
              </a:ext>
            </a:extLst>
          </p:cNvPr>
          <p:cNvSpPr txBox="1"/>
          <p:nvPr/>
        </p:nvSpPr>
        <p:spPr>
          <a:xfrm>
            <a:off x="4743868" y="3157612"/>
            <a:ext cx="667170" cy="76944"/>
          </a:xfrm>
          <a:prstGeom prst="rect">
            <a:avLst/>
          </a:prstGeom>
          <a:solidFill>
            <a:schemeClr val="bg1"/>
          </a:solidFill>
        </p:spPr>
        <p:txBody>
          <a:bodyPr wrap="none" tIns="0" bIns="0" rtlCol="0">
            <a:spAutoFit/>
          </a:bodyPr>
          <a:lstStyle/>
          <a:p>
            <a:r>
              <a:rPr lang="de-DE" sz="500" dirty="0"/>
              <a:t>Anzahl Patienten</a:t>
            </a:r>
          </a:p>
        </p:txBody>
      </p:sp>
      <p:sp>
        <p:nvSpPr>
          <p:cNvPr id="38" name="TextBox 200">
            <a:extLst>
              <a:ext uri="{FF2B5EF4-FFF2-40B4-BE49-F238E27FC236}">
                <a16:creationId xmlns:a16="http://schemas.microsoft.com/office/drawing/2014/main" id="{89625078-57BE-4E92-9388-A118D7C4BDA3}"/>
              </a:ext>
            </a:extLst>
          </p:cNvPr>
          <p:cNvSpPr txBox="1"/>
          <p:nvPr/>
        </p:nvSpPr>
        <p:spPr>
          <a:xfrm>
            <a:off x="1604911" y="3010855"/>
            <a:ext cx="1468352" cy="138499"/>
          </a:xfrm>
          <a:prstGeom prst="rect">
            <a:avLst/>
          </a:prstGeom>
          <a:solidFill>
            <a:schemeClr val="bg1"/>
          </a:solidFill>
          <a:ln>
            <a:noFill/>
          </a:ln>
        </p:spPr>
        <p:txBody>
          <a:bodyPr wrap="none" lIns="0" tIns="0" rIns="0" bIns="0" rtlCol="0">
            <a:spAutoFit/>
          </a:bodyPr>
          <a:lstStyle/>
          <a:p>
            <a:pPr algn="ctr"/>
            <a:r>
              <a:rPr lang="de-DE" sz="900" dirty="0"/>
              <a:t>Monate seit Randomisierung</a:t>
            </a:r>
          </a:p>
        </p:txBody>
      </p:sp>
      <p:sp>
        <p:nvSpPr>
          <p:cNvPr id="39" name="TextBox 200">
            <a:extLst>
              <a:ext uri="{FF2B5EF4-FFF2-40B4-BE49-F238E27FC236}">
                <a16:creationId xmlns:a16="http://schemas.microsoft.com/office/drawing/2014/main" id="{5F055CEC-F018-40D2-AAAC-A88CFF803D22}"/>
              </a:ext>
            </a:extLst>
          </p:cNvPr>
          <p:cNvSpPr txBox="1"/>
          <p:nvPr/>
        </p:nvSpPr>
        <p:spPr>
          <a:xfrm>
            <a:off x="6032153" y="3010855"/>
            <a:ext cx="1468352" cy="138499"/>
          </a:xfrm>
          <a:prstGeom prst="rect">
            <a:avLst/>
          </a:prstGeom>
          <a:solidFill>
            <a:schemeClr val="bg1"/>
          </a:solidFill>
          <a:ln>
            <a:noFill/>
          </a:ln>
        </p:spPr>
        <p:txBody>
          <a:bodyPr wrap="none" lIns="0" tIns="0" rIns="0" bIns="0" rtlCol="0">
            <a:spAutoFit/>
          </a:bodyPr>
          <a:lstStyle/>
          <a:p>
            <a:pPr algn="ctr"/>
            <a:r>
              <a:rPr lang="de-DE" sz="900" dirty="0"/>
              <a:t>Monate seit Randomisierung</a:t>
            </a:r>
          </a:p>
        </p:txBody>
      </p:sp>
      <p:graphicFrame>
        <p:nvGraphicFramePr>
          <p:cNvPr id="77" name="Tabelle 76">
            <a:extLst>
              <a:ext uri="{FF2B5EF4-FFF2-40B4-BE49-F238E27FC236}">
                <a16:creationId xmlns:a16="http://schemas.microsoft.com/office/drawing/2014/main" id="{FBAB4796-491D-4D8D-8794-AB8F92E45909}"/>
              </a:ext>
            </a:extLst>
          </p:cNvPr>
          <p:cNvGraphicFramePr>
            <a:graphicFrameLocks noGrp="1"/>
          </p:cNvGraphicFramePr>
          <p:nvPr/>
        </p:nvGraphicFramePr>
        <p:xfrm>
          <a:off x="6664514" y="1372870"/>
          <a:ext cx="1885902" cy="452836"/>
        </p:xfrm>
        <a:graphic>
          <a:graphicData uri="http://schemas.openxmlformats.org/drawingml/2006/table">
            <a:tbl>
              <a:tblPr firstRow="1" bandRow="1">
                <a:tableStyleId>{5C22544A-7EE6-4342-B048-85BDC9FD1C3A}</a:tableStyleId>
              </a:tblPr>
              <a:tblGrid>
                <a:gridCol w="634059">
                  <a:extLst>
                    <a:ext uri="{9D8B030D-6E8A-4147-A177-3AD203B41FA5}">
                      <a16:colId xmlns:a16="http://schemas.microsoft.com/office/drawing/2014/main" val="4158640721"/>
                    </a:ext>
                  </a:extLst>
                </a:gridCol>
                <a:gridCol w="446800">
                  <a:extLst>
                    <a:ext uri="{9D8B030D-6E8A-4147-A177-3AD203B41FA5}">
                      <a16:colId xmlns:a16="http://schemas.microsoft.com/office/drawing/2014/main" val="770878395"/>
                    </a:ext>
                  </a:extLst>
                </a:gridCol>
                <a:gridCol w="456012">
                  <a:extLst>
                    <a:ext uri="{9D8B030D-6E8A-4147-A177-3AD203B41FA5}">
                      <a16:colId xmlns:a16="http://schemas.microsoft.com/office/drawing/2014/main" val="2628707515"/>
                    </a:ext>
                  </a:extLst>
                </a:gridCol>
                <a:gridCol w="349031">
                  <a:extLst>
                    <a:ext uri="{9D8B030D-6E8A-4147-A177-3AD203B41FA5}">
                      <a16:colId xmlns:a16="http://schemas.microsoft.com/office/drawing/2014/main" val="4106449611"/>
                    </a:ext>
                  </a:extLst>
                </a:gridCol>
              </a:tblGrid>
              <a:tr h="206978">
                <a:tc>
                  <a:txBody>
                    <a:bodyPr/>
                    <a:lstStyle/>
                    <a:p>
                      <a:endParaRPr lang="de-DE" sz="600" dirty="0"/>
                    </a:p>
                  </a:txBody>
                  <a:tcPr marL="0" marR="0" marT="0" marB="0" anchor="ctr">
                    <a:lnB w="28575" cap="flat" cmpd="sng" algn="ctr">
                      <a:solidFill>
                        <a:schemeClr val="bg1"/>
                      </a:solidFill>
                      <a:prstDash val="solid"/>
                      <a:round/>
                      <a:headEnd type="none" w="med" len="med"/>
                      <a:tailEnd type="none" w="med" len="med"/>
                    </a:lnB>
                  </a:tcPr>
                </a:tc>
                <a:tc>
                  <a:txBody>
                    <a:bodyPr/>
                    <a:lstStyle/>
                    <a:p>
                      <a:pPr algn="ctr"/>
                      <a:r>
                        <a:rPr lang="de-DE" sz="600" dirty="0"/>
                        <a:t>Ereignisse </a:t>
                      </a:r>
                    </a:p>
                    <a:p>
                      <a:pPr algn="ctr"/>
                      <a:r>
                        <a:rPr lang="de-DE" sz="600" dirty="0"/>
                        <a:t>(N=291)</a:t>
                      </a:r>
                    </a:p>
                  </a:txBody>
                  <a:tcPr marL="0" marR="0" marT="0" marB="0" anchor="ctr">
                    <a:lnB w="28575" cap="flat" cmpd="sng" algn="ctr">
                      <a:solidFill>
                        <a:schemeClr val="bg1"/>
                      </a:solidFill>
                      <a:prstDash val="solid"/>
                      <a:round/>
                      <a:headEnd type="none" w="med" len="med"/>
                      <a:tailEnd type="none" w="med" len="med"/>
                    </a:lnB>
                  </a:tcPr>
                </a:tc>
                <a:tc>
                  <a:txBody>
                    <a:bodyPr/>
                    <a:lstStyle/>
                    <a:p>
                      <a:pPr algn="ctr"/>
                      <a:r>
                        <a:rPr lang="de-DE" sz="600" dirty="0"/>
                        <a:t>HR </a:t>
                      </a:r>
                      <a:br>
                        <a:rPr lang="de-DE" sz="600" dirty="0"/>
                      </a:br>
                      <a:r>
                        <a:rPr lang="de-DE" sz="600" dirty="0"/>
                        <a:t>(95% KI)</a:t>
                      </a:r>
                    </a:p>
                  </a:txBody>
                  <a:tcPr marL="0" marR="0" marT="0" marB="0" anchor="ctr">
                    <a:lnB w="28575" cap="flat" cmpd="sng" algn="ctr">
                      <a:solidFill>
                        <a:schemeClr val="bg1"/>
                      </a:solidFill>
                      <a:prstDash val="solid"/>
                      <a:round/>
                      <a:headEnd type="none" w="med" len="med"/>
                      <a:tailEnd type="none" w="med" len="med"/>
                    </a:lnB>
                  </a:tcPr>
                </a:tc>
                <a:tc>
                  <a:txBody>
                    <a:bodyPr/>
                    <a:lstStyle/>
                    <a:p>
                      <a:pPr algn="ctr"/>
                      <a:r>
                        <a:rPr lang="de-DE" sz="600" dirty="0"/>
                        <a:t>P-Wert</a:t>
                      </a:r>
                    </a:p>
                  </a:txBody>
                  <a:tcPr marL="0" marR="0" marT="0" marB="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22929">
                <a:tc>
                  <a:txBody>
                    <a:bodyPr/>
                    <a:lstStyle/>
                    <a:p>
                      <a:pPr algn="ctr"/>
                      <a:r>
                        <a:rPr lang="de-DE" sz="600" dirty="0" err="1">
                          <a:solidFill>
                            <a:schemeClr val="bg1"/>
                          </a:solidFill>
                        </a:rPr>
                        <a:t>TUC+Tras+Cape</a:t>
                      </a:r>
                      <a:endParaRPr lang="de-DE" sz="600" dirty="0">
                        <a:solidFill>
                          <a:schemeClr val="bg1"/>
                        </a:solidFill>
                      </a:endParaRPr>
                    </a:p>
                  </a:txBody>
                  <a:tcPr marL="0" marR="0" marT="0" marB="0" anchor="ctr">
                    <a:lnT w="28575" cap="flat" cmpd="sng" algn="ctr">
                      <a:solidFill>
                        <a:schemeClr val="bg1"/>
                      </a:solidFill>
                      <a:prstDash val="solid"/>
                      <a:round/>
                      <a:headEnd type="none" w="med" len="med"/>
                      <a:tailEnd type="none" w="med" len="med"/>
                    </a:lnT>
                    <a:solidFill>
                      <a:srgbClr val="2093BE"/>
                    </a:solidFill>
                  </a:tcPr>
                </a:tc>
                <a:tc>
                  <a:txBody>
                    <a:bodyPr/>
                    <a:lstStyle/>
                    <a:p>
                      <a:pPr algn="ctr"/>
                      <a:r>
                        <a:rPr lang="de-DE" sz="600" dirty="0"/>
                        <a:t>68/198</a:t>
                      </a:r>
                    </a:p>
                  </a:txBody>
                  <a:tcPr marL="0" marR="0" marT="0" marB="0" anchor="ctr">
                    <a:lnT w="28575" cap="flat" cmpd="sng" algn="ctr">
                      <a:solidFill>
                        <a:schemeClr val="bg1"/>
                      </a:solidFill>
                      <a:prstDash val="solid"/>
                      <a:round/>
                      <a:headEnd type="none" w="med" len="med"/>
                      <a:tailEnd type="none" w="med" len="med"/>
                    </a:lnT>
                  </a:tcPr>
                </a:tc>
                <a:tc rowSpan="2">
                  <a:txBody>
                    <a:bodyPr/>
                    <a:lstStyle/>
                    <a:p>
                      <a:pPr algn="ctr"/>
                      <a:r>
                        <a:rPr lang="de-DE" sz="600" dirty="0"/>
                        <a:t>0,58</a:t>
                      </a:r>
                      <a:br>
                        <a:rPr lang="de-DE" sz="600" dirty="0"/>
                      </a:br>
                      <a:r>
                        <a:rPr lang="de-DE" sz="600" dirty="0"/>
                        <a:t>(0,40;</a:t>
                      </a:r>
                      <a:r>
                        <a:rPr lang="de-DE" sz="600" baseline="0" dirty="0"/>
                        <a:t> 0,85)</a:t>
                      </a:r>
                      <a:endParaRPr lang="de-DE" sz="600" dirty="0"/>
                    </a:p>
                  </a:txBody>
                  <a:tcPr marL="0" marR="0" marT="0" marB="0" anchor="ctr">
                    <a:lnT w="28575" cap="flat" cmpd="sng" algn="ctr">
                      <a:solidFill>
                        <a:schemeClr val="bg1"/>
                      </a:solidFill>
                      <a:prstDash val="solid"/>
                      <a:round/>
                      <a:headEnd type="none" w="med" len="med"/>
                      <a:tailEnd type="none" w="med" len="med"/>
                    </a:lnT>
                  </a:tcPr>
                </a:tc>
                <a:tc rowSpan="2">
                  <a:txBody>
                    <a:bodyPr/>
                    <a:lstStyle/>
                    <a:p>
                      <a:pPr algn="ctr"/>
                      <a:r>
                        <a:rPr lang="de-DE" sz="600" dirty="0"/>
                        <a:t>0,005</a:t>
                      </a:r>
                    </a:p>
                  </a:txBody>
                  <a:tcPr marL="0" marR="0" marT="0" marB="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22929">
                <a:tc>
                  <a:txBody>
                    <a:bodyPr/>
                    <a:lstStyle/>
                    <a:p>
                      <a:pPr algn="ctr"/>
                      <a:r>
                        <a:rPr lang="de-DE" sz="600" dirty="0" err="1">
                          <a:solidFill>
                            <a:schemeClr val="bg1"/>
                          </a:solidFill>
                        </a:rPr>
                        <a:t>PBO+Tras+Cape</a:t>
                      </a:r>
                      <a:endParaRPr lang="de-DE" sz="600" dirty="0">
                        <a:solidFill>
                          <a:schemeClr val="bg1"/>
                        </a:solidFill>
                      </a:endParaRPr>
                    </a:p>
                  </a:txBody>
                  <a:tcPr marL="0" marR="0" marT="0" marB="0" anchor="ctr">
                    <a:solidFill>
                      <a:srgbClr val="673459"/>
                    </a:solidFill>
                  </a:tcPr>
                </a:tc>
                <a:tc>
                  <a:txBody>
                    <a:bodyPr/>
                    <a:lstStyle/>
                    <a:p>
                      <a:pPr algn="ctr"/>
                      <a:r>
                        <a:rPr lang="de-DE" sz="600" dirty="0"/>
                        <a:t>46/93</a:t>
                      </a:r>
                    </a:p>
                  </a:txBody>
                  <a:tcPr marL="0" marR="0" marT="0" marB="0" anchor="ctr"/>
                </a:tc>
                <a:tc vMerge="1">
                  <a:txBody>
                    <a:bodyPr/>
                    <a:lstStyle/>
                    <a:p>
                      <a:endParaRPr lang="de-DE" sz="1200" dirty="0"/>
                    </a:p>
                  </a:txBody>
                  <a:tcPr/>
                </a:tc>
                <a:tc vMerge="1">
                  <a:txBody>
                    <a:bodyPr/>
                    <a:lstStyle/>
                    <a:p>
                      <a:pPr algn="ctr"/>
                      <a:endParaRPr lang="de-DE" sz="800" dirty="0"/>
                    </a:p>
                  </a:txBody>
                  <a:tcPr anchor="ctr"/>
                </a:tc>
                <a:extLst>
                  <a:ext uri="{0D108BD9-81ED-4DB2-BD59-A6C34878D82A}">
                    <a16:rowId xmlns:a16="http://schemas.microsoft.com/office/drawing/2014/main" val="142148081"/>
                  </a:ext>
                </a:extLst>
              </a:tr>
            </a:tbl>
          </a:graphicData>
        </a:graphic>
      </p:graphicFrame>
      <p:sp>
        <p:nvSpPr>
          <p:cNvPr id="78" name="Untertitel 4">
            <a:extLst>
              <a:ext uri="{FF2B5EF4-FFF2-40B4-BE49-F238E27FC236}">
                <a16:creationId xmlns:a16="http://schemas.microsoft.com/office/drawing/2014/main" id="{1F7C2D97-7D62-4639-B029-D35CA62DA8B5}"/>
              </a:ext>
            </a:extLst>
          </p:cNvPr>
          <p:cNvSpPr txBox="1">
            <a:spLocks/>
          </p:cNvSpPr>
          <p:nvPr/>
        </p:nvSpPr>
        <p:spPr>
          <a:xfrm>
            <a:off x="6557269" y="1146169"/>
            <a:ext cx="2367927" cy="217818"/>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050" dirty="0">
                <a:solidFill>
                  <a:schemeClr val="tx1"/>
                </a:solidFill>
              </a:rPr>
              <a:t>OS-Benefit</a:t>
            </a:r>
          </a:p>
        </p:txBody>
      </p:sp>
      <p:graphicFrame>
        <p:nvGraphicFramePr>
          <p:cNvPr id="225" name="Tabelle 224">
            <a:extLst>
              <a:ext uri="{FF2B5EF4-FFF2-40B4-BE49-F238E27FC236}">
                <a16:creationId xmlns:a16="http://schemas.microsoft.com/office/drawing/2014/main" id="{8C46BCDD-471F-4D01-9EC2-4E548C473EB1}"/>
              </a:ext>
            </a:extLst>
          </p:cNvPr>
          <p:cNvGraphicFramePr>
            <a:graphicFrameLocks noGrp="1"/>
          </p:cNvGraphicFramePr>
          <p:nvPr/>
        </p:nvGraphicFramePr>
        <p:xfrm>
          <a:off x="1776970" y="1376768"/>
          <a:ext cx="2136197" cy="456316"/>
        </p:xfrm>
        <a:graphic>
          <a:graphicData uri="http://schemas.openxmlformats.org/drawingml/2006/table">
            <a:tbl>
              <a:tblPr firstRow="1" bandRow="1">
                <a:tableStyleId>{5C22544A-7EE6-4342-B048-85BDC9FD1C3A}</a:tableStyleId>
              </a:tblPr>
              <a:tblGrid>
                <a:gridCol w="691198">
                  <a:extLst>
                    <a:ext uri="{9D8B030D-6E8A-4147-A177-3AD203B41FA5}">
                      <a16:colId xmlns:a16="http://schemas.microsoft.com/office/drawing/2014/main" val="4158640721"/>
                    </a:ext>
                  </a:extLst>
                </a:gridCol>
                <a:gridCol w="515740">
                  <a:extLst>
                    <a:ext uri="{9D8B030D-6E8A-4147-A177-3AD203B41FA5}">
                      <a16:colId xmlns:a16="http://schemas.microsoft.com/office/drawing/2014/main" val="770878395"/>
                    </a:ext>
                  </a:extLst>
                </a:gridCol>
                <a:gridCol w="526374">
                  <a:extLst>
                    <a:ext uri="{9D8B030D-6E8A-4147-A177-3AD203B41FA5}">
                      <a16:colId xmlns:a16="http://schemas.microsoft.com/office/drawing/2014/main" val="2628707515"/>
                    </a:ext>
                  </a:extLst>
                </a:gridCol>
                <a:gridCol w="402885">
                  <a:extLst>
                    <a:ext uri="{9D8B030D-6E8A-4147-A177-3AD203B41FA5}">
                      <a16:colId xmlns:a16="http://schemas.microsoft.com/office/drawing/2014/main" val="4106449611"/>
                    </a:ext>
                  </a:extLst>
                </a:gridCol>
              </a:tblGrid>
              <a:tr h="206978">
                <a:tc>
                  <a:txBody>
                    <a:bodyPr/>
                    <a:lstStyle/>
                    <a:p>
                      <a:endParaRPr lang="de-DE" sz="600" dirty="0"/>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600" dirty="0"/>
                        <a:t>Ereignisse </a:t>
                      </a:r>
                    </a:p>
                    <a:p>
                      <a:pPr algn="ctr"/>
                      <a:r>
                        <a:rPr lang="de-DE" sz="600" dirty="0"/>
                        <a:t>(N=291)</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600" dirty="0"/>
                        <a:t>HR </a:t>
                      </a:r>
                      <a:br>
                        <a:rPr lang="de-DE" sz="600" dirty="0"/>
                      </a:br>
                      <a:r>
                        <a:rPr lang="de-DE" sz="600" dirty="0"/>
                        <a:t>(95% KI)</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600" dirty="0"/>
                        <a:t>P-Wert</a:t>
                      </a:r>
                    </a:p>
                  </a:txBody>
                  <a:tcPr marL="36000" marR="36000" marT="0" marB="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24669">
                <a:tc>
                  <a:txBody>
                    <a:bodyPr/>
                    <a:lstStyle/>
                    <a:p>
                      <a:r>
                        <a:rPr lang="de-DE" sz="600" dirty="0" err="1">
                          <a:solidFill>
                            <a:schemeClr val="bg1"/>
                          </a:solidFill>
                        </a:rPr>
                        <a:t>TUC+Tras+Cape</a:t>
                      </a:r>
                      <a:endParaRPr lang="de-DE" sz="600" dirty="0">
                        <a:solidFill>
                          <a:schemeClr val="bg1"/>
                        </a:solidFill>
                      </a:endParaRPr>
                    </a:p>
                  </a:txBody>
                  <a:tcPr marL="36000" marR="36000" marT="0" marB="0" anchor="ctr">
                    <a:lnT w="28575" cap="flat" cmpd="sng" algn="ctr">
                      <a:solidFill>
                        <a:schemeClr val="bg1"/>
                      </a:solidFill>
                      <a:prstDash val="solid"/>
                      <a:round/>
                      <a:headEnd type="none" w="med" len="med"/>
                      <a:tailEnd type="none" w="med" len="med"/>
                    </a:lnT>
                    <a:solidFill>
                      <a:srgbClr val="2093BE"/>
                    </a:solidFill>
                  </a:tcPr>
                </a:tc>
                <a:tc>
                  <a:txBody>
                    <a:bodyPr/>
                    <a:lstStyle/>
                    <a:p>
                      <a:pPr algn="ctr"/>
                      <a:r>
                        <a:rPr lang="de-DE" sz="600" dirty="0"/>
                        <a:t>71/198</a:t>
                      </a:r>
                    </a:p>
                  </a:txBody>
                  <a:tcPr marL="36000" marR="36000" marT="0" marB="0" anchor="ctr">
                    <a:lnT w="28575" cap="flat" cmpd="sng" algn="ctr">
                      <a:solidFill>
                        <a:schemeClr val="bg1"/>
                      </a:solidFill>
                      <a:prstDash val="solid"/>
                      <a:round/>
                      <a:headEnd type="none" w="med" len="med"/>
                      <a:tailEnd type="none" w="med" len="med"/>
                    </a:lnT>
                  </a:tcPr>
                </a:tc>
                <a:tc rowSpan="2">
                  <a:txBody>
                    <a:bodyPr/>
                    <a:lstStyle/>
                    <a:p>
                      <a:pPr algn="ctr"/>
                      <a:r>
                        <a:rPr lang="de-DE" sz="600" dirty="0"/>
                        <a:t>0,32</a:t>
                      </a:r>
                      <a:br>
                        <a:rPr lang="de-DE" sz="600" dirty="0"/>
                      </a:br>
                      <a:r>
                        <a:rPr lang="de-DE" sz="600" dirty="0"/>
                        <a:t>(0,22;</a:t>
                      </a:r>
                      <a:r>
                        <a:rPr lang="de-DE" sz="600" baseline="0" dirty="0"/>
                        <a:t> 0,48)</a:t>
                      </a:r>
                      <a:endParaRPr lang="de-DE" sz="600" dirty="0"/>
                    </a:p>
                  </a:txBody>
                  <a:tcPr marL="36000" marR="36000" marT="0" marB="0" anchor="ctr">
                    <a:lnT w="28575" cap="flat" cmpd="sng" algn="ctr">
                      <a:solidFill>
                        <a:schemeClr val="bg1"/>
                      </a:solidFill>
                      <a:prstDash val="solid"/>
                      <a:round/>
                      <a:headEnd type="none" w="med" len="med"/>
                      <a:tailEnd type="none" w="med" len="med"/>
                    </a:lnT>
                  </a:tcPr>
                </a:tc>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600" dirty="0"/>
                        <a:t>&lt;0,00001</a:t>
                      </a:r>
                    </a:p>
                  </a:txBody>
                  <a:tcPr marL="0" marR="0" marT="0" marB="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24669">
                <a:tc>
                  <a:txBody>
                    <a:bodyPr/>
                    <a:lstStyle/>
                    <a:p>
                      <a:r>
                        <a:rPr lang="de-DE" sz="600" dirty="0" err="1">
                          <a:solidFill>
                            <a:schemeClr val="bg1"/>
                          </a:solidFill>
                        </a:rPr>
                        <a:t>PBO+Tras+Cape</a:t>
                      </a:r>
                      <a:endParaRPr lang="de-DE" sz="600" dirty="0">
                        <a:solidFill>
                          <a:schemeClr val="bg1"/>
                        </a:solidFill>
                      </a:endParaRPr>
                    </a:p>
                  </a:txBody>
                  <a:tcPr marL="36000" marR="36000" marT="0" marB="0" anchor="ctr">
                    <a:solidFill>
                      <a:srgbClr val="673459"/>
                    </a:solidFill>
                  </a:tcPr>
                </a:tc>
                <a:tc>
                  <a:txBody>
                    <a:bodyPr/>
                    <a:lstStyle/>
                    <a:p>
                      <a:pPr algn="ctr"/>
                      <a:r>
                        <a:rPr lang="de-DE" sz="600" dirty="0"/>
                        <a:t>46/93</a:t>
                      </a:r>
                    </a:p>
                  </a:txBody>
                  <a:tcPr marL="36000" marR="36000" marT="0" marB="0" anchor="ctr"/>
                </a:tc>
                <a:tc vMerge="1">
                  <a:txBody>
                    <a:bodyPr/>
                    <a:lstStyle/>
                    <a:p>
                      <a:endParaRPr lang="de-DE" sz="1200" dirty="0"/>
                    </a:p>
                  </a:txBody>
                  <a:tcPr/>
                </a:tc>
                <a:tc vMerge="1">
                  <a:txBody>
                    <a:bodyPr/>
                    <a:lstStyle/>
                    <a:p>
                      <a:pPr algn="ctr"/>
                      <a:endParaRPr lang="de-DE" sz="800" dirty="0"/>
                    </a:p>
                  </a:txBody>
                  <a:tcPr anchor="ctr"/>
                </a:tc>
                <a:extLst>
                  <a:ext uri="{0D108BD9-81ED-4DB2-BD59-A6C34878D82A}">
                    <a16:rowId xmlns:a16="http://schemas.microsoft.com/office/drawing/2014/main" val="142148081"/>
                  </a:ext>
                </a:extLst>
              </a:tr>
            </a:tbl>
          </a:graphicData>
        </a:graphic>
      </p:graphicFrame>
      <p:sp>
        <p:nvSpPr>
          <p:cNvPr id="75" name="Untertitel 4">
            <a:extLst>
              <a:ext uri="{FF2B5EF4-FFF2-40B4-BE49-F238E27FC236}">
                <a16:creationId xmlns:a16="http://schemas.microsoft.com/office/drawing/2014/main" id="{9642538B-0BDE-4823-9BD7-F763CC834860}"/>
              </a:ext>
            </a:extLst>
          </p:cNvPr>
          <p:cNvSpPr txBox="1">
            <a:spLocks/>
          </p:cNvSpPr>
          <p:nvPr/>
        </p:nvSpPr>
        <p:spPr>
          <a:xfrm>
            <a:off x="1746490" y="1160585"/>
            <a:ext cx="2367927" cy="217818"/>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050" dirty="0">
                <a:solidFill>
                  <a:schemeClr val="tx1"/>
                </a:solidFill>
              </a:rPr>
              <a:t>ZNS-PFS-Benefit</a:t>
            </a:r>
          </a:p>
        </p:txBody>
      </p:sp>
    </p:spTree>
    <p:extLst>
      <p:ext uri="{BB962C8B-B14F-4D97-AF65-F5344CB8AC3E}">
        <p14:creationId xmlns:p14="http://schemas.microsoft.com/office/powerpoint/2010/main" val="1038672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en 11">
            <a:extLst>
              <a:ext uri="{FF2B5EF4-FFF2-40B4-BE49-F238E27FC236}">
                <a16:creationId xmlns:a16="http://schemas.microsoft.com/office/drawing/2014/main" id="{6B035EB5-5759-4328-B765-C45C9C5275A7}"/>
              </a:ext>
            </a:extLst>
          </p:cNvPr>
          <p:cNvGrpSpPr/>
          <p:nvPr/>
        </p:nvGrpSpPr>
        <p:grpSpPr>
          <a:xfrm>
            <a:off x="4774530" y="987425"/>
            <a:ext cx="3959181" cy="2424420"/>
            <a:chOff x="4774530" y="987425"/>
            <a:chExt cx="3959181" cy="2424420"/>
          </a:xfrm>
        </p:grpSpPr>
        <p:pic>
          <p:nvPicPr>
            <p:cNvPr id="46" name="Picture 2">
              <a:extLst>
                <a:ext uri="{FF2B5EF4-FFF2-40B4-BE49-F238E27FC236}">
                  <a16:creationId xmlns:a16="http://schemas.microsoft.com/office/drawing/2014/main" id="{35499C74-DFB8-468D-ACFA-2632D83E22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6" t="22836" r="44050" b="14043"/>
            <a:stretch/>
          </p:blipFill>
          <p:spPr bwMode="auto">
            <a:xfrm>
              <a:off x="4774530" y="1093779"/>
              <a:ext cx="3507839" cy="231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hteck 10">
              <a:extLst>
                <a:ext uri="{FF2B5EF4-FFF2-40B4-BE49-F238E27FC236}">
                  <a16:creationId xmlns:a16="http://schemas.microsoft.com/office/drawing/2014/main" id="{6A995D33-F56F-4D66-BD46-0E5AC6DD80EB}"/>
                </a:ext>
              </a:extLst>
            </p:cNvPr>
            <p:cNvSpPr/>
            <p:nvPr/>
          </p:nvSpPr>
          <p:spPr>
            <a:xfrm>
              <a:off x="6356350" y="987425"/>
              <a:ext cx="2377361" cy="5303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pic>
        <p:nvPicPr>
          <p:cNvPr id="40" name="Picture 2">
            <a:extLst>
              <a:ext uri="{FF2B5EF4-FFF2-40B4-BE49-F238E27FC236}">
                <a16:creationId xmlns:a16="http://schemas.microsoft.com/office/drawing/2014/main" id="{66021855-5372-4CD2-8F11-C2F51E379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2" t="17653" r="45162" b="18603"/>
          <a:stretch/>
        </p:blipFill>
        <p:spPr bwMode="auto">
          <a:xfrm>
            <a:off x="429020" y="1146221"/>
            <a:ext cx="3460356" cy="2298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hteck 8">
            <a:extLst>
              <a:ext uri="{FF2B5EF4-FFF2-40B4-BE49-F238E27FC236}">
                <a16:creationId xmlns:a16="http://schemas.microsoft.com/office/drawing/2014/main" id="{F84EDE2E-851E-40AF-BFD1-E51E0842E0EA}"/>
              </a:ext>
            </a:extLst>
          </p:cNvPr>
          <p:cNvSpPr/>
          <p:nvPr/>
        </p:nvSpPr>
        <p:spPr>
          <a:xfrm>
            <a:off x="1732099" y="1438367"/>
            <a:ext cx="2322871" cy="461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HER2CLIMB</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Lin </a:t>
            </a:r>
            <a:r>
              <a:rPr lang="en-US" kern="0" dirty="0"/>
              <a:t>et al. | 2020 ASCO Annual Meeting | J Clin Oncol 38: 2020 (suppl; </a:t>
            </a:r>
            <a:r>
              <a:rPr lang="en-US" kern="0" dirty="0" err="1"/>
              <a:t>abstr</a:t>
            </a:r>
            <a:r>
              <a:rPr lang="en-US" kern="0" dirty="0"/>
              <a:t> 1005)</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t>Patienten mit aktiven Hirnmetastasen</a:t>
            </a:r>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65</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31800" y="4533741"/>
            <a:ext cx="8301911" cy="246221"/>
          </a:xfrm>
          <a:prstGeom prst="rect">
            <a:avLst/>
          </a:prstGeom>
        </p:spPr>
        <p:txBody>
          <a:bodyPr wrap="square" lIns="0" tIns="0" rIns="0" bIns="0" anchor="b">
            <a:spAutoFit/>
          </a:bodyPr>
          <a:lstStyle/>
          <a:p>
            <a:pPr lvl="0"/>
            <a:r>
              <a:rPr lang="de-DE" sz="800" dirty="0">
                <a:solidFill>
                  <a:prstClr val="black"/>
                </a:solidFill>
              </a:rPr>
              <a:t>ZNS-PFS: Zeit seit Randomisierung bis zur Krankheitsprogression im Gehirn oder Tod (Investigator-</a:t>
            </a:r>
            <a:r>
              <a:rPr lang="de-DE" sz="800" dirty="0" err="1">
                <a:solidFill>
                  <a:prstClr val="black"/>
                </a:solidFill>
              </a:rPr>
              <a:t>assessed</a:t>
            </a:r>
            <a:r>
              <a:rPr lang="de-DE" sz="800" dirty="0">
                <a:solidFill>
                  <a:prstClr val="black"/>
                </a:solidFill>
              </a:rPr>
              <a:t>). HR: Hazard-Rate errechnet aus dem proportionalen Hazard Modell unter Benutzung der Stratifikationsfaktoren bei Randomisierung. Alle P-Werte sind nominal. Cape: </a:t>
            </a:r>
            <a:r>
              <a:rPr lang="de-DE" sz="800" dirty="0" err="1">
                <a:solidFill>
                  <a:prstClr val="black"/>
                </a:solidFill>
              </a:rPr>
              <a:t>Capecitabin</a:t>
            </a:r>
            <a:r>
              <a:rPr lang="de-DE" sz="800" dirty="0">
                <a:solidFill>
                  <a:prstClr val="black"/>
                </a:solidFill>
              </a:rPr>
              <a:t>; PBO: Placebo; </a:t>
            </a:r>
            <a:r>
              <a:rPr lang="de-DE" sz="800" dirty="0" err="1">
                <a:solidFill>
                  <a:prstClr val="black"/>
                </a:solidFill>
              </a:rPr>
              <a:t>Tras</a:t>
            </a:r>
            <a:r>
              <a:rPr lang="de-DE" sz="800" dirty="0">
                <a:solidFill>
                  <a:prstClr val="black"/>
                </a:solidFill>
              </a:rPr>
              <a:t>: </a:t>
            </a:r>
            <a:r>
              <a:rPr lang="de-DE" sz="800" dirty="0" err="1">
                <a:solidFill>
                  <a:prstClr val="black"/>
                </a:solidFill>
              </a:rPr>
              <a:t>Trastuzumab</a:t>
            </a:r>
            <a:r>
              <a:rPr lang="de-DE" sz="800" dirty="0">
                <a:solidFill>
                  <a:prstClr val="black"/>
                </a:solidFill>
              </a:rPr>
              <a:t>; TUC: </a:t>
            </a:r>
            <a:r>
              <a:rPr lang="de-DE" sz="800" dirty="0" err="1">
                <a:solidFill>
                  <a:prstClr val="black"/>
                </a:solidFill>
              </a:rPr>
              <a:t>Tucatinib</a:t>
            </a:r>
            <a:r>
              <a:rPr lang="de-DE" sz="800" dirty="0">
                <a:solidFill>
                  <a:prstClr val="black"/>
                </a:solidFill>
              </a:rPr>
              <a:t>.</a:t>
            </a:r>
          </a:p>
        </p:txBody>
      </p:sp>
      <p:graphicFrame>
        <p:nvGraphicFramePr>
          <p:cNvPr id="214" name="Tabelle 213">
            <a:extLst>
              <a:ext uri="{FF2B5EF4-FFF2-40B4-BE49-F238E27FC236}">
                <a16:creationId xmlns:a16="http://schemas.microsoft.com/office/drawing/2014/main" id="{240A4109-DEF6-4BC4-B2BE-69A7C3C6A826}"/>
              </a:ext>
            </a:extLst>
          </p:cNvPr>
          <p:cNvGraphicFramePr>
            <a:graphicFrameLocks noGrp="1"/>
          </p:cNvGraphicFramePr>
          <p:nvPr/>
        </p:nvGraphicFramePr>
        <p:xfrm>
          <a:off x="899188" y="3545882"/>
          <a:ext cx="2879798" cy="871045"/>
        </p:xfrm>
        <a:graphic>
          <a:graphicData uri="http://schemas.openxmlformats.org/drawingml/2006/table">
            <a:tbl>
              <a:tblPr firstRow="1" bandRow="1">
                <a:tableStyleId>{5C22544A-7EE6-4342-B048-85BDC9FD1C3A}</a:tableStyleId>
              </a:tblPr>
              <a:tblGrid>
                <a:gridCol w="1439899">
                  <a:extLst>
                    <a:ext uri="{9D8B030D-6E8A-4147-A177-3AD203B41FA5}">
                      <a16:colId xmlns:a16="http://schemas.microsoft.com/office/drawing/2014/main" val="192654671"/>
                    </a:ext>
                  </a:extLst>
                </a:gridCol>
                <a:gridCol w="1439899">
                  <a:extLst>
                    <a:ext uri="{9D8B030D-6E8A-4147-A177-3AD203B41FA5}">
                      <a16:colId xmlns:a16="http://schemas.microsoft.com/office/drawing/2014/main" val="2555693052"/>
                    </a:ext>
                  </a:extLst>
                </a:gridCol>
              </a:tblGrid>
              <a:tr h="286140">
                <a:tc gridSpan="2">
                  <a:txBody>
                    <a:bodyPr/>
                    <a:lstStyle/>
                    <a:p>
                      <a:pPr algn="ctr"/>
                      <a:r>
                        <a:rPr lang="de-DE" sz="700" dirty="0"/>
                        <a:t>Das Risiko für ZNS-Progression oder Tod war bei Patienten mit aktiven Hirnmetastasen </a:t>
                      </a:r>
                      <a:r>
                        <a:rPr lang="de-DE" sz="700" baseline="0" dirty="0"/>
                        <a:t>um 64% reduziert</a:t>
                      </a:r>
                      <a:endParaRPr lang="de-DE" sz="700" dirty="0"/>
                    </a:p>
                  </a:txBody>
                  <a:tcPr marT="0" marB="0" anchor="ctr">
                    <a:lnB w="12700" cap="flat" cmpd="sng" algn="ctr">
                      <a:solidFill>
                        <a:schemeClr val="bg1"/>
                      </a:solidFill>
                      <a:prstDash val="solid"/>
                      <a:round/>
                      <a:headEnd type="none" w="med" len="med"/>
                      <a:tailEnd type="none" w="med" len="med"/>
                    </a:lnB>
                  </a:tcPr>
                </a:tc>
                <a:tc hMerge="1">
                  <a:txBody>
                    <a:bodyPr/>
                    <a:lstStyle/>
                    <a:p>
                      <a:endParaRPr lang="de-DE" dirty="0"/>
                    </a:p>
                  </a:txBody>
                  <a:tcPr/>
                </a:tc>
                <a:extLst>
                  <a:ext uri="{0D108BD9-81ED-4DB2-BD59-A6C34878D82A}">
                    <a16:rowId xmlns:a16="http://schemas.microsoft.com/office/drawing/2014/main" val="42921321"/>
                  </a:ext>
                </a:extLst>
              </a:tr>
              <a:tr h="116981">
                <a:tc>
                  <a:txBody>
                    <a:bodyPr/>
                    <a:lstStyle/>
                    <a:p>
                      <a:pPr algn="ctr"/>
                      <a:r>
                        <a:rPr lang="de-DE" sz="700" dirty="0" err="1">
                          <a:solidFill>
                            <a:schemeClr val="bg1"/>
                          </a:solidFill>
                        </a:rPr>
                        <a:t>TUC+Tra+Cape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93BE"/>
                    </a:solidFill>
                  </a:tcPr>
                </a:tc>
                <a:tc>
                  <a:txBody>
                    <a:bodyPr/>
                    <a:lstStyle/>
                    <a:p>
                      <a:pPr algn="ctr"/>
                      <a:r>
                        <a:rPr lang="de-DE" sz="700" dirty="0" err="1">
                          <a:solidFill>
                            <a:schemeClr val="bg1"/>
                          </a:solidFill>
                        </a:rPr>
                        <a:t>PBO+Tras+Cape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73459"/>
                    </a:solidFill>
                  </a:tcPr>
                </a:tc>
                <a:extLst>
                  <a:ext uri="{0D108BD9-81ED-4DB2-BD59-A6C34878D82A}">
                    <a16:rowId xmlns:a16="http://schemas.microsoft.com/office/drawing/2014/main" val="2051186209"/>
                  </a:ext>
                </a:extLst>
              </a:tr>
              <a:tr h="116981">
                <a:tc gridSpan="2">
                  <a:txBody>
                    <a:bodyPr/>
                    <a:lstStyle/>
                    <a:p>
                      <a:pPr algn="ctr"/>
                      <a:r>
                        <a:rPr lang="de-DE" sz="700" dirty="0"/>
                        <a:t>1-Jahres-ZNS-PFS (95% KI)</a:t>
                      </a:r>
                    </a:p>
                  </a:txBody>
                  <a:tcPr marT="0" marB="0" anchor="ctr">
                    <a:lnT w="28575" cap="flat" cmpd="sng" algn="ctr">
                      <a:solidFill>
                        <a:schemeClr val="bg1"/>
                      </a:solidFill>
                      <a:prstDash val="solid"/>
                      <a:round/>
                      <a:headEnd type="none" w="med" len="med"/>
                      <a:tailEnd type="none" w="med" len="med"/>
                    </a:lnT>
                  </a:tcPr>
                </a:tc>
                <a:tc hMerge="1">
                  <a:txBody>
                    <a:bodyPr/>
                    <a:lstStyle/>
                    <a:p>
                      <a:pPr algn="ctr"/>
                      <a:endParaRPr lang="de-DE" sz="1000" dirty="0"/>
                    </a:p>
                  </a:txBody>
                  <a:tcPr anchor="ctr"/>
                </a:tc>
                <a:extLst>
                  <a:ext uri="{0D108BD9-81ED-4DB2-BD59-A6C34878D82A}">
                    <a16:rowId xmlns:a16="http://schemas.microsoft.com/office/drawing/2014/main" val="172187203"/>
                  </a:ext>
                </a:extLst>
              </a:tr>
              <a:tr h="116981">
                <a:tc>
                  <a:txBody>
                    <a:bodyPr/>
                    <a:lstStyle/>
                    <a:p>
                      <a:pPr algn="ctr"/>
                      <a:r>
                        <a:rPr lang="de-DE" sz="700" dirty="0"/>
                        <a:t>35,0% (23,2; 47,0)</a:t>
                      </a:r>
                    </a:p>
                  </a:txBody>
                  <a:tcPr marT="0" marB="0" anchor="ctr"/>
                </a:tc>
                <a:tc>
                  <a:txBody>
                    <a:bodyPr/>
                    <a:lstStyle/>
                    <a:p>
                      <a:pPr algn="ctr"/>
                      <a:r>
                        <a:rPr lang="de-DE" sz="700" dirty="0"/>
                        <a:t>0%</a:t>
                      </a:r>
                    </a:p>
                  </a:txBody>
                  <a:tcPr marT="0" marB="0" anchor="ctr"/>
                </a:tc>
                <a:extLst>
                  <a:ext uri="{0D108BD9-81ED-4DB2-BD59-A6C34878D82A}">
                    <a16:rowId xmlns:a16="http://schemas.microsoft.com/office/drawing/2014/main" val="8764227"/>
                  </a:ext>
                </a:extLst>
              </a:tr>
              <a:tr h="116981">
                <a:tc gridSpan="2">
                  <a:txBody>
                    <a:bodyPr/>
                    <a:lstStyle/>
                    <a:p>
                      <a:pPr algn="ctr"/>
                      <a:r>
                        <a:rPr lang="de-DE" sz="700" dirty="0"/>
                        <a:t>Medianes ZNS-PFS (95% KI)</a:t>
                      </a:r>
                    </a:p>
                  </a:txBody>
                  <a:tcPr marT="0" marB="0" anchor="ctr"/>
                </a:tc>
                <a:tc hMerge="1">
                  <a:txBody>
                    <a:bodyPr/>
                    <a:lstStyle/>
                    <a:p>
                      <a:pPr algn="ctr"/>
                      <a:endParaRPr lang="de-DE" sz="1100" dirty="0"/>
                    </a:p>
                  </a:txBody>
                  <a:tcPr anchor="ctr"/>
                </a:tc>
                <a:extLst>
                  <a:ext uri="{0D108BD9-81ED-4DB2-BD59-A6C34878D82A}">
                    <a16:rowId xmlns:a16="http://schemas.microsoft.com/office/drawing/2014/main" val="2914576327"/>
                  </a:ext>
                </a:extLst>
              </a:tr>
              <a:tr h="116981">
                <a:tc>
                  <a:txBody>
                    <a:bodyPr/>
                    <a:lstStyle/>
                    <a:p>
                      <a:pPr algn="ctr"/>
                      <a:r>
                        <a:rPr lang="de-DE" sz="700" dirty="0"/>
                        <a:t>9,5 Monate (7,5; 11,1)</a:t>
                      </a:r>
                    </a:p>
                  </a:txBody>
                  <a:tcPr marL="36000" marR="36000" marT="0" marB="0" anchor="ctr"/>
                </a:tc>
                <a:tc>
                  <a:txBody>
                    <a:bodyPr/>
                    <a:lstStyle/>
                    <a:p>
                      <a:pPr algn="ctr"/>
                      <a:r>
                        <a:rPr lang="de-DE" sz="700" dirty="0"/>
                        <a:t>4,1 Monate (2,9; 5,6)</a:t>
                      </a:r>
                    </a:p>
                  </a:txBody>
                  <a:tcPr marL="36000" marR="36000" marT="0" marB="0" anchor="ctr"/>
                </a:tc>
                <a:extLst>
                  <a:ext uri="{0D108BD9-81ED-4DB2-BD59-A6C34878D82A}">
                    <a16:rowId xmlns:a16="http://schemas.microsoft.com/office/drawing/2014/main" val="2011575750"/>
                  </a:ext>
                </a:extLst>
              </a:tr>
            </a:tbl>
          </a:graphicData>
        </a:graphic>
      </p:graphicFrame>
      <p:graphicFrame>
        <p:nvGraphicFramePr>
          <p:cNvPr id="79" name="Tabelle 78">
            <a:extLst>
              <a:ext uri="{FF2B5EF4-FFF2-40B4-BE49-F238E27FC236}">
                <a16:creationId xmlns:a16="http://schemas.microsoft.com/office/drawing/2014/main" id="{79DB7557-7499-4150-8FEC-5CBDBDE0B67E}"/>
              </a:ext>
            </a:extLst>
          </p:cNvPr>
          <p:cNvGraphicFramePr>
            <a:graphicFrameLocks noGrp="1"/>
          </p:cNvGraphicFramePr>
          <p:nvPr/>
        </p:nvGraphicFramePr>
        <p:xfrm>
          <a:off x="5326430" y="3545881"/>
          <a:ext cx="2879798" cy="867564"/>
        </p:xfrm>
        <a:graphic>
          <a:graphicData uri="http://schemas.openxmlformats.org/drawingml/2006/table">
            <a:tbl>
              <a:tblPr firstRow="1" bandRow="1">
                <a:tableStyleId>{5C22544A-7EE6-4342-B048-85BDC9FD1C3A}</a:tableStyleId>
              </a:tblPr>
              <a:tblGrid>
                <a:gridCol w="1439899">
                  <a:extLst>
                    <a:ext uri="{9D8B030D-6E8A-4147-A177-3AD203B41FA5}">
                      <a16:colId xmlns:a16="http://schemas.microsoft.com/office/drawing/2014/main" val="192654671"/>
                    </a:ext>
                  </a:extLst>
                </a:gridCol>
                <a:gridCol w="1439899">
                  <a:extLst>
                    <a:ext uri="{9D8B030D-6E8A-4147-A177-3AD203B41FA5}">
                      <a16:colId xmlns:a16="http://schemas.microsoft.com/office/drawing/2014/main" val="2555693052"/>
                    </a:ext>
                  </a:extLst>
                </a:gridCol>
              </a:tblGrid>
              <a:tr h="282659">
                <a:tc gridSpan="2">
                  <a:txBody>
                    <a:bodyPr/>
                    <a:lstStyle/>
                    <a:p>
                      <a:pPr algn="ctr"/>
                      <a:r>
                        <a:rPr lang="de-DE" sz="700" dirty="0"/>
                        <a:t>Das Sterberisiko war bei Patienten mit aktiven Hirnmetastasen</a:t>
                      </a:r>
                      <a:br>
                        <a:rPr lang="de-DE" sz="700" dirty="0"/>
                      </a:br>
                      <a:r>
                        <a:rPr lang="de-DE" sz="700" baseline="0" dirty="0"/>
                        <a:t>um 51% reduziert</a:t>
                      </a:r>
                      <a:endParaRPr lang="de-DE" sz="700" dirty="0"/>
                    </a:p>
                  </a:txBody>
                  <a:tcPr marT="0" marB="0" anchor="ctr">
                    <a:lnB w="12700" cap="flat" cmpd="sng" algn="ctr">
                      <a:solidFill>
                        <a:schemeClr val="bg1"/>
                      </a:solidFill>
                      <a:prstDash val="solid"/>
                      <a:round/>
                      <a:headEnd type="none" w="med" len="med"/>
                      <a:tailEnd type="none" w="med" len="med"/>
                    </a:lnB>
                  </a:tcPr>
                </a:tc>
                <a:tc hMerge="1">
                  <a:txBody>
                    <a:bodyPr/>
                    <a:lstStyle/>
                    <a:p>
                      <a:endParaRPr lang="de-DE" dirty="0"/>
                    </a:p>
                  </a:txBody>
                  <a:tcPr/>
                </a:tc>
                <a:extLst>
                  <a:ext uri="{0D108BD9-81ED-4DB2-BD59-A6C34878D82A}">
                    <a16:rowId xmlns:a16="http://schemas.microsoft.com/office/drawing/2014/main" val="42921321"/>
                  </a:ext>
                </a:extLst>
              </a:tr>
              <a:tr h="116981">
                <a:tc>
                  <a:txBody>
                    <a:bodyPr/>
                    <a:lstStyle/>
                    <a:p>
                      <a:pPr algn="ctr"/>
                      <a:r>
                        <a:rPr lang="de-DE" sz="700" dirty="0" err="1">
                          <a:solidFill>
                            <a:schemeClr val="bg1"/>
                          </a:solidFill>
                        </a:rPr>
                        <a:t>TUC+Tra+Cape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93BE"/>
                    </a:solidFill>
                  </a:tcPr>
                </a:tc>
                <a:tc>
                  <a:txBody>
                    <a:bodyPr/>
                    <a:lstStyle/>
                    <a:p>
                      <a:pPr algn="ctr"/>
                      <a:r>
                        <a:rPr lang="de-DE" sz="700" dirty="0" err="1">
                          <a:solidFill>
                            <a:schemeClr val="bg1"/>
                          </a:solidFill>
                        </a:rPr>
                        <a:t>PBO+Tras+Cape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73459"/>
                    </a:solidFill>
                  </a:tcPr>
                </a:tc>
                <a:extLst>
                  <a:ext uri="{0D108BD9-81ED-4DB2-BD59-A6C34878D82A}">
                    <a16:rowId xmlns:a16="http://schemas.microsoft.com/office/drawing/2014/main" val="2051186209"/>
                  </a:ext>
                </a:extLst>
              </a:tr>
              <a:tr h="116981">
                <a:tc gridSpan="2">
                  <a:txBody>
                    <a:bodyPr/>
                    <a:lstStyle/>
                    <a:p>
                      <a:pPr algn="ctr"/>
                      <a:r>
                        <a:rPr lang="de-DE" sz="700" dirty="0"/>
                        <a:t>1-Jahres-OS (95% KI)</a:t>
                      </a:r>
                    </a:p>
                  </a:txBody>
                  <a:tcPr marT="0" marB="0" anchor="ctr">
                    <a:lnT w="28575" cap="flat" cmpd="sng" algn="ctr">
                      <a:solidFill>
                        <a:schemeClr val="bg1"/>
                      </a:solidFill>
                      <a:prstDash val="solid"/>
                      <a:round/>
                      <a:headEnd type="none" w="med" len="med"/>
                      <a:tailEnd type="none" w="med" len="med"/>
                    </a:lnT>
                  </a:tcPr>
                </a:tc>
                <a:tc hMerge="1">
                  <a:txBody>
                    <a:bodyPr/>
                    <a:lstStyle/>
                    <a:p>
                      <a:pPr algn="ctr"/>
                      <a:endParaRPr lang="de-DE" sz="1000" dirty="0"/>
                    </a:p>
                  </a:txBody>
                  <a:tcPr anchor="ctr"/>
                </a:tc>
                <a:extLst>
                  <a:ext uri="{0D108BD9-81ED-4DB2-BD59-A6C34878D82A}">
                    <a16:rowId xmlns:a16="http://schemas.microsoft.com/office/drawing/2014/main" val="172187203"/>
                  </a:ext>
                </a:extLst>
              </a:tr>
              <a:tr h="116981">
                <a:tc>
                  <a:txBody>
                    <a:bodyPr/>
                    <a:lstStyle/>
                    <a:p>
                      <a:pPr algn="ctr"/>
                      <a:r>
                        <a:rPr lang="de-DE" sz="700" dirty="0"/>
                        <a:t>71,7% (61,4; 79,7)</a:t>
                      </a:r>
                    </a:p>
                  </a:txBody>
                  <a:tcPr marT="0" marB="0" anchor="ctr"/>
                </a:tc>
                <a:tc>
                  <a:txBody>
                    <a:bodyPr/>
                    <a:lstStyle/>
                    <a:p>
                      <a:pPr algn="ctr"/>
                      <a:r>
                        <a:rPr lang="de-DE" sz="700" dirty="0"/>
                        <a:t>41,1% (25,5; 56,1)</a:t>
                      </a:r>
                    </a:p>
                  </a:txBody>
                  <a:tcPr marT="0" marB="0" anchor="ctr"/>
                </a:tc>
                <a:extLst>
                  <a:ext uri="{0D108BD9-81ED-4DB2-BD59-A6C34878D82A}">
                    <a16:rowId xmlns:a16="http://schemas.microsoft.com/office/drawing/2014/main" val="8764227"/>
                  </a:ext>
                </a:extLst>
              </a:tr>
              <a:tr h="116981">
                <a:tc gridSpan="2">
                  <a:txBody>
                    <a:bodyPr/>
                    <a:lstStyle/>
                    <a:p>
                      <a:pPr algn="ctr"/>
                      <a:r>
                        <a:rPr lang="de-DE" sz="700" dirty="0"/>
                        <a:t>Medianes OS (95% KI)</a:t>
                      </a:r>
                    </a:p>
                  </a:txBody>
                  <a:tcPr marT="0" marB="0" anchor="ctr"/>
                </a:tc>
                <a:tc hMerge="1">
                  <a:txBody>
                    <a:bodyPr/>
                    <a:lstStyle/>
                    <a:p>
                      <a:pPr algn="ctr"/>
                      <a:endParaRPr lang="de-DE" sz="1100" dirty="0"/>
                    </a:p>
                  </a:txBody>
                  <a:tcPr anchor="ctr"/>
                </a:tc>
                <a:extLst>
                  <a:ext uri="{0D108BD9-81ED-4DB2-BD59-A6C34878D82A}">
                    <a16:rowId xmlns:a16="http://schemas.microsoft.com/office/drawing/2014/main" val="2914576327"/>
                  </a:ext>
                </a:extLst>
              </a:tr>
              <a:tr h="116981">
                <a:tc>
                  <a:txBody>
                    <a:bodyPr/>
                    <a:lstStyle/>
                    <a:p>
                      <a:pPr algn="ctr"/>
                      <a:r>
                        <a:rPr lang="de-DE" sz="700" dirty="0"/>
                        <a:t>20,7 Monate (15,1; NE)</a:t>
                      </a:r>
                    </a:p>
                  </a:txBody>
                  <a:tcPr marL="36000" marR="36000" marT="0" marB="0" anchor="ctr"/>
                </a:tc>
                <a:tc>
                  <a:txBody>
                    <a:bodyPr/>
                    <a:lstStyle/>
                    <a:p>
                      <a:pPr algn="ctr"/>
                      <a:r>
                        <a:rPr lang="de-DE" sz="700" dirty="0"/>
                        <a:t>11,6 Monate (10,5; 13,8)</a:t>
                      </a:r>
                    </a:p>
                  </a:txBody>
                  <a:tcPr marL="36000" marR="36000" marT="0" marB="0" anchor="ctr"/>
                </a:tc>
                <a:extLst>
                  <a:ext uri="{0D108BD9-81ED-4DB2-BD59-A6C34878D82A}">
                    <a16:rowId xmlns:a16="http://schemas.microsoft.com/office/drawing/2014/main" val="2011575750"/>
                  </a:ext>
                </a:extLst>
              </a:tr>
            </a:tbl>
          </a:graphicData>
        </a:graphic>
      </p:graphicFrame>
      <p:sp>
        <p:nvSpPr>
          <p:cNvPr id="15" name="TextBox 186">
            <a:extLst>
              <a:ext uri="{FF2B5EF4-FFF2-40B4-BE49-F238E27FC236}">
                <a16:creationId xmlns:a16="http://schemas.microsoft.com/office/drawing/2014/main" id="{79F87DCE-DF07-4644-9845-62681355F330}"/>
              </a:ext>
            </a:extLst>
          </p:cNvPr>
          <p:cNvSpPr txBox="1"/>
          <p:nvPr/>
        </p:nvSpPr>
        <p:spPr>
          <a:xfrm rot="16200000">
            <a:off x="-288123" y="1970559"/>
            <a:ext cx="1818193" cy="138499"/>
          </a:xfrm>
          <a:prstGeom prst="rect">
            <a:avLst/>
          </a:prstGeom>
          <a:solidFill>
            <a:schemeClr val="bg1"/>
          </a:solidFill>
        </p:spPr>
        <p:txBody>
          <a:bodyPr wrap="square" lIns="0" tIns="0" rIns="0" bIns="0" rtlCol="0">
            <a:spAutoFit/>
          </a:bodyPr>
          <a:lstStyle/>
          <a:p>
            <a:pPr algn="ctr"/>
            <a:r>
              <a:rPr lang="de-DE" sz="900" dirty="0"/>
              <a:t>ZNS-PFS-Wahrscheinlichkeit</a:t>
            </a:r>
          </a:p>
        </p:txBody>
      </p:sp>
      <p:sp>
        <p:nvSpPr>
          <p:cNvPr id="16" name="TextBox 186">
            <a:extLst>
              <a:ext uri="{FF2B5EF4-FFF2-40B4-BE49-F238E27FC236}">
                <a16:creationId xmlns:a16="http://schemas.microsoft.com/office/drawing/2014/main" id="{D76E8C7C-2802-4EB3-B157-F9A3884965E0}"/>
              </a:ext>
            </a:extLst>
          </p:cNvPr>
          <p:cNvSpPr txBox="1"/>
          <p:nvPr/>
        </p:nvSpPr>
        <p:spPr>
          <a:xfrm rot="16200000">
            <a:off x="4099107" y="1923708"/>
            <a:ext cx="1818193" cy="138499"/>
          </a:xfrm>
          <a:prstGeom prst="rect">
            <a:avLst/>
          </a:prstGeom>
          <a:solidFill>
            <a:schemeClr val="bg1"/>
          </a:solidFill>
        </p:spPr>
        <p:txBody>
          <a:bodyPr wrap="square" lIns="0" tIns="0" rIns="0" bIns="0" rtlCol="0">
            <a:spAutoFit/>
          </a:bodyPr>
          <a:lstStyle/>
          <a:p>
            <a:pPr algn="ctr"/>
            <a:r>
              <a:rPr lang="de-DE" sz="900" dirty="0"/>
              <a:t>OS-Wahrscheinlichkeit</a:t>
            </a:r>
          </a:p>
        </p:txBody>
      </p:sp>
      <p:sp>
        <p:nvSpPr>
          <p:cNvPr id="24" name="TextBox 181">
            <a:extLst>
              <a:ext uri="{FF2B5EF4-FFF2-40B4-BE49-F238E27FC236}">
                <a16:creationId xmlns:a16="http://schemas.microsoft.com/office/drawing/2014/main" id="{6F867E8F-1861-4572-9169-737155BC741C}"/>
              </a:ext>
            </a:extLst>
          </p:cNvPr>
          <p:cNvSpPr txBox="1"/>
          <p:nvPr/>
        </p:nvSpPr>
        <p:spPr>
          <a:xfrm>
            <a:off x="808382" y="1517751"/>
            <a:ext cx="107401" cy="92333"/>
          </a:xfrm>
          <a:prstGeom prst="rect">
            <a:avLst/>
          </a:prstGeom>
          <a:solidFill>
            <a:schemeClr val="bg1"/>
          </a:solidFill>
        </p:spPr>
        <p:txBody>
          <a:bodyPr wrap="none" lIns="0" tIns="0" rIns="0" bIns="0" rtlCol="0">
            <a:spAutoFit/>
          </a:bodyPr>
          <a:lstStyle/>
          <a:p>
            <a:pPr algn="r"/>
            <a:r>
              <a:rPr lang="de-DE" sz="600" dirty="0"/>
              <a:t>0,8</a:t>
            </a:r>
          </a:p>
        </p:txBody>
      </p:sp>
      <p:sp>
        <p:nvSpPr>
          <p:cNvPr id="25" name="TextBox 182">
            <a:extLst>
              <a:ext uri="{FF2B5EF4-FFF2-40B4-BE49-F238E27FC236}">
                <a16:creationId xmlns:a16="http://schemas.microsoft.com/office/drawing/2014/main" id="{8AC4C825-51FE-4582-A9CB-C05F92585380}"/>
              </a:ext>
            </a:extLst>
          </p:cNvPr>
          <p:cNvSpPr txBox="1"/>
          <p:nvPr/>
        </p:nvSpPr>
        <p:spPr>
          <a:xfrm>
            <a:off x="808382" y="1845778"/>
            <a:ext cx="107401" cy="92333"/>
          </a:xfrm>
          <a:prstGeom prst="rect">
            <a:avLst/>
          </a:prstGeom>
          <a:solidFill>
            <a:schemeClr val="bg1"/>
          </a:solidFill>
        </p:spPr>
        <p:txBody>
          <a:bodyPr wrap="none" lIns="0" tIns="0" rIns="0" bIns="0" rtlCol="0">
            <a:spAutoFit/>
          </a:bodyPr>
          <a:lstStyle/>
          <a:p>
            <a:pPr algn="r"/>
            <a:r>
              <a:rPr lang="de-DE" sz="600" dirty="0"/>
              <a:t>0,6</a:t>
            </a:r>
          </a:p>
        </p:txBody>
      </p:sp>
      <p:sp>
        <p:nvSpPr>
          <p:cNvPr id="26" name="TextBox 183">
            <a:extLst>
              <a:ext uri="{FF2B5EF4-FFF2-40B4-BE49-F238E27FC236}">
                <a16:creationId xmlns:a16="http://schemas.microsoft.com/office/drawing/2014/main" id="{32DF1019-414F-4445-8D3E-068E7FF3274D}"/>
              </a:ext>
            </a:extLst>
          </p:cNvPr>
          <p:cNvSpPr txBox="1"/>
          <p:nvPr/>
        </p:nvSpPr>
        <p:spPr>
          <a:xfrm>
            <a:off x="808382" y="2168040"/>
            <a:ext cx="107401" cy="92333"/>
          </a:xfrm>
          <a:prstGeom prst="rect">
            <a:avLst/>
          </a:prstGeom>
          <a:solidFill>
            <a:schemeClr val="bg1"/>
          </a:solidFill>
        </p:spPr>
        <p:txBody>
          <a:bodyPr wrap="none" lIns="0" tIns="0" rIns="0" bIns="0" rtlCol="0">
            <a:spAutoFit/>
          </a:bodyPr>
          <a:lstStyle/>
          <a:p>
            <a:pPr algn="r"/>
            <a:r>
              <a:rPr lang="de-DE" sz="600" dirty="0"/>
              <a:t>0,4</a:t>
            </a:r>
          </a:p>
        </p:txBody>
      </p:sp>
      <p:sp>
        <p:nvSpPr>
          <p:cNvPr id="27" name="TextBox 184">
            <a:extLst>
              <a:ext uri="{FF2B5EF4-FFF2-40B4-BE49-F238E27FC236}">
                <a16:creationId xmlns:a16="http://schemas.microsoft.com/office/drawing/2014/main" id="{EFEDC9ED-81BD-4248-966D-2910E0440D34}"/>
              </a:ext>
            </a:extLst>
          </p:cNvPr>
          <p:cNvSpPr txBox="1"/>
          <p:nvPr/>
        </p:nvSpPr>
        <p:spPr>
          <a:xfrm>
            <a:off x="808382" y="2499828"/>
            <a:ext cx="107401" cy="92333"/>
          </a:xfrm>
          <a:prstGeom prst="rect">
            <a:avLst/>
          </a:prstGeom>
          <a:solidFill>
            <a:schemeClr val="bg1"/>
          </a:solidFill>
        </p:spPr>
        <p:txBody>
          <a:bodyPr wrap="none" lIns="0" tIns="0" rIns="0" bIns="0" rtlCol="0">
            <a:spAutoFit/>
          </a:bodyPr>
          <a:lstStyle/>
          <a:p>
            <a:pPr algn="r"/>
            <a:r>
              <a:rPr lang="de-DE" sz="600" dirty="0"/>
              <a:t>0,2</a:t>
            </a:r>
          </a:p>
        </p:txBody>
      </p:sp>
      <p:sp>
        <p:nvSpPr>
          <p:cNvPr id="28" name="TextBox 185">
            <a:extLst>
              <a:ext uri="{FF2B5EF4-FFF2-40B4-BE49-F238E27FC236}">
                <a16:creationId xmlns:a16="http://schemas.microsoft.com/office/drawing/2014/main" id="{0C45030E-EFD7-4501-9109-C5BCE42EEB53}"/>
              </a:ext>
            </a:extLst>
          </p:cNvPr>
          <p:cNvSpPr txBox="1"/>
          <p:nvPr/>
        </p:nvSpPr>
        <p:spPr>
          <a:xfrm>
            <a:off x="808382" y="2817830"/>
            <a:ext cx="107401" cy="92333"/>
          </a:xfrm>
          <a:prstGeom prst="rect">
            <a:avLst/>
          </a:prstGeom>
          <a:solidFill>
            <a:schemeClr val="bg1"/>
          </a:solidFill>
        </p:spPr>
        <p:txBody>
          <a:bodyPr wrap="none" lIns="0" tIns="0" rIns="0" bIns="0" rtlCol="0">
            <a:spAutoFit/>
          </a:bodyPr>
          <a:lstStyle/>
          <a:p>
            <a:pPr algn="r"/>
            <a:r>
              <a:rPr lang="de-DE" sz="600" dirty="0"/>
              <a:t>0,0</a:t>
            </a:r>
          </a:p>
        </p:txBody>
      </p:sp>
      <p:sp>
        <p:nvSpPr>
          <p:cNvPr id="29" name="TextBox 181">
            <a:extLst>
              <a:ext uri="{FF2B5EF4-FFF2-40B4-BE49-F238E27FC236}">
                <a16:creationId xmlns:a16="http://schemas.microsoft.com/office/drawing/2014/main" id="{3CAE95EE-0281-4D1A-9701-74CFBC46E7EE}"/>
              </a:ext>
            </a:extLst>
          </p:cNvPr>
          <p:cNvSpPr txBox="1"/>
          <p:nvPr/>
        </p:nvSpPr>
        <p:spPr>
          <a:xfrm>
            <a:off x="808376" y="1185958"/>
            <a:ext cx="107401" cy="92333"/>
          </a:xfrm>
          <a:prstGeom prst="rect">
            <a:avLst/>
          </a:prstGeom>
          <a:solidFill>
            <a:schemeClr val="bg1"/>
          </a:solidFill>
        </p:spPr>
        <p:txBody>
          <a:bodyPr wrap="none" lIns="0" tIns="0" rIns="0" bIns="0" rtlCol="0">
            <a:spAutoFit/>
          </a:bodyPr>
          <a:lstStyle/>
          <a:p>
            <a:pPr algn="r"/>
            <a:r>
              <a:rPr lang="de-DE" sz="600" dirty="0"/>
              <a:t>1,0</a:t>
            </a:r>
          </a:p>
        </p:txBody>
      </p:sp>
      <p:sp>
        <p:nvSpPr>
          <p:cNvPr id="30" name="TextBox 181">
            <a:extLst>
              <a:ext uri="{FF2B5EF4-FFF2-40B4-BE49-F238E27FC236}">
                <a16:creationId xmlns:a16="http://schemas.microsoft.com/office/drawing/2014/main" id="{F62BCAF2-4A32-43F0-8274-D2791E0B62F7}"/>
              </a:ext>
            </a:extLst>
          </p:cNvPr>
          <p:cNvSpPr txBox="1"/>
          <p:nvPr/>
        </p:nvSpPr>
        <p:spPr>
          <a:xfrm>
            <a:off x="5183556" y="1517751"/>
            <a:ext cx="107401" cy="92333"/>
          </a:xfrm>
          <a:prstGeom prst="rect">
            <a:avLst/>
          </a:prstGeom>
          <a:solidFill>
            <a:schemeClr val="bg1"/>
          </a:solidFill>
        </p:spPr>
        <p:txBody>
          <a:bodyPr wrap="none" lIns="0" tIns="0" rIns="0" bIns="0" rtlCol="0">
            <a:spAutoFit/>
          </a:bodyPr>
          <a:lstStyle/>
          <a:p>
            <a:pPr algn="r"/>
            <a:r>
              <a:rPr lang="de-DE" sz="600" dirty="0"/>
              <a:t>0,8</a:t>
            </a:r>
          </a:p>
        </p:txBody>
      </p:sp>
      <p:sp>
        <p:nvSpPr>
          <p:cNvPr id="31" name="TextBox 182">
            <a:extLst>
              <a:ext uri="{FF2B5EF4-FFF2-40B4-BE49-F238E27FC236}">
                <a16:creationId xmlns:a16="http://schemas.microsoft.com/office/drawing/2014/main" id="{76E98F24-43B4-4B23-8A44-9FF2050649B6}"/>
              </a:ext>
            </a:extLst>
          </p:cNvPr>
          <p:cNvSpPr txBox="1"/>
          <p:nvPr/>
        </p:nvSpPr>
        <p:spPr>
          <a:xfrm>
            <a:off x="5183556" y="1845778"/>
            <a:ext cx="107401" cy="92333"/>
          </a:xfrm>
          <a:prstGeom prst="rect">
            <a:avLst/>
          </a:prstGeom>
          <a:solidFill>
            <a:schemeClr val="bg1"/>
          </a:solidFill>
        </p:spPr>
        <p:txBody>
          <a:bodyPr wrap="none" lIns="0" tIns="0" rIns="0" bIns="0" rtlCol="0">
            <a:spAutoFit/>
          </a:bodyPr>
          <a:lstStyle/>
          <a:p>
            <a:pPr algn="r"/>
            <a:r>
              <a:rPr lang="de-DE" sz="600" dirty="0"/>
              <a:t>0,6</a:t>
            </a:r>
          </a:p>
        </p:txBody>
      </p:sp>
      <p:sp>
        <p:nvSpPr>
          <p:cNvPr id="32" name="TextBox 183">
            <a:extLst>
              <a:ext uri="{FF2B5EF4-FFF2-40B4-BE49-F238E27FC236}">
                <a16:creationId xmlns:a16="http://schemas.microsoft.com/office/drawing/2014/main" id="{8083376A-41FB-4C7B-868E-BE159F0F8654}"/>
              </a:ext>
            </a:extLst>
          </p:cNvPr>
          <p:cNvSpPr txBox="1"/>
          <p:nvPr/>
        </p:nvSpPr>
        <p:spPr>
          <a:xfrm>
            <a:off x="5183556" y="2168040"/>
            <a:ext cx="107401" cy="92333"/>
          </a:xfrm>
          <a:prstGeom prst="rect">
            <a:avLst/>
          </a:prstGeom>
          <a:solidFill>
            <a:schemeClr val="bg1"/>
          </a:solidFill>
        </p:spPr>
        <p:txBody>
          <a:bodyPr wrap="none" lIns="0" tIns="0" rIns="0" bIns="0" rtlCol="0">
            <a:spAutoFit/>
          </a:bodyPr>
          <a:lstStyle/>
          <a:p>
            <a:pPr algn="r"/>
            <a:r>
              <a:rPr lang="de-DE" sz="600" dirty="0"/>
              <a:t>0,4</a:t>
            </a:r>
          </a:p>
        </p:txBody>
      </p:sp>
      <p:sp>
        <p:nvSpPr>
          <p:cNvPr id="33" name="TextBox 184">
            <a:extLst>
              <a:ext uri="{FF2B5EF4-FFF2-40B4-BE49-F238E27FC236}">
                <a16:creationId xmlns:a16="http://schemas.microsoft.com/office/drawing/2014/main" id="{C54E0639-854C-44BD-9353-C2D83B5DF831}"/>
              </a:ext>
            </a:extLst>
          </p:cNvPr>
          <p:cNvSpPr txBox="1"/>
          <p:nvPr/>
        </p:nvSpPr>
        <p:spPr>
          <a:xfrm>
            <a:off x="5183556" y="2499828"/>
            <a:ext cx="107401" cy="92333"/>
          </a:xfrm>
          <a:prstGeom prst="rect">
            <a:avLst/>
          </a:prstGeom>
          <a:solidFill>
            <a:schemeClr val="bg1"/>
          </a:solidFill>
        </p:spPr>
        <p:txBody>
          <a:bodyPr wrap="none" lIns="0" tIns="0" rIns="0" bIns="0" rtlCol="0">
            <a:spAutoFit/>
          </a:bodyPr>
          <a:lstStyle/>
          <a:p>
            <a:pPr algn="r"/>
            <a:r>
              <a:rPr lang="de-DE" sz="600" dirty="0"/>
              <a:t>0,2</a:t>
            </a:r>
          </a:p>
        </p:txBody>
      </p:sp>
      <p:sp>
        <p:nvSpPr>
          <p:cNvPr id="34" name="TextBox 185">
            <a:extLst>
              <a:ext uri="{FF2B5EF4-FFF2-40B4-BE49-F238E27FC236}">
                <a16:creationId xmlns:a16="http://schemas.microsoft.com/office/drawing/2014/main" id="{BB07E527-694A-40C2-A08B-1D0D5D01FA8A}"/>
              </a:ext>
            </a:extLst>
          </p:cNvPr>
          <p:cNvSpPr txBox="1"/>
          <p:nvPr/>
        </p:nvSpPr>
        <p:spPr>
          <a:xfrm>
            <a:off x="5183556" y="2817830"/>
            <a:ext cx="107401" cy="92333"/>
          </a:xfrm>
          <a:prstGeom prst="rect">
            <a:avLst/>
          </a:prstGeom>
          <a:solidFill>
            <a:schemeClr val="bg1"/>
          </a:solidFill>
        </p:spPr>
        <p:txBody>
          <a:bodyPr wrap="none" lIns="0" tIns="0" rIns="0" bIns="0" rtlCol="0">
            <a:spAutoFit/>
          </a:bodyPr>
          <a:lstStyle/>
          <a:p>
            <a:pPr algn="r"/>
            <a:r>
              <a:rPr lang="de-DE" sz="600" dirty="0"/>
              <a:t>0,0</a:t>
            </a:r>
          </a:p>
        </p:txBody>
      </p:sp>
      <p:sp>
        <p:nvSpPr>
          <p:cNvPr id="35" name="TextBox 181">
            <a:extLst>
              <a:ext uri="{FF2B5EF4-FFF2-40B4-BE49-F238E27FC236}">
                <a16:creationId xmlns:a16="http://schemas.microsoft.com/office/drawing/2014/main" id="{7ED5C547-42E2-4867-AADD-E724A686DA64}"/>
              </a:ext>
            </a:extLst>
          </p:cNvPr>
          <p:cNvSpPr txBox="1"/>
          <p:nvPr/>
        </p:nvSpPr>
        <p:spPr>
          <a:xfrm>
            <a:off x="5183550" y="1185958"/>
            <a:ext cx="107401" cy="92333"/>
          </a:xfrm>
          <a:prstGeom prst="rect">
            <a:avLst/>
          </a:prstGeom>
          <a:solidFill>
            <a:schemeClr val="bg1"/>
          </a:solidFill>
        </p:spPr>
        <p:txBody>
          <a:bodyPr wrap="none" lIns="0" tIns="0" rIns="0" bIns="0" rtlCol="0">
            <a:spAutoFit/>
          </a:bodyPr>
          <a:lstStyle/>
          <a:p>
            <a:pPr algn="r"/>
            <a:r>
              <a:rPr lang="de-DE" sz="600" dirty="0"/>
              <a:t>1,0</a:t>
            </a:r>
          </a:p>
        </p:txBody>
      </p:sp>
      <p:sp>
        <p:nvSpPr>
          <p:cNvPr id="3" name="Textfeld 2">
            <a:extLst>
              <a:ext uri="{FF2B5EF4-FFF2-40B4-BE49-F238E27FC236}">
                <a16:creationId xmlns:a16="http://schemas.microsoft.com/office/drawing/2014/main" id="{0A6A750E-61E3-4DD7-9FA4-AF3D0458CD2A}"/>
              </a:ext>
            </a:extLst>
          </p:cNvPr>
          <p:cNvSpPr txBox="1"/>
          <p:nvPr/>
        </p:nvSpPr>
        <p:spPr>
          <a:xfrm>
            <a:off x="356638" y="3139828"/>
            <a:ext cx="667170" cy="76944"/>
          </a:xfrm>
          <a:prstGeom prst="rect">
            <a:avLst/>
          </a:prstGeom>
          <a:solidFill>
            <a:schemeClr val="bg1"/>
          </a:solidFill>
        </p:spPr>
        <p:txBody>
          <a:bodyPr wrap="none" tIns="0" bIns="0" rtlCol="0">
            <a:spAutoFit/>
          </a:bodyPr>
          <a:lstStyle/>
          <a:p>
            <a:r>
              <a:rPr lang="de-DE" sz="500" dirty="0"/>
              <a:t>Anzahl Patienten</a:t>
            </a:r>
          </a:p>
        </p:txBody>
      </p:sp>
      <p:sp>
        <p:nvSpPr>
          <p:cNvPr id="37" name="Textfeld 36">
            <a:extLst>
              <a:ext uri="{FF2B5EF4-FFF2-40B4-BE49-F238E27FC236}">
                <a16:creationId xmlns:a16="http://schemas.microsoft.com/office/drawing/2014/main" id="{791057C2-958E-4AC0-84CA-F625B3B1FD4C}"/>
              </a:ext>
            </a:extLst>
          </p:cNvPr>
          <p:cNvSpPr txBox="1"/>
          <p:nvPr/>
        </p:nvSpPr>
        <p:spPr>
          <a:xfrm>
            <a:off x="4736494" y="3150238"/>
            <a:ext cx="667170" cy="76944"/>
          </a:xfrm>
          <a:prstGeom prst="rect">
            <a:avLst/>
          </a:prstGeom>
          <a:solidFill>
            <a:schemeClr val="bg1"/>
          </a:solidFill>
        </p:spPr>
        <p:txBody>
          <a:bodyPr wrap="none" tIns="0" bIns="0" rtlCol="0">
            <a:spAutoFit/>
          </a:bodyPr>
          <a:lstStyle/>
          <a:p>
            <a:r>
              <a:rPr lang="de-DE" sz="500" dirty="0"/>
              <a:t>Anzahl Patienten</a:t>
            </a:r>
          </a:p>
        </p:txBody>
      </p:sp>
      <p:sp>
        <p:nvSpPr>
          <p:cNvPr id="38" name="TextBox 200">
            <a:extLst>
              <a:ext uri="{FF2B5EF4-FFF2-40B4-BE49-F238E27FC236}">
                <a16:creationId xmlns:a16="http://schemas.microsoft.com/office/drawing/2014/main" id="{89625078-57BE-4E92-9388-A118D7C4BDA3}"/>
              </a:ext>
            </a:extLst>
          </p:cNvPr>
          <p:cNvSpPr txBox="1"/>
          <p:nvPr/>
        </p:nvSpPr>
        <p:spPr>
          <a:xfrm>
            <a:off x="1604911" y="3010855"/>
            <a:ext cx="1468352" cy="138499"/>
          </a:xfrm>
          <a:prstGeom prst="rect">
            <a:avLst/>
          </a:prstGeom>
          <a:solidFill>
            <a:schemeClr val="bg1"/>
          </a:solidFill>
          <a:ln>
            <a:noFill/>
          </a:ln>
        </p:spPr>
        <p:txBody>
          <a:bodyPr wrap="none" lIns="0" tIns="0" rIns="0" bIns="0" rtlCol="0">
            <a:spAutoFit/>
          </a:bodyPr>
          <a:lstStyle/>
          <a:p>
            <a:pPr algn="ctr"/>
            <a:r>
              <a:rPr lang="de-DE" sz="900" dirty="0"/>
              <a:t>Monate seit Randomisierung</a:t>
            </a:r>
          </a:p>
        </p:txBody>
      </p:sp>
      <p:sp>
        <p:nvSpPr>
          <p:cNvPr id="39" name="TextBox 200">
            <a:extLst>
              <a:ext uri="{FF2B5EF4-FFF2-40B4-BE49-F238E27FC236}">
                <a16:creationId xmlns:a16="http://schemas.microsoft.com/office/drawing/2014/main" id="{5F055CEC-F018-40D2-AAAC-A88CFF803D22}"/>
              </a:ext>
            </a:extLst>
          </p:cNvPr>
          <p:cNvSpPr txBox="1"/>
          <p:nvPr/>
        </p:nvSpPr>
        <p:spPr>
          <a:xfrm>
            <a:off x="6032153" y="3010855"/>
            <a:ext cx="1468352" cy="138499"/>
          </a:xfrm>
          <a:prstGeom prst="rect">
            <a:avLst/>
          </a:prstGeom>
          <a:solidFill>
            <a:schemeClr val="bg1"/>
          </a:solidFill>
          <a:ln>
            <a:noFill/>
          </a:ln>
        </p:spPr>
        <p:txBody>
          <a:bodyPr wrap="none" lIns="0" tIns="0" rIns="0" bIns="0" rtlCol="0">
            <a:spAutoFit/>
          </a:bodyPr>
          <a:lstStyle/>
          <a:p>
            <a:pPr algn="ctr"/>
            <a:r>
              <a:rPr lang="de-DE" sz="900" dirty="0"/>
              <a:t>Monate seit Randomisierung</a:t>
            </a:r>
          </a:p>
        </p:txBody>
      </p:sp>
      <p:sp>
        <p:nvSpPr>
          <p:cNvPr id="78" name="Untertitel 4">
            <a:extLst>
              <a:ext uri="{FF2B5EF4-FFF2-40B4-BE49-F238E27FC236}">
                <a16:creationId xmlns:a16="http://schemas.microsoft.com/office/drawing/2014/main" id="{1F7C2D97-7D62-4639-B029-D35CA62DA8B5}"/>
              </a:ext>
            </a:extLst>
          </p:cNvPr>
          <p:cNvSpPr txBox="1">
            <a:spLocks/>
          </p:cNvSpPr>
          <p:nvPr/>
        </p:nvSpPr>
        <p:spPr>
          <a:xfrm>
            <a:off x="6557269" y="1146169"/>
            <a:ext cx="2367927" cy="217818"/>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050" dirty="0">
                <a:solidFill>
                  <a:schemeClr val="tx1"/>
                </a:solidFill>
              </a:rPr>
              <a:t>OS-Benefit</a:t>
            </a:r>
          </a:p>
        </p:txBody>
      </p:sp>
      <p:graphicFrame>
        <p:nvGraphicFramePr>
          <p:cNvPr id="225" name="Tabelle 224">
            <a:extLst>
              <a:ext uri="{FF2B5EF4-FFF2-40B4-BE49-F238E27FC236}">
                <a16:creationId xmlns:a16="http://schemas.microsoft.com/office/drawing/2014/main" id="{8C46BCDD-471F-4D01-9EC2-4E548C473EB1}"/>
              </a:ext>
            </a:extLst>
          </p:cNvPr>
          <p:cNvGraphicFramePr>
            <a:graphicFrameLocks noGrp="1"/>
          </p:cNvGraphicFramePr>
          <p:nvPr/>
        </p:nvGraphicFramePr>
        <p:xfrm>
          <a:off x="1776970" y="1376768"/>
          <a:ext cx="2136197" cy="456316"/>
        </p:xfrm>
        <a:graphic>
          <a:graphicData uri="http://schemas.openxmlformats.org/drawingml/2006/table">
            <a:tbl>
              <a:tblPr firstRow="1" bandRow="1">
                <a:tableStyleId>{5C22544A-7EE6-4342-B048-85BDC9FD1C3A}</a:tableStyleId>
              </a:tblPr>
              <a:tblGrid>
                <a:gridCol w="691198">
                  <a:extLst>
                    <a:ext uri="{9D8B030D-6E8A-4147-A177-3AD203B41FA5}">
                      <a16:colId xmlns:a16="http://schemas.microsoft.com/office/drawing/2014/main" val="4158640721"/>
                    </a:ext>
                  </a:extLst>
                </a:gridCol>
                <a:gridCol w="515740">
                  <a:extLst>
                    <a:ext uri="{9D8B030D-6E8A-4147-A177-3AD203B41FA5}">
                      <a16:colId xmlns:a16="http://schemas.microsoft.com/office/drawing/2014/main" val="770878395"/>
                    </a:ext>
                  </a:extLst>
                </a:gridCol>
                <a:gridCol w="526374">
                  <a:extLst>
                    <a:ext uri="{9D8B030D-6E8A-4147-A177-3AD203B41FA5}">
                      <a16:colId xmlns:a16="http://schemas.microsoft.com/office/drawing/2014/main" val="2628707515"/>
                    </a:ext>
                  </a:extLst>
                </a:gridCol>
                <a:gridCol w="402885">
                  <a:extLst>
                    <a:ext uri="{9D8B030D-6E8A-4147-A177-3AD203B41FA5}">
                      <a16:colId xmlns:a16="http://schemas.microsoft.com/office/drawing/2014/main" val="4106449611"/>
                    </a:ext>
                  </a:extLst>
                </a:gridCol>
              </a:tblGrid>
              <a:tr h="206978">
                <a:tc>
                  <a:txBody>
                    <a:bodyPr/>
                    <a:lstStyle/>
                    <a:p>
                      <a:endParaRPr lang="de-DE" sz="600" dirty="0"/>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600" dirty="0"/>
                        <a:t>Ereignisse </a:t>
                      </a:r>
                    </a:p>
                    <a:p>
                      <a:pPr algn="ctr"/>
                      <a:r>
                        <a:rPr lang="de-DE" sz="600" dirty="0"/>
                        <a:t>(N=174)</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600" dirty="0"/>
                        <a:t>HR </a:t>
                      </a:r>
                      <a:br>
                        <a:rPr lang="de-DE" sz="600" dirty="0"/>
                      </a:br>
                      <a:r>
                        <a:rPr lang="de-DE" sz="600" dirty="0"/>
                        <a:t>(95% KI)</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600" dirty="0"/>
                        <a:t>P-Wert</a:t>
                      </a:r>
                    </a:p>
                  </a:txBody>
                  <a:tcPr marL="36000" marR="36000" marT="0" marB="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24669">
                <a:tc>
                  <a:txBody>
                    <a:bodyPr/>
                    <a:lstStyle/>
                    <a:p>
                      <a:r>
                        <a:rPr lang="de-DE" sz="600" dirty="0" err="1">
                          <a:solidFill>
                            <a:schemeClr val="bg1"/>
                          </a:solidFill>
                        </a:rPr>
                        <a:t>TUC+Tras+Cape</a:t>
                      </a:r>
                      <a:endParaRPr lang="de-DE" sz="600" dirty="0">
                        <a:solidFill>
                          <a:schemeClr val="bg1"/>
                        </a:solidFill>
                      </a:endParaRPr>
                    </a:p>
                  </a:txBody>
                  <a:tcPr marL="36000" marR="36000" marT="0" marB="0" anchor="ctr">
                    <a:lnT w="28575" cap="flat" cmpd="sng" algn="ctr">
                      <a:solidFill>
                        <a:schemeClr val="bg1"/>
                      </a:solidFill>
                      <a:prstDash val="solid"/>
                      <a:round/>
                      <a:headEnd type="none" w="med" len="med"/>
                      <a:tailEnd type="none" w="med" len="med"/>
                    </a:lnT>
                    <a:solidFill>
                      <a:srgbClr val="2093BE"/>
                    </a:solidFill>
                  </a:tcPr>
                </a:tc>
                <a:tc>
                  <a:txBody>
                    <a:bodyPr/>
                    <a:lstStyle/>
                    <a:p>
                      <a:pPr algn="ctr"/>
                      <a:r>
                        <a:rPr lang="de-DE" sz="600" dirty="0"/>
                        <a:t>54/118</a:t>
                      </a:r>
                    </a:p>
                  </a:txBody>
                  <a:tcPr marL="36000" marR="36000" marT="0" marB="0" anchor="ctr">
                    <a:lnT w="28575" cap="flat" cmpd="sng" algn="ctr">
                      <a:solidFill>
                        <a:schemeClr val="bg1"/>
                      </a:solidFill>
                      <a:prstDash val="solid"/>
                      <a:round/>
                      <a:headEnd type="none" w="med" len="med"/>
                      <a:tailEnd type="none" w="med" len="med"/>
                    </a:lnT>
                  </a:tcPr>
                </a:tc>
                <a:tc rowSpan="2">
                  <a:txBody>
                    <a:bodyPr/>
                    <a:lstStyle/>
                    <a:p>
                      <a:pPr algn="ctr"/>
                      <a:r>
                        <a:rPr lang="de-DE" sz="600" dirty="0"/>
                        <a:t>0,36</a:t>
                      </a:r>
                      <a:br>
                        <a:rPr lang="de-DE" sz="600" dirty="0"/>
                      </a:br>
                      <a:r>
                        <a:rPr lang="de-DE" sz="600" dirty="0"/>
                        <a:t>(0,22; 0,57)</a:t>
                      </a:r>
                    </a:p>
                  </a:txBody>
                  <a:tcPr marL="36000" marR="36000" marT="0" marB="0" anchor="ctr">
                    <a:lnT w="28575" cap="flat" cmpd="sng" algn="ctr">
                      <a:solidFill>
                        <a:schemeClr val="bg1"/>
                      </a:solidFill>
                      <a:prstDash val="solid"/>
                      <a:round/>
                      <a:headEnd type="none" w="med" len="med"/>
                      <a:tailEnd type="none" w="med" len="med"/>
                    </a:lnT>
                  </a:tcPr>
                </a:tc>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600" dirty="0"/>
                        <a:t>&lt;0,0001</a:t>
                      </a:r>
                    </a:p>
                  </a:txBody>
                  <a:tcPr marL="0" marR="0" marT="0" marB="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24669">
                <a:tc>
                  <a:txBody>
                    <a:bodyPr/>
                    <a:lstStyle/>
                    <a:p>
                      <a:r>
                        <a:rPr lang="de-DE" sz="600" dirty="0" err="1">
                          <a:solidFill>
                            <a:schemeClr val="bg1"/>
                          </a:solidFill>
                        </a:rPr>
                        <a:t>PBO+Tras+Cape</a:t>
                      </a:r>
                      <a:endParaRPr lang="de-DE" sz="600" dirty="0">
                        <a:solidFill>
                          <a:schemeClr val="bg1"/>
                        </a:solidFill>
                      </a:endParaRPr>
                    </a:p>
                  </a:txBody>
                  <a:tcPr marL="36000" marR="36000" marT="0" marB="0" anchor="ctr">
                    <a:solidFill>
                      <a:srgbClr val="673459"/>
                    </a:solidFill>
                  </a:tcPr>
                </a:tc>
                <a:tc>
                  <a:txBody>
                    <a:bodyPr/>
                    <a:lstStyle/>
                    <a:p>
                      <a:pPr algn="ctr"/>
                      <a:r>
                        <a:rPr lang="de-DE" sz="600" dirty="0"/>
                        <a:t>33/56</a:t>
                      </a:r>
                    </a:p>
                  </a:txBody>
                  <a:tcPr marL="36000" marR="36000" marT="0" marB="0" anchor="ctr"/>
                </a:tc>
                <a:tc vMerge="1">
                  <a:txBody>
                    <a:bodyPr/>
                    <a:lstStyle/>
                    <a:p>
                      <a:endParaRPr lang="de-DE" sz="1200" dirty="0"/>
                    </a:p>
                  </a:txBody>
                  <a:tcPr/>
                </a:tc>
                <a:tc vMerge="1">
                  <a:txBody>
                    <a:bodyPr/>
                    <a:lstStyle/>
                    <a:p>
                      <a:pPr algn="ctr"/>
                      <a:endParaRPr lang="de-DE" sz="800" dirty="0"/>
                    </a:p>
                  </a:txBody>
                  <a:tcPr anchor="ctr"/>
                </a:tc>
                <a:extLst>
                  <a:ext uri="{0D108BD9-81ED-4DB2-BD59-A6C34878D82A}">
                    <a16:rowId xmlns:a16="http://schemas.microsoft.com/office/drawing/2014/main" val="142148081"/>
                  </a:ext>
                </a:extLst>
              </a:tr>
            </a:tbl>
          </a:graphicData>
        </a:graphic>
      </p:graphicFrame>
      <p:sp>
        <p:nvSpPr>
          <p:cNvPr id="75" name="Untertitel 4">
            <a:extLst>
              <a:ext uri="{FF2B5EF4-FFF2-40B4-BE49-F238E27FC236}">
                <a16:creationId xmlns:a16="http://schemas.microsoft.com/office/drawing/2014/main" id="{9642538B-0BDE-4823-9BD7-F763CC834860}"/>
              </a:ext>
            </a:extLst>
          </p:cNvPr>
          <p:cNvSpPr txBox="1">
            <a:spLocks/>
          </p:cNvSpPr>
          <p:nvPr/>
        </p:nvSpPr>
        <p:spPr>
          <a:xfrm>
            <a:off x="1746490" y="1160585"/>
            <a:ext cx="2367927" cy="217818"/>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050" dirty="0">
                <a:solidFill>
                  <a:schemeClr val="tx1"/>
                </a:solidFill>
              </a:rPr>
              <a:t>ZNS-PFS-Benefit</a:t>
            </a:r>
          </a:p>
        </p:txBody>
      </p:sp>
      <p:graphicFrame>
        <p:nvGraphicFramePr>
          <p:cNvPr id="77" name="Tabelle 76">
            <a:extLst>
              <a:ext uri="{FF2B5EF4-FFF2-40B4-BE49-F238E27FC236}">
                <a16:creationId xmlns:a16="http://schemas.microsoft.com/office/drawing/2014/main" id="{FBAB4796-491D-4D8D-8794-AB8F92E45909}"/>
              </a:ext>
            </a:extLst>
          </p:cNvPr>
          <p:cNvGraphicFramePr>
            <a:graphicFrameLocks noGrp="1"/>
          </p:cNvGraphicFramePr>
          <p:nvPr/>
        </p:nvGraphicFramePr>
        <p:xfrm>
          <a:off x="6747387" y="1372870"/>
          <a:ext cx="1871154" cy="452836"/>
        </p:xfrm>
        <a:graphic>
          <a:graphicData uri="http://schemas.openxmlformats.org/drawingml/2006/table">
            <a:tbl>
              <a:tblPr firstRow="1" bandRow="1">
                <a:tableStyleId>{5C22544A-7EE6-4342-B048-85BDC9FD1C3A}</a:tableStyleId>
              </a:tblPr>
              <a:tblGrid>
                <a:gridCol w="619311">
                  <a:extLst>
                    <a:ext uri="{9D8B030D-6E8A-4147-A177-3AD203B41FA5}">
                      <a16:colId xmlns:a16="http://schemas.microsoft.com/office/drawing/2014/main" val="4158640721"/>
                    </a:ext>
                  </a:extLst>
                </a:gridCol>
                <a:gridCol w="446800">
                  <a:extLst>
                    <a:ext uri="{9D8B030D-6E8A-4147-A177-3AD203B41FA5}">
                      <a16:colId xmlns:a16="http://schemas.microsoft.com/office/drawing/2014/main" val="770878395"/>
                    </a:ext>
                  </a:extLst>
                </a:gridCol>
                <a:gridCol w="456012">
                  <a:extLst>
                    <a:ext uri="{9D8B030D-6E8A-4147-A177-3AD203B41FA5}">
                      <a16:colId xmlns:a16="http://schemas.microsoft.com/office/drawing/2014/main" val="2628707515"/>
                    </a:ext>
                  </a:extLst>
                </a:gridCol>
                <a:gridCol w="349031">
                  <a:extLst>
                    <a:ext uri="{9D8B030D-6E8A-4147-A177-3AD203B41FA5}">
                      <a16:colId xmlns:a16="http://schemas.microsoft.com/office/drawing/2014/main" val="4106449611"/>
                    </a:ext>
                  </a:extLst>
                </a:gridCol>
              </a:tblGrid>
              <a:tr h="206978">
                <a:tc>
                  <a:txBody>
                    <a:bodyPr/>
                    <a:lstStyle/>
                    <a:p>
                      <a:endParaRPr lang="de-DE" sz="600" dirty="0"/>
                    </a:p>
                  </a:txBody>
                  <a:tcPr marL="0" marR="0" marT="0" marB="0" anchor="ctr">
                    <a:lnB w="28575" cap="flat" cmpd="sng" algn="ctr">
                      <a:solidFill>
                        <a:schemeClr val="bg1"/>
                      </a:solidFill>
                      <a:prstDash val="solid"/>
                      <a:round/>
                      <a:headEnd type="none" w="med" len="med"/>
                      <a:tailEnd type="none" w="med" len="med"/>
                    </a:lnB>
                  </a:tcPr>
                </a:tc>
                <a:tc>
                  <a:txBody>
                    <a:bodyPr/>
                    <a:lstStyle/>
                    <a:p>
                      <a:pPr algn="ctr"/>
                      <a:r>
                        <a:rPr lang="de-DE" sz="600" dirty="0"/>
                        <a:t>Ereignisse </a:t>
                      </a:r>
                    </a:p>
                    <a:p>
                      <a:pPr algn="ctr"/>
                      <a:r>
                        <a:rPr lang="de-DE" sz="600" dirty="0"/>
                        <a:t>(N=174)</a:t>
                      </a:r>
                    </a:p>
                  </a:txBody>
                  <a:tcPr marL="0" marR="0" marT="0" marB="0" anchor="ctr">
                    <a:lnB w="28575" cap="flat" cmpd="sng" algn="ctr">
                      <a:solidFill>
                        <a:schemeClr val="bg1"/>
                      </a:solidFill>
                      <a:prstDash val="solid"/>
                      <a:round/>
                      <a:headEnd type="none" w="med" len="med"/>
                      <a:tailEnd type="none" w="med" len="med"/>
                    </a:lnB>
                  </a:tcPr>
                </a:tc>
                <a:tc>
                  <a:txBody>
                    <a:bodyPr/>
                    <a:lstStyle/>
                    <a:p>
                      <a:pPr algn="ctr"/>
                      <a:r>
                        <a:rPr lang="de-DE" sz="600" dirty="0"/>
                        <a:t>HR </a:t>
                      </a:r>
                      <a:br>
                        <a:rPr lang="de-DE" sz="600" dirty="0"/>
                      </a:br>
                      <a:r>
                        <a:rPr lang="de-DE" sz="600" dirty="0"/>
                        <a:t>(95% KI)</a:t>
                      </a:r>
                    </a:p>
                  </a:txBody>
                  <a:tcPr marL="0" marR="0" marT="0" marB="0" anchor="ctr">
                    <a:lnB w="28575" cap="flat" cmpd="sng" algn="ctr">
                      <a:solidFill>
                        <a:schemeClr val="bg1"/>
                      </a:solidFill>
                      <a:prstDash val="solid"/>
                      <a:round/>
                      <a:headEnd type="none" w="med" len="med"/>
                      <a:tailEnd type="none" w="med" len="med"/>
                    </a:lnB>
                  </a:tcPr>
                </a:tc>
                <a:tc>
                  <a:txBody>
                    <a:bodyPr/>
                    <a:lstStyle/>
                    <a:p>
                      <a:pPr algn="ctr"/>
                      <a:r>
                        <a:rPr lang="de-DE" sz="600" dirty="0"/>
                        <a:t>P-Wert</a:t>
                      </a:r>
                    </a:p>
                  </a:txBody>
                  <a:tcPr marL="0" marR="0" marT="0" marB="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22929">
                <a:tc>
                  <a:txBody>
                    <a:bodyPr/>
                    <a:lstStyle/>
                    <a:p>
                      <a:pPr algn="ctr"/>
                      <a:r>
                        <a:rPr lang="de-DE" sz="600" dirty="0" err="1">
                          <a:solidFill>
                            <a:schemeClr val="bg1"/>
                          </a:solidFill>
                        </a:rPr>
                        <a:t>TUC+Tras+Cape</a:t>
                      </a:r>
                      <a:endParaRPr lang="de-DE" sz="600" dirty="0">
                        <a:solidFill>
                          <a:schemeClr val="bg1"/>
                        </a:solidFill>
                      </a:endParaRPr>
                    </a:p>
                  </a:txBody>
                  <a:tcPr marL="0" marR="0" marT="0" marB="0" anchor="ctr">
                    <a:lnT w="28575" cap="flat" cmpd="sng" algn="ctr">
                      <a:solidFill>
                        <a:schemeClr val="bg1"/>
                      </a:solidFill>
                      <a:prstDash val="solid"/>
                      <a:round/>
                      <a:headEnd type="none" w="med" len="med"/>
                      <a:tailEnd type="none" w="med" len="med"/>
                    </a:lnT>
                    <a:solidFill>
                      <a:srgbClr val="2093BE"/>
                    </a:solidFill>
                  </a:tcPr>
                </a:tc>
                <a:tc>
                  <a:txBody>
                    <a:bodyPr/>
                    <a:lstStyle/>
                    <a:p>
                      <a:pPr algn="ctr"/>
                      <a:r>
                        <a:rPr lang="de-DE" sz="600" dirty="0"/>
                        <a:t>39/118</a:t>
                      </a:r>
                    </a:p>
                  </a:txBody>
                  <a:tcPr marL="0" marR="0" marT="0" marB="0" anchor="ctr">
                    <a:lnT w="28575" cap="flat" cmpd="sng" algn="ctr">
                      <a:solidFill>
                        <a:schemeClr val="bg1"/>
                      </a:solidFill>
                      <a:prstDash val="solid"/>
                      <a:round/>
                      <a:headEnd type="none" w="med" len="med"/>
                      <a:tailEnd type="none" w="med" len="med"/>
                    </a:lnT>
                  </a:tcPr>
                </a:tc>
                <a:tc rowSpan="2">
                  <a:txBody>
                    <a:bodyPr/>
                    <a:lstStyle/>
                    <a:p>
                      <a:pPr algn="ctr"/>
                      <a:r>
                        <a:rPr lang="de-DE" sz="600" dirty="0"/>
                        <a:t>0,49</a:t>
                      </a:r>
                      <a:br>
                        <a:rPr lang="de-DE" sz="600" dirty="0"/>
                      </a:br>
                      <a:r>
                        <a:rPr lang="de-DE" sz="600" dirty="0"/>
                        <a:t>(0,30; 0,80)</a:t>
                      </a:r>
                    </a:p>
                  </a:txBody>
                  <a:tcPr marL="0" marR="0" marT="0" marB="0" anchor="ctr">
                    <a:lnT w="28575" cap="flat" cmpd="sng" algn="ctr">
                      <a:solidFill>
                        <a:schemeClr val="bg1"/>
                      </a:solidFill>
                      <a:prstDash val="solid"/>
                      <a:round/>
                      <a:headEnd type="none" w="med" len="med"/>
                      <a:tailEnd type="none" w="med" len="med"/>
                    </a:lnT>
                  </a:tcPr>
                </a:tc>
                <a:tc rowSpan="2">
                  <a:txBody>
                    <a:bodyPr/>
                    <a:lstStyle/>
                    <a:p>
                      <a:pPr algn="ctr"/>
                      <a:r>
                        <a:rPr lang="de-DE" sz="600" dirty="0"/>
                        <a:t>0,004</a:t>
                      </a:r>
                    </a:p>
                  </a:txBody>
                  <a:tcPr marL="0" marR="0" marT="0" marB="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22929">
                <a:tc>
                  <a:txBody>
                    <a:bodyPr/>
                    <a:lstStyle/>
                    <a:p>
                      <a:pPr algn="ctr"/>
                      <a:r>
                        <a:rPr lang="de-DE" sz="600" dirty="0" err="1">
                          <a:solidFill>
                            <a:schemeClr val="bg1"/>
                          </a:solidFill>
                        </a:rPr>
                        <a:t>PBO+Tras+Cape</a:t>
                      </a:r>
                      <a:endParaRPr lang="de-DE" sz="600" dirty="0">
                        <a:solidFill>
                          <a:schemeClr val="bg1"/>
                        </a:solidFill>
                      </a:endParaRPr>
                    </a:p>
                  </a:txBody>
                  <a:tcPr marL="0" marR="0" marT="0" marB="0" anchor="ctr">
                    <a:solidFill>
                      <a:srgbClr val="673459"/>
                    </a:solidFill>
                  </a:tcPr>
                </a:tc>
                <a:tc>
                  <a:txBody>
                    <a:bodyPr/>
                    <a:lstStyle/>
                    <a:p>
                      <a:pPr algn="ctr"/>
                      <a:r>
                        <a:rPr lang="de-DE" sz="600" dirty="0"/>
                        <a:t>30/56</a:t>
                      </a:r>
                    </a:p>
                  </a:txBody>
                  <a:tcPr marL="0" marR="0" marT="0" marB="0" anchor="ctr"/>
                </a:tc>
                <a:tc vMerge="1">
                  <a:txBody>
                    <a:bodyPr/>
                    <a:lstStyle/>
                    <a:p>
                      <a:endParaRPr lang="de-DE" sz="1200" dirty="0"/>
                    </a:p>
                  </a:txBody>
                  <a:tcPr/>
                </a:tc>
                <a:tc vMerge="1">
                  <a:txBody>
                    <a:bodyPr/>
                    <a:lstStyle/>
                    <a:p>
                      <a:pPr algn="ctr"/>
                      <a:endParaRPr lang="de-DE" sz="800" dirty="0"/>
                    </a:p>
                  </a:txBody>
                  <a:tcPr anchor="ctr"/>
                </a:tc>
                <a:extLst>
                  <a:ext uri="{0D108BD9-81ED-4DB2-BD59-A6C34878D82A}">
                    <a16:rowId xmlns:a16="http://schemas.microsoft.com/office/drawing/2014/main" val="142148081"/>
                  </a:ext>
                </a:extLst>
              </a:tr>
            </a:tbl>
          </a:graphicData>
        </a:graphic>
      </p:graphicFrame>
    </p:spTree>
    <p:extLst>
      <p:ext uri="{BB962C8B-B14F-4D97-AF65-F5344CB8AC3E}">
        <p14:creationId xmlns:p14="http://schemas.microsoft.com/office/powerpoint/2010/main" val="3730138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3C0EF349-84F1-46AA-8E4E-8E97913163F8}"/>
              </a:ext>
            </a:extLst>
          </p:cNvPr>
          <p:cNvGrpSpPr/>
          <p:nvPr/>
        </p:nvGrpSpPr>
        <p:grpSpPr>
          <a:xfrm>
            <a:off x="4781955" y="1083861"/>
            <a:ext cx="3454887" cy="2315284"/>
            <a:chOff x="4781955" y="1083861"/>
            <a:chExt cx="3454887" cy="2315284"/>
          </a:xfrm>
        </p:grpSpPr>
        <p:pic>
          <p:nvPicPr>
            <p:cNvPr id="45" name="Picture 2">
              <a:extLst>
                <a:ext uri="{FF2B5EF4-FFF2-40B4-BE49-F238E27FC236}">
                  <a16:creationId xmlns:a16="http://schemas.microsoft.com/office/drawing/2014/main" id="{062C1E61-21EC-4FD2-AFFB-3B8E1C1088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2" t="23697" r="43872" b="15384"/>
            <a:stretch/>
          </p:blipFill>
          <p:spPr bwMode="auto">
            <a:xfrm>
              <a:off x="4781955" y="1167754"/>
              <a:ext cx="3454887" cy="223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hteck 6">
              <a:extLst>
                <a:ext uri="{FF2B5EF4-FFF2-40B4-BE49-F238E27FC236}">
                  <a16:creationId xmlns:a16="http://schemas.microsoft.com/office/drawing/2014/main" id="{D01DE03C-549C-4170-8A16-6588A46A35B4}"/>
                </a:ext>
              </a:extLst>
            </p:cNvPr>
            <p:cNvSpPr/>
            <p:nvPr/>
          </p:nvSpPr>
          <p:spPr>
            <a:xfrm>
              <a:off x="6305550" y="1083861"/>
              <a:ext cx="1091960" cy="476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pic>
        <p:nvPicPr>
          <p:cNvPr id="42" name="Picture 2">
            <a:extLst>
              <a:ext uri="{FF2B5EF4-FFF2-40B4-BE49-F238E27FC236}">
                <a16:creationId xmlns:a16="http://schemas.microsoft.com/office/drawing/2014/main" id="{0FEA42A2-1919-48A3-A8B3-B4B465F0DC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3" t="21036" r="44568" b="19183"/>
          <a:stretch/>
        </p:blipFill>
        <p:spPr bwMode="auto">
          <a:xfrm>
            <a:off x="404582" y="1192690"/>
            <a:ext cx="3513347" cy="2223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HER2CLIMB</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Lin </a:t>
            </a:r>
            <a:r>
              <a:rPr lang="en-US" kern="0" dirty="0"/>
              <a:t>et al. | 2020 ASCO Annual Meeting | J Clin Oncol 38: 2020 (suppl; </a:t>
            </a:r>
            <a:r>
              <a:rPr lang="en-US" kern="0" dirty="0" err="1"/>
              <a:t>abstr</a:t>
            </a:r>
            <a:r>
              <a:rPr lang="en-US" kern="0" dirty="0"/>
              <a:t> 1005)</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t>Patienten mit stabilen Hirnmetastasen</a:t>
            </a:r>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66</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31800" y="4533741"/>
            <a:ext cx="8301911" cy="246221"/>
          </a:xfrm>
          <a:prstGeom prst="rect">
            <a:avLst/>
          </a:prstGeom>
        </p:spPr>
        <p:txBody>
          <a:bodyPr wrap="square" lIns="0" tIns="0" rIns="0" bIns="0" anchor="b">
            <a:spAutoFit/>
          </a:bodyPr>
          <a:lstStyle/>
          <a:p>
            <a:pPr lvl="0"/>
            <a:r>
              <a:rPr lang="de-DE" sz="800" dirty="0">
                <a:solidFill>
                  <a:prstClr val="black"/>
                </a:solidFill>
              </a:rPr>
              <a:t>ZNS-PFS: Zeit seit Randomisierung bis zur Krankheitsprogression im Gehirn oder Tod (Investigator-</a:t>
            </a:r>
            <a:r>
              <a:rPr lang="de-DE" sz="800" dirty="0" err="1">
                <a:solidFill>
                  <a:prstClr val="black"/>
                </a:solidFill>
              </a:rPr>
              <a:t>assessed</a:t>
            </a:r>
            <a:r>
              <a:rPr lang="de-DE" sz="800" dirty="0">
                <a:solidFill>
                  <a:prstClr val="black"/>
                </a:solidFill>
              </a:rPr>
              <a:t>). HR: Hazard-Rate errechnet aus dem proportionalen Hazard Modell unter Benutzung der Stratifikationsfaktoren bei Randomisierung. Alle P-Werte sind nominal. Cape: </a:t>
            </a:r>
            <a:r>
              <a:rPr lang="de-DE" sz="800" dirty="0" err="1">
                <a:solidFill>
                  <a:prstClr val="black"/>
                </a:solidFill>
              </a:rPr>
              <a:t>Capecitabin</a:t>
            </a:r>
            <a:r>
              <a:rPr lang="de-DE" sz="800" dirty="0">
                <a:solidFill>
                  <a:prstClr val="black"/>
                </a:solidFill>
              </a:rPr>
              <a:t>; PBO: Placebo; </a:t>
            </a:r>
            <a:r>
              <a:rPr lang="de-DE" sz="800" dirty="0" err="1">
                <a:solidFill>
                  <a:prstClr val="black"/>
                </a:solidFill>
              </a:rPr>
              <a:t>Tras</a:t>
            </a:r>
            <a:r>
              <a:rPr lang="de-DE" sz="800" dirty="0">
                <a:solidFill>
                  <a:prstClr val="black"/>
                </a:solidFill>
              </a:rPr>
              <a:t>: </a:t>
            </a:r>
            <a:r>
              <a:rPr lang="de-DE" sz="800" dirty="0" err="1">
                <a:solidFill>
                  <a:prstClr val="black"/>
                </a:solidFill>
              </a:rPr>
              <a:t>Trastuzumab</a:t>
            </a:r>
            <a:r>
              <a:rPr lang="de-DE" sz="800" dirty="0">
                <a:solidFill>
                  <a:prstClr val="black"/>
                </a:solidFill>
              </a:rPr>
              <a:t>; TUC: </a:t>
            </a:r>
            <a:r>
              <a:rPr lang="de-DE" sz="800" dirty="0" err="1">
                <a:solidFill>
                  <a:prstClr val="black"/>
                </a:solidFill>
              </a:rPr>
              <a:t>Tucatinib</a:t>
            </a:r>
            <a:r>
              <a:rPr lang="de-DE" sz="800" dirty="0">
                <a:solidFill>
                  <a:prstClr val="black"/>
                </a:solidFill>
              </a:rPr>
              <a:t>.</a:t>
            </a:r>
          </a:p>
        </p:txBody>
      </p:sp>
      <p:graphicFrame>
        <p:nvGraphicFramePr>
          <p:cNvPr id="214" name="Tabelle 213">
            <a:extLst>
              <a:ext uri="{FF2B5EF4-FFF2-40B4-BE49-F238E27FC236}">
                <a16:creationId xmlns:a16="http://schemas.microsoft.com/office/drawing/2014/main" id="{240A4109-DEF6-4BC4-B2BE-69A7C3C6A826}"/>
              </a:ext>
            </a:extLst>
          </p:cNvPr>
          <p:cNvGraphicFramePr>
            <a:graphicFrameLocks noGrp="1"/>
          </p:cNvGraphicFramePr>
          <p:nvPr/>
        </p:nvGraphicFramePr>
        <p:xfrm>
          <a:off x="955807" y="3545882"/>
          <a:ext cx="2879798" cy="871045"/>
        </p:xfrm>
        <a:graphic>
          <a:graphicData uri="http://schemas.openxmlformats.org/drawingml/2006/table">
            <a:tbl>
              <a:tblPr firstRow="1" bandRow="1">
                <a:tableStyleId>{5C22544A-7EE6-4342-B048-85BDC9FD1C3A}</a:tableStyleId>
              </a:tblPr>
              <a:tblGrid>
                <a:gridCol w="1439899">
                  <a:extLst>
                    <a:ext uri="{9D8B030D-6E8A-4147-A177-3AD203B41FA5}">
                      <a16:colId xmlns:a16="http://schemas.microsoft.com/office/drawing/2014/main" val="192654671"/>
                    </a:ext>
                  </a:extLst>
                </a:gridCol>
                <a:gridCol w="1439899">
                  <a:extLst>
                    <a:ext uri="{9D8B030D-6E8A-4147-A177-3AD203B41FA5}">
                      <a16:colId xmlns:a16="http://schemas.microsoft.com/office/drawing/2014/main" val="2555693052"/>
                    </a:ext>
                  </a:extLst>
                </a:gridCol>
              </a:tblGrid>
              <a:tr h="286140">
                <a:tc gridSpan="2">
                  <a:txBody>
                    <a:bodyPr/>
                    <a:lstStyle/>
                    <a:p>
                      <a:pPr algn="ctr"/>
                      <a:r>
                        <a:rPr lang="de-DE" sz="700" dirty="0"/>
                        <a:t>Das Risiko für ZNS-Progression oder Tod war bei Patienten mit stabilen Hirnmetastasen </a:t>
                      </a:r>
                      <a:r>
                        <a:rPr lang="de-DE" sz="700" baseline="0" dirty="0"/>
                        <a:t>um 69% reduziert</a:t>
                      </a:r>
                      <a:endParaRPr lang="de-DE" sz="700" dirty="0"/>
                    </a:p>
                  </a:txBody>
                  <a:tcPr marT="0" marB="0" anchor="ctr">
                    <a:lnB w="12700" cap="flat" cmpd="sng" algn="ctr">
                      <a:solidFill>
                        <a:schemeClr val="bg1"/>
                      </a:solidFill>
                      <a:prstDash val="solid"/>
                      <a:round/>
                      <a:headEnd type="none" w="med" len="med"/>
                      <a:tailEnd type="none" w="med" len="med"/>
                    </a:lnB>
                  </a:tcPr>
                </a:tc>
                <a:tc hMerge="1">
                  <a:txBody>
                    <a:bodyPr/>
                    <a:lstStyle/>
                    <a:p>
                      <a:endParaRPr lang="de-DE" dirty="0"/>
                    </a:p>
                  </a:txBody>
                  <a:tcPr/>
                </a:tc>
                <a:extLst>
                  <a:ext uri="{0D108BD9-81ED-4DB2-BD59-A6C34878D82A}">
                    <a16:rowId xmlns:a16="http://schemas.microsoft.com/office/drawing/2014/main" val="42921321"/>
                  </a:ext>
                </a:extLst>
              </a:tr>
              <a:tr h="116981">
                <a:tc>
                  <a:txBody>
                    <a:bodyPr/>
                    <a:lstStyle/>
                    <a:p>
                      <a:pPr algn="ctr"/>
                      <a:r>
                        <a:rPr lang="de-DE" sz="700" dirty="0" err="1">
                          <a:solidFill>
                            <a:schemeClr val="bg1"/>
                          </a:solidFill>
                        </a:rPr>
                        <a:t>TUC+Tra+Cape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93BE"/>
                    </a:solidFill>
                  </a:tcPr>
                </a:tc>
                <a:tc>
                  <a:txBody>
                    <a:bodyPr/>
                    <a:lstStyle/>
                    <a:p>
                      <a:pPr algn="ctr"/>
                      <a:r>
                        <a:rPr lang="de-DE" sz="700" dirty="0" err="1">
                          <a:solidFill>
                            <a:schemeClr val="bg1"/>
                          </a:solidFill>
                        </a:rPr>
                        <a:t>PBO+Tras+Cape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73459"/>
                    </a:solidFill>
                  </a:tcPr>
                </a:tc>
                <a:extLst>
                  <a:ext uri="{0D108BD9-81ED-4DB2-BD59-A6C34878D82A}">
                    <a16:rowId xmlns:a16="http://schemas.microsoft.com/office/drawing/2014/main" val="2051186209"/>
                  </a:ext>
                </a:extLst>
              </a:tr>
              <a:tr h="116981">
                <a:tc gridSpan="2">
                  <a:txBody>
                    <a:bodyPr/>
                    <a:lstStyle/>
                    <a:p>
                      <a:pPr algn="ctr"/>
                      <a:r>
                        <a:rPr lang="de-DE" sz="700" dirty="0"/>
                        <a:t>1-Jahres-ZNS-PFS (95% KI)</a:t>
                      </a:r>
                    </a:p>
                  </a:txBody>
                  <a:tcPr marT="0" marB="0" anchor="ctr">
                    <a:lnT w="28575" cap="flat" cmpd="sng" algn="ctr">
                      <a:solidFill>
                        <a:schemeClr val="bg1"/>
                      </a:solidFill>
                      <a:prstDash val="solid"/>
                      <a:round/>
                      <a:headEnd type="none" w="med" len="med"/>
                      <a:tailEnd type="none" w="med" len="med"/>
                    </a:lnT>
                  </a:tcPr>
                </a:tc>
                <a:tc hMerge="1">
                  <a:txBody>
                    <a:bodyPr/>
                    <a:lstStyle/>
                    <a:p>
                      <a:pPr algn="ctr"/>
                      <a:endParaRPr lang="de-DE" sz="1000" dirty="0"/>
                    </a:p>
                  </a:txBody>
                  <a:tcPr anchor="ctr"/>
                </a:tc>
                <a:extLst>
                  <a:ext uri="{0D108BD9-81ED-4DB2-BD59-A6C34878D82A}">
                    <a16:rowId xmlns:a16="http://schemas.microsoft.com/office/drawing/2014/main" val="172187203"/>
                  </a:ext>
                </a:extLst>
              </a:tr>
              <a:tr h="116981">
                <a:tc>
                  <a:txBody>
                    <a:bodyPr/>
                    <a:lstStyle/>
                    <a:p>
                      <a:pPr algn="ctr"/>
                      <a:r>
                        <a:rPr lang="de-DE" sz="700" dirty="0"/>
                        <a:t>53,3% (31,4; 71,0)</a:t>
                      </a:r>
                    </a:p>
                  </a:txBody>
                  <a:tcPr marT="0" marB="0" anchor="ctr"/>
                </a:tc>
                <a:tc>
                  <a:txBody>
                    <a:bodyPr/>
                    <a:lstStyle/>
                    <a:p>
                      <a:pPr algn="ctr"/>
                      <a:r>
                        <a:rPr lang="de-DE" sz="700" dirty="0"/>
                        <a:t>0%</a:t>
                      </a:r>
                    </a:p>
                  </a:txBody>
                  <a:tcPr marT="0" marB="0" anchor="ctr"/>
                </a:tc>
                <a:extLst>
                  <a:ext uri="{0D108BD9-81ED-4DB2-BD59-A6C34878D82A}">
                    <a16:rowId xmlns:a16="http://schemas.microsoft.com/office/drawing/2014/main" val="8764227"/>
                  </a:ext>
                </a:extLst>
              </a:tr>
              <a:tr h="116981">
                <a:tc gridSpan="2">
                  <a:txBody>
                    <a:bodyPr/>
                    <a:lstStyle/>
                    <a:p>
                      <a:pPr algn="ctr"/>
                      <a:r>
                        <a:rPr lang="de-DE" sz="700" dirty="0"/>
                        <a:t>Medianes ZNS-PFS (95% KI)</a:t>
                      </a:r>
                    </a:p>
                  </a:txBody>
                  <a:tcPr marT="0" marB="0" anchor="ctr"/>
                </a:tc>
                <a:tc hMerge="1">
                  <a:txBody>
                    <a:bodyPr/>
                    <a:lstStyle/>
                    <a:p>
                      <a:pPr algn="ctr"/>
                      <a:endParaRPr lang="de-DE" sz="1100" dirty="0"/>
                    </a:p>
                  </a:txBody>
                  <a:tcPr anchor="ctr"/>
                </a:tc>
                <a:extLst>
                  <a:ext uri="{0D108BD9-81ED-4DB2-BD59-A6C34878D82A}">
                    <a16:rowId xmlns:a16="http://schemas.microsoft.com/office/drawing/2014/main" val="2914576327"/>
                  </a:ext>
                </a:extLst>
              </a:tr>
              <a:tr h="116981">
                <a:tc>
                  <a:txBody>
                    <a:bodyPr/>
                    <a:lstStyle/>
                    <a:p>
                      <a:pPr algn="ctr"/>
                      <a:r>
                        <a:rPr lang="de-DE" sz="700" dirty="0"/>
                        <a:t>13,9 Monate (9,7; 32,2)</a:t>
                      </a:r>
                    </a:p>
                  </a:txBody>
                  <a:tcPr marL="36000" marR="36000" marT="0" marB="0" anchor="ctr"/>
                </a:tc>
                <a:tc>
                  <a:txBody>
                    <a:bodyPr/>
                    <a:lstStyle/>
                    <a:p>
                      <a:pPr algn="ctr"/>
                      <a:r>
                        <a:rPr lang="de-DE" sz="700" dirty="0"/>
                        <a:t>5,6 Monate (3,0; 9,5)</a:t>
                      </a:r>
                    </a:p>
                  </a:txBody>
                  <a:tcPr marL="36000" marR="36000" marT="0" marB="0" anchor="ctr"/>
                </a:tc>
                <a:extLst>
                  <a:ext uri="{0D108BD9-81ED-4DB2-BD59-A6C34878D82A}">
                    <a16:rowId xmlns:a16="http://schemas.microsoft.com/office/drawing/2014/main" val="2011575750"/>
                  </a:ext>
                </a:extLst>
              </a:tr>
            </a:tbl>
          </a:graphicData>
        </a:graphic>
      </p:graphicFrame>
      <p:graphicFrame>
        <p:nvGraphicFramePr>
          <p:cNvPr id="79" name="Tabelle 78">
            <a:extLst>
              <a:ext uri="{FF2B5EF4-FFF2-40B4-BE49-F238E27FC236}">
                <a16:creationId xmlns:a16="http://schemas.microsoft.com/office/drawing/2014/main" id="{79DB7557-7499-4150-8FEC-5CBDBDE0B67E}"/>
              </a:ext>
            </a:extLst>
          </p:cNvPr>
          <p:cNvGraphicFramePr>
            <a:graphicFrameLocks noGrp="1"/>
          </p:cNvGraphicFramePr>
          <p:nvPr/>
        </p:nvGraphicFramePr>
        <p:xfrm>
          <a:off x="5332407" y="3545881"/>
          <a:ext cx="2879798" cy="867564"/>
        </p:xfrm>
        <a:graphic>
          <a:graphicData uri="http://schemas.openxmlformats.org/drawingml/2006/table">
            <a:tbl>
              <a:tblPr firstRow="1" bandRow="1">
                <a:tableStyleId>{5C22544A-7EE6-4342-B048-85BDC9FD1C3A}</a:tableStyleId>
              </a:tblPr>
              <a:tblGrid>
                <a:gridCol w="1439899">
                  <a:extLst>
                    <a:ext uri="{9D8B030D-6E8A-4147-A177-3AD203B41FA5}">
                      <a16:colId xmlns:a16="http://schemas.microsoft.com/office/drawing/2014/main" val="192654671"/>
                    </a:ext>
                  </a:extLst>
                </a:gridCol>
                <a:gridCol w="1439899">
                  <a:extLst>
                    <a:ext uri="{9D8B030D-6E8A-4147-A177-3AD203B41FA5}">
                      <a16:colId xmlns:a16="http://schemas.microsoft.com/office/drawing/2014/main" val="2555693052"/>
                    </a:ext>
                  </a:extLst>
                </a:gridCol>
              </a:tblGrid>
              <a:tr h="282659">
                <a:tc gridSpan="2">
                  <a:txBody>
                    <a:bodyPr/>
                    <a:lstStyle/>
                    <a:p>
                      <a:pPr algn="ctr"/>
                      <a:r>
                        <a:rPr lang="de-DE" sz="700" dirty="0"/>
                        <a:t>Das Sterberisiko war bei Patienten mit stabilen Hirnmetastasen</a:t>
                      </a:r>
                      <a:br>
                        <a:rPr lang="de-DE" sz="700" dirty="0"/>
                      </a:br>
                      <a:r>
                        <a:rPr lang="de-DE" sz="700" baseline="0" dirty="0"/>
                        <a:t>um 12% reduziert</a:t>
                      </a:r>
                      <a:endParaRPr lang="de-DE" sz="700" dirty="0"/>
                    </a:p>
                  </a:txBody>
                  <a:tcPr marT="0" marB="0" anchor="ctr">
                    <a:lnB w="12700" cap="flat" cmpd="sng" algn="ctr">
                      <a:solidFill>
                        <a:schemeClr val="bg1"/>
                      </a:solidFill>
                      <a:prstDash val="solid"/>
                      <a:round/>
                      <a:headEnd type="none" w="med" len="med"/>
                      <a:tailEnd type="none" w="med" len="med"/>
                    </a:lnB>
                  </a:tcPr>
                </a:tc>
                <a:tc hMerge="1">
                  <a:txBody>
                    <a:bodyPr/>
                    <a:lstStyle/>
                    <a:p>
                      <a:endParaRPr lang="de-DE" dirty="0"/>
                    </a:p>
                  </a:txBody>
                  <a:tcPr/>
                </a:tc>
                <a:extLst>
                  <a:ext uri="{0D108BD9-81ED-4DB2-BD59-A6C34878D82A}">
                    <a16:rowId xmlns:a16="http://schemas.microsoft.com/office/drawing/2014/main" val="42921321"/>
                  </a:ext>
                </a:extLst>
              </a:tr>
              <a:tr h="116981">
                <a:tc>
                  <a:txBody>
                    <a:bodyPr/>
                    <a:lstStyle/>
                    <a:p>
                      <a:pPr algn="ctr"/>
                      <a:r>
                        <a:rPr lang="de-DE" sz="700" dirty="0" err="1">
                          <a:solidFill>
                            <a:schemeClr val="bg1"/>
                          </a:solidFill>
                        </a:rPr>
                        <a:t>TUC+Tra+Cape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93BE"/>
                    </a:solidFill>
                  </a:tcPr>
                </a:tc>
                <a:tc>
                  <a:txBody>
                    <a:bodyPr/>
                    <a:lstStyle/>
                    <a:p>
                      <a:pPr algn="ctr"/>
                      <a:r>
                        <a:rPr lang="de-DE" sz="700" dirty="0" err="1">
                          <a:solidFill>
                            <a:schemeClr val="bg1"/>
                          </a:solidFill>
                        </a:rPr>
                        <a:t>PBO+Tras+Cape</a:t>
                      </a:r>
                      <a:endParaRPr lang="de-DE" sz="700" dirty="0">
                        <a:solidFill>
                          <a:schemeClr val="bg1"/>
                        </a:solidFill>
                      </a:endParaRPr>
                    </a:p>
                  </a:txBody>
                  <a:tcPr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73459"/>
                    </a:solidFill>
                  </a:tcPr>
                </a:tc>
                <a:extLst>
                  <a:ext uri="{0D108BD9-81ED-4DB2-BD59-A6C34878D82A}">
                    <a16:rowId xmlns:a16="http://schemas.microsoft.com/office/drawing/2014/main" val="2051186209"/>
                  </a:ext>
                </a:extLst>
              </a:tr>
              <a:tr h="116981">
                <a:tc gridSpan="2">
                  <a:txBody>
                    <a:bodyPr/>
                    <a:lstStyle/>
                    <a:p>
                      <a:pPr algn="ctr"/>
                      <a:r>
                        <a:rPr lang="de-DE" sz="700" dirty="0"/>
                        <a:t>1-Jahres-OS (95% KI)</a:t>
                      </a:r>
                    </a:p>
                  </a:txBody>
                  <a:tcPr marT="0" marB="0" anchor="ctr">
                    <a:lnT w="28575" cap="flat" cmpd="sng" algn="ctr">
                      <a:solidFill>
                        <a:schemeClr val="bg1"/>
                      </a:solidFill>
                      <a:prstDash val="solid"/>
                      <a:round/>
                      <a:headEnd type="none" w="med" len="med"/>
                      <a:tailEnd type="none" w="med" len="med"/>
                    </a:lnT>
                  </a:tcPr>
                </a:tc>
                <a:tc hMerge="1">
                  <a:txBody>
                    <a:bodyPr/>
                    <a:lstStyle/>
                    <a:p>
                      <a:pPr algn="ctr"/>
                      <a:endParaRPr lang="de-DE" sz="1000" dirty="0"/>
                    </a:p>
                  </a:txBody>
                  <a:tcPr anchor="ctr"/>
                </a:tc>
                <a:extLst>
                  <a:ext uri="{0D108BD9-81ED-4DB2-BD59-A6C34878D82A}">
                    <a16:rowId xmlns:a16="http://schemas.microsoft.com/office/drawing/2014/main" val="172187203"/>
                  </a:ext>
                </a:extLst>
              </a:tr>
              <a:tr h="116981">
                <a:tc>
                  <a:txBody>
                    <a:bodyPr/>
                    <a:lstStyle/>
                    <a:p>
                      <a:pPr algn="ctr"/>
                      <a:r>
                        <a:rPr lang="de-DE" sz="700" dirty="0"/>
                        <a:t>67,6% (53,8; 78,0)</a:t>
                      </a:r>
                    </a:p>
                  </a:txBody>
                  <a:tcPr marT="0" marB="0" anchor="ctr"/>
                </a:tc>
                <a:tc>
                  <a:txBody>
                    <a:bodyPr/>
                    <a:lstStyle/>
                    <a:p>
                      <a:pPr algn="ctr"/>
                      <a:r>
                        <a:rPr lang="de-DE" sz="700" dirty="0"/>
                        <a:t>55,6% (34,1; 72,6)</a:t>
                      </a:r>
                    </a:p>
                  </a:txBody>
                  <a:tcPr marT="0" marB="0" anchor="ctr"/>
                </a:tc>
                <a:extLst>
                  <a:ext uri="{0D108BD9-81ED-4DB2-BD59-A6C34878D82A}">
                    <a16:rowId xmlns:a16="http://schemas.microsoft.com/office/drawing/2014/main" val="8764227"/>
                  </a:ext>
                </a:extLst>
              </a:tr>
              <a:tr h="116981">
                <a:tc gridSpan="2">
                  <a:txBody>
                    <a:bodyPr/>
                    <a:lstStyle/>
                    <a:p>
                      <a:pPr algn="ctr"/>
                      <a:r>
                        <a:rPr lang="de-DE" sz="700" dirty="0"/>
                        <a:t>Medianes OS (95% KI)</a:t>
                      </a:r>
                    </a:p>
                  </a:txBody>
                  <a:tcPr marT="0" marB="0" anchor="ctr"/>
                </a:tc>
                <a:tc hMerge="1">
                  <a:txBody>
                    <a:bodyPr/>
                    <a:lstStyle/>
                    <a:p>
                      <a:pPr algn="ctr"/>
                      <a:endParaRPr lang="de-DE" sz="1100" dirty="0"/>
                    </a:p>
                  </a:txBody>
                  <a:tcPr anchor="ctr"/>
                </a:tc>
                <a:extLst>
                  <a:ext uri="{0D108BD9-81ED-4DB2-BD59-A6C34878D82A}">
                    <a16:rowId xmlns:a16="http://schemas.microsoft.com/office/drawing/2014/main" val="2914576327"/>
                  </a:ext>
                </a:extLst>
              </a:tr>
              <a:tr h="116981">
                <a:tc>
                  <a:txBody>
                    <a:bodyPr/>
                    <a:lstStyle/>
                    <a:p>
                      <a:pPr algn="ctr"/>
                      <a:r>
                        <a:rPr lang="de-DE" sz="700" dirty="0"/>
                        <a:t>15,7 Monate (13,8; NE)</a:t>
                      </a:r>
                    </a:p>
                  </a:txBody>
                  <a:tcPr marL="36000" marR="36000" marT="0" marB="0" anchor="ctr"/>
                </a:tc>
                <a:tc>
                  <a:txBody>
                    <a:bodyPr/>
                    <a:lstStyle/>
                    <a:p>
                      <a:pPr algn="ctr"/>
                      <a:r>
                        <a:rPr lang="de-DE" sz="700" dirty="0"/>
                        <a:t>13,6 Monate (10,2; 22,0)</a:t>
                      </a:r>
                    </a:p>
                  </a:txBody>
                  <a:tcPr marL="36000" marR="36000" marT="0" marB="0" anchor="ctr"/>
                </a:tc>
                <a:extLst>
                  <a:ext uri="{0D108BD9-81ED-4DB2-BD59-A6C34878D82A}">
                    <a16:rowId xmlns:a16="http://schemas.microsoft.com/office/drawing/2014/main" val="2011575750"/>
                  </a:ext>
                </a:extLst>
              </a:tr>
            </a:tbl>
          </a:graphicData>
        </a:graphic>
      </p:graphicFrame>
      <p:sp>
        <p:nvSpPr>
          <p:cNvPr id="15" name="TextBox 186">
            <a:extLst>
              <a:ext uri="{FF2B5EF4-FFF2-40B4-BE49-F238E27FC236}">
                <a16:creationId xmlns:a16="http://schemas.microsoft.com/office/drawing/2014/main" id="{79F87DCE-DF07-4644-9845-62681355F330}"/>
              </a:ext>
            </a:extLst>
          </p:cNvPr>
          <p:cNvSpPr txBox="1"/>
          <p:nvPr/>
        </p:nvSpPr>
        <p:spPr>
          <a:xfrm rot="16200000">
            <a:off x="-288123" y="1970559"/>
            <a:ext cx="1818193" cy="138499"/>
          </a:xfrm>
          <a:prstGeom prst="rect">
            <a:avLst/>
          </a:prstGeom>
          <a:solidFill>
            <a:schemeClr val="bg1"/>
          </a:solidFill>
        </p:spPr>
        <p:txBody>
          <a:bodyPr wrap="square" lIns="0" tIns="0" rIns="0" bIns="0" rtlCol="0">
            <a:spAutoFit/>
          </a:bodyPr>
          <a:lstStyle/>
          <a:p>
            <a:pPr algn="ctr"/>
            <a:r>
              <a:rPr lang="de-DE" sz="900" dirty="0"/>
              <a:t>ZNS-PFS-Wahrscheinlichkeit</a:t>
            </a:r>
          </a:p>
        </p:txBody>
      </p:sp>
      <p:sp>
        <p:nvSpPr>
          <p:cNvPr id="16" name="TextBox 186">
            <a:extLst>
              <a:ext uri="{FF2B5EF4-FFF2-40B4-BE49-F238E27FC236}">
                <a16:creationId xmlns:a16="http://schemas.microsoft.com/office/drawing/2014/main" id="{D76E8C7C-2802-4EB3-B157-F9A3884965E0}"/>
              </a:ext>
            </a:extLst>
          </p:cNvPr>
          <p:cNvSpPr txBox="1"/>
          <p:nvPr/>
        </p:nvSpPr>
        <p:spPr>
          <a:xfrm rot="16200000">
            <a:off x="4099107" y="1923708"/>
            <a:ext cx="1818193" cy="138499"/>
          </a:xfrm>
          <a:prstGeom prst="rect">
            <a:avLst/>
          </a:prstGeom>
          <a:solidFill>
            <a:schemeClr val="bg1"/>
          </a:solidFill>
        </p:spPr>
        <p:txBody>
          <a:bodyPr wrap="square" lIns="0" tIns="0" rIns="0" bIns="0" rtlCol="0">
            <a:spAutoFit/>
          </a:bodyPr>
          <a:lstStyle/>
          <a:p>
            <a:pPr algn="ctr"/>
            <a:r>
              <a:rPr lang="de-DE" sz="900" dirty="0"/>
              <a:t>OS-Wahrscheinlichkeit</a:t>
            </a:r>
          </a:p>
        </p:txBody>
      </p:sp>
      <p:sp>
        <p:nvSpPr>
          <p:cNvPr id="24" name="TextBox 181">
            <a:extLst>
              <a:ext uri="{FF2B5EF4-FFF2-40B4-BE49-F238E27FC236}">
                <a16:creationId xmlns:a16="http://schemas.microsoft.com/office/drawing/2014/main" id="{6F867E8F-1861-4572-9169-737155BC741C}"/>
              </a:ext>
            </a:extLst>
          </p:cNvPr>
          <p:cNvSpPr txBox="1"/>
          <p:nvPr/>
        </p:nvSpPr>
        <p:spPr>
          <a:xfrm>
            <a:off x="808382" y="1517751"/>
            <a:ext cx="107401" cy="92333"/>
          </a:xfrm>
          <a:prstGeom prst="rect">
            <a:avLst/>
          </a:prstGeom>
          <a:solidFill>
            <a:schemeClr val="bg1"/>
          </a:solidFill>
        </p:spPr>
        <p:txBody>
          <a:bodyPr wrap="none" lIns="0" tIns="0" rIns="0" bIns="0" rtlCol="0">
            <a:spAutoFit/>
          </a:bodyPr>
          <a:lstStyle/>
          <a:p>
            <a:pPr algn="r"/>
            <a:r>
              <a:rPr lang="de-DE" sz="600" dirty="0"/>
              <a:t>0,8</a:t>
            </a:r>
          </a:p>
        </p:txBody>
      </p:sp>
      <p:sp>
        <p:nvSpPr>
          <p:cNvPr id="25" name="TextBox 182">
            <a:extLst>
              <a:ext uri="{FF2B5EF4-FFF2-40B4-BE49-F238E27FC236}">
                <a16:creationId xmlns:a16="http://schemas.microsoft.com/office/drawing/2014/main" id="{8AC4C825-51FE-4582-A9CB-C05F92585380}"/>
              </a:ext>
            </a:extLst>
          </p:cNvPr>
          <p:cNvSpPr txBox="1"/>
          <p:nvPr/>
        </p:nvSpPr>
        <p:spPr>
          <a:xfrm>
            <a:off x="808382" y="1845778"/>
            <a:ext cx="107401" cy="92333"/>
          </a:xfrm>
          <a:prstGeom prst="rect">
            <a:avLst/>
          </a:prstGeom>
          <a:solidFill>
            <a:schemeClr val="bg1"/>
          </a:solidFill>
        </p:spPr>
        <p:txBody>
          <a:bodyPr wrap="none" lIns="0" tIns="0" rIns="0" bIns="0" rtlCol="0">
            <a:spAutoFit/>
          </a:bodyPr>
          <a:lstStyle/>
          <a:p>
            <a:pPr algn="r"/>
            <a:r>
              <a:rPr lang="de-DE" sz="600" dirty="0"/>
              <a:t>0,6</a:t>
            </a:r>
          </a:p>
        </p:txBody>
      </p:sp>
      <p:sp>
        <p:nvSpPr>
          <p:cNvPr id="26" name="TextBox 183">
            <a:extLst>
              <a:ext uri="{FF2B5EF4-FFF2-40B4-BE49-F238E27FC236}">
                <a16:creationId xmlns:a16="http://schemas.microsoft.com/office/drawing/2014/main" id="{32DF1019-414F-4445-8D3E-068E7FF3274D}"/>
              </a:ext>
            </a:extLst>
          </p:cNvPr>
          <p:cNvSpPr txBox="1"/>
          <p:nvPr/>
        </p:nvSpPr>
        <p:spPr>
          <a:xfrm>
            <a:off x="808382" y="2168040"/>
            <a:ext cx="107401" cy="92333"/>
          </a:xfrm>
          <a:prstGeom prst="rect">
            <a:avLst/>
          </a:prstGeom>
          <a:solidFill>
            <a:schemeClr val="bg1"/>
          </a:solidFill>
        </p:spPr>
        <p:txBody>
          <a:bodyPr wrap="none" lIns="0" tIns="0" rIns="0" bIns="0" rtlCol="0">
            <a:spAutoFit/>
          </a:bodyPr>
          <a:lstStyle/>
          <a:p>
            <a:pPr algn="r"/>
            <a:r>
              <a:rPr lang="de-DE" sz="600" dirty="0"/>
              <a:t>0,4</a:t>
            </a:r>
          </a:p>
        </p:txBody>
      </p:sp>
      <p:sp>
        <p:nvSpPr>
          <p:cNvPr id="27" name="TextBox 184">
            <a:extLst>
              <a:ext uri="{FF2B5EF4-FFF2-40B4-BE49-F238E27FC236}">
                <a16:creationId xmlns:a16="http://schemas.microsoft.com/office/drawing/2014/main" id="{EFEDC9ED-81BD-4248-966D-2910E0440D34}"/>
              </a:ext>
            </a:extLst>
          </p:cNvPr>
          <p:cNvSpPr txBox="1"/>
          <p:nvPr/>
        </p:nvSpPr>
        <p:spPr>
          <a:xfrm>
            <a:off x="808382" y="2499828"/>
            <a:ext cx="107401" cy="92333"/>
          </a:xfrm>
          <a:prstGeom prst="rect">
            <a:avLst/>
          </a:prstGeom>
          <a:solidFill>
            <a:schemeClr val="bg1"/>
          </a:solidFill>
        </p:spPr>
        <p:txBody>
          <a:bodyPr wrap="none" lIns="0" tIns="0" rIns="0" bIns="0" rtlCol="0">
            <a:spAutoFit/>
          </a:bodyPr>
          <a:lstStyle/>
          <a:p>
            <a:pPr algn="r"/>
            <a:r>
              <a:rPr lang="de-DE" sz="600" dirty="0"/>
              <a:t>0,2</a:t>
            </a:r>
          </a:p>
        </p:txBody>
      </p:sp>
      <p:sp>
        <p:nvSpPr>
          <p:cNvPr id="28" name="TextBox 185">
            <a:extLst>
              <a:ext uri="{FF2B5EF4-FFF2-40B4-BE49-F238E27FC236}">
                <a16:creationId xmlns:a16="http://schemas.microsoft.com/office/drawing/2014/main" id="{0C45030E-EFD7-4501-9109-C5BCE42EEB53}"/>
              </a:ext>
            </a:extLst>
          </p:cNvPr>
          <p:cNvSpPr txBox="1"/>
          <p:nvPr/>
        </p:nvSpPr>
        <p:spPr>
          <a:xfrm>
            <a:off x="808382" y="2817830"/>
            <a:ext cx="107401" cy="92333"/>
          </a:xfrm>
          <a:prstGeom prst="rect">
            <a:avLst/>
          </a:prstGeom>
          <a:solidFill>
            <a:schemeClr val="bg1"/>
          </a:solidFill>
        </p:spPr>
        <p:txBody>
          <a:bodyPr wrap="none" lIns="0" tIns="0" rIns="0" bIns="0" rtlCol="0">
            <a:spAutoFit/>
          </a:bodyPr>
          <a:lstStyle/>
          <a:p>
            <a:pPr algn="r"/>
            <a:r>
              <a:rPr lang="de-DE" sz="600" dirty="0"/>
              <a:t>0,0</a:t>
            </a:r>
          </a:p>
        </p:txBody>
      </p:sp>
      <p:sp>
        <p:nvSpPr>
          <p:cNvPr id="29" name="TextBox 181">
            <a:extLst>
              <a:ext uri="{FF2B5EF4-FFF2-40B4-BE49-F238E27FC236}">
                <a16:creationId xmlns:a16="http://schemas.microsoft.com/office/drawing/2014/main" id="{3CAE95EE-0281-4D1A-9701-74CFBC46E7EE}"/>
              </a:ext>
            </a:extLst>
          </p:cNvPr>
          <p:cNvSpPr txBox="1"/>
          <p:nvPr/>
        </p:nvSpPr>
        <p:spPr>
          <a:xfrm>
            <a:off x="808376" y="1185958"/>
            <a:ext cx="107401" cy="92333"/>
          </a:xfrm>
          <a:prstGeom prst="rect">
            <a:avLst/>
          </a:prstGeom>
          <a:solidFill>
            <a:schemeClr val="bg1"/>
          </a:solidFill>
        </p:spPr>
        <p:txBody>
          <a:bodyPr wrap="none" lIns="0" tIns="0" rIns="0" bIns="0" rtlCol="0">
            <a:spAutoFit/>
          </a:bodyPr>
          <a:lstStyle/>
          <a:p>
            <a:pPr algn="r"/>
            <a:r>
              <a:rPr lang="de-DE" sz="600" dirty="0"/>
              <a:t>1,0</a:t>
            </a:r>
          </a:p>
        </p:txBody>
      </p:sp>
      <p:sp>
        <p:nvSpPr>
          <p:cNvPr id="30" name="TextBox 181">
            <a:extLst>
              <a:ext uri="{FF2B5EF4-FFF2-40B4-BE49-F238E27FC236}">
                <a16:creationId xmlns:a16="http://schemas.microsoft.com/office/drawing/2014/main" id="{F62BCAF2-4A32-43F0-8274-D2791E0B62F7}"/>
              </a:ext>
            </a:extLst>
          </p:cNvPr>
          <p:cNvSpPr txBox="1"/>
          <p:nvPr/>
        </p:nvSpPr>
        <p:spPr>
          <a:xfrm>
            <a:off x="5183556" y="1517751"/>
            <a:ext cx="107401" cy="92333"/>
          </a:xfrm>
          <a:prstGeom prst="rect">
            <a:avLst/>
          </a:prstGeom>
          <a:solidFill>
            <a:schemeClr val="bg1"/>
          </a:solidFill>
        </p:spPr>
        <p:txBody>
          <a:bodyPr wrap="none" lIns="0" tIns="0" rIns="0" bIns="0" rtlCol="0">
            <a:spAutoFit/>
          </a:bodyPr>
          <a:lstStyle/>
          <a:p>
            <a:pPr algn="r"/>
            <a:r>
              <a:rPr lang="de-DE" sz="600" dirty="0"/>
              <a:t>0,8</a:t>
            </a:r>
          </a:p>
        </p:txBody>
      </p:sp>
      <p:sp>
        <p:nvSpPr>
          <p:cNvPr id="31" name="TextBox 182">
            <a:extLst>
              <a:ext uri="{FF2B5EF4-FFF2-40B4-BE49-F238E27FC236}">
                <a16:creationId xmlns:a16="http://schemas.microsoft.com/office/drawing/2014/main" id="{76E98F24-43B4-4B23-8A44-9FF2050649B6}"/>
              </a:ext>
            </a:extLst>
          </p:cNvPr>
          <p:cNvSpPr txBox="1"/>
          <p:nvPr/>
        </p:nvSpPr>
        <p:spPr>
          <a:xfrm>
            <a:off x="5183556" y="1845778"/>
            <a:ext cx="107401" cy="92333"/>
          </a:xfrm>
          <a:prstGeom prst="rect">
            <a:avLst/>
          </a:prstGeom>
          <a:solidFill>
            <a:schemeClr val="bg1"/>
          </a:solidFill>
        </p:spPr>
        <p:txBody>
          <a:bodyPr wrap="none" lIns="0" tIns="0" rIns="0" bIns="0" rtlCol="0">
            <a:spAutoFit/>
          </a:bodyPr>
          <a:lstStyle/>
          <a:p>
            <a:pPr algn="r"/>
            <a:r>
              <a:rPr lang="de-DE" sz="600" dirty="0"/>
              <a:t>0,6</a:t>
            </a:r>
          </a:p>
        </p:txBody>
      </p:sp>
      <p:sp>
        <p:nvSpPr>
          <p:cNvPr id="32" name="TextBox 183">
            <a:extLst>
              <a:ext uri="{FF2B5EF4-FFF2-40B4-BE49-F238E27FC236}">
                <a16:creationId xmlns:a16="http://schemas.microsoft.com/office/drawing/2014/main" id="{8083376A-41FB-4C7B-868E-BE159F0F8654}"/>
              </a:ext>
            </a:extLst>
          </p:cNvPr>
          <p:cNvSpPr txBox="1"/>
          <p:nvPr/>
        </p:nvSpPr>
        <p:spPr>
          <a:xfrm>
            <a:off x="5183556" y="2168040"/>
            <a:ext cx="107401" cy="92333"/>
          </a:xfrm>
          <a:prstGeom prst="rect">
            <a:avLst/>
          </a:prstGeom>
          <a:solidFill>
            <a:schemeClr val="bg1"/>
          </a:solidFill>
        </p:spPr>
        <p:txBody>
          <a:bodyPr wrap="none" lIns="0" tIns="0" rIns="0" bIns="0" rtlCol="0">
            <a:spAutoFit/>
          </a:bodyPr>
          <a:lstStyle/>
          <a:p>
            <a:pPr algn="r"/>
            <a:r>
              <a:rPr lang="de-DE" sz="600" dirty="0"/>
              <a:t>0,4</a:t>
            </a:r>
          </a:p>
        </p:txBody>
      </p:sp>
      <p:sp>
        <p:nvSpPr>
          <p:cNvPr id="33" name="TextBox 184">
            <a:extLst>
              <a:ext uri="{FF2B5EF4-FFF2-40B4-BE49-F238E27FC236}">
                <a16:creationId xmlns:a16="http://schemas.microsoft.com/office/drawing/2014/main" id="{C54E0639-854C-44BD-9353-C2D83B5DF831}"/>
              </a:ext>
            </a:extLst>
          </p:cNvPr>
          <p:cNvSpPr txBox="1"/>
          <p:nvPr/>
        </p:nvSpPr>
        <p:spPr>
          <a:xfrm>
            <a:off x="5183556" y="2499828"/>
            <a:ext cx="107401" cy="92333"/>
          </a:xfrm>
          <a:prstGeom prst="rect">
            <a:avLst/>
          </a:prstGeom>
          <a:solidFill>
            <a:schemeClr val="bg1"/>
          </a:solidFill>
        </p:spPr>
        <p:txBody>
          <a:bodyPr wrap="none" lIns="0" tIns="0" rIns="0" bIns="0" rtlCol="0">
            <a:spAutoFit/>
          </a:bodyPr>
          <a:lstStyle/>
          <a:p>
            <a:pPr algn="r"/>
            <a:r>
              <a:rPr lang="de-DE" sz="600" dirty="0"/>
              <a:t>0,2</a:t>
            </a:r>
          </a:p>
        </p:txBody>
      </p:sp>
      <p:sp>
        <p:nvSpPr>
          <p:cNvPr id="34" name="TextBox 185">
            <a:extLst>
              <a:ext uri="{FF2B5EF4-FFF2-40B4-BE49-F238E27FC236}">
                <a16:creationId xmlns:a16="http://schemas.microsoft.com/office/drawing/2014/main" id="{BB07E527-694A-40C2-A08B-1D0D5D01FA8A}"/>
              </a:ext>
            </a:extLst>
          </p:cNvPr>
          <p:cNvSpPr txBox="1"/>
          <p:nvPr/>
        </p:nvSpPr>
        <p:spPr>
          <a:xfrm>
            <a:off x="5183556" y="2817830"/>
            <a:ext cx="107401" cy="92333"/>
          </a:xfrm>
          <a:prstGeom prst="rect">
            <a:avLst/>
          </a:prstGeom>
          <a:solidFill>
            <a:schemeClr val="bg1"/>
          </a:solidFill>
        </p:spPr>
        <p:txBody>
          <a:bodyPr wrap="none" lIns="0" tIns="0" rIns="0" bIns="0" rtlCol="0">
            <a:spAutoFit/>
          </a:bodyPr>
          <a:lstStyle/>
          <a:p>
            <a:pPr algn="r"/>
            <a:r>
              <a:rPr lang="de-DE" sz="600" dirty="0"/>
              <a:t>0,0</a:t>
            </a:r>
          </a:p>
        </p:txBody>
      </p:sp>
      <p:sp>
        <p:nvSpPr>
          <p:cNvPr id="35" name="TextBox 181">
            <a:extLst>
              <a:ext uri="{FF2B5EF4-FFF2-40B4-BE49-F238E27FC236}">
                <a16:creationId xmlns:a16="http://schemas.microsoft.com/office/drawing/2014/main" id="{7ED5C547-42E2-4867-AADD-E724A686DA64}"/>
              </a:ext>
            </a:extLst>
          </p:cNvPr>
          <p:cNvSpPr txBox="1"/>
          <p:nvPr/>
        </p:nvSpPr>
        <p:spPr>
          <a:xfrm>
            <a:off x="5183550" y="1185958"/>
            <a:ext cx="107401" cy="92333"/>
          </a:xfrm>
          <a:prstGeom prst="rect">
            <a:avLst/>
          </a:prstGeom>
          <a:solidFill>
            <a:schemeClr val="bg1"/>
          </a:solidFill>
        </p:spPr>
        <p:txBody>
          <a:bodyPr wrap="none" lIns="0" tIns="0" rIns="0" bIns="0" rtlCol="0">
            <a:spAutoFit/>
          </a:bodyPr>
          <a:lstStyle/>
          <a:p>
            <a:pPr algn="r"/>
            <a:r>
              <a:rPr lang="de-DE" sz="600" dirty="0"/>
              <a:t>1,0</a:t>
            </a:r>
          </a:p>
        </p:txBody>
      </p:sp>
      <p:sp>
        <p:nvSpPr>
          <p:cNvPr id="3" name="Textfeld 2">
            <a:extLst>
              <a:ext uri="{FF2B5EF4-FFF2-40B4-BE49-F238E27FC236}">
                <a16:creationId xmlns:a16="http://schemas.microsoft.com/office/drawing/2014/main" id="{0A6A750E-61E3-4DD7-9FA4-AF3D0458CD2A}"/>
              </a:ext>
            </a:extLst>
          </p:cNvPr>
          <p:cNvSpPr txBox="1"/>
          <p:nvPr/>
        </p:nvSpPr>
        <p:spPr>
          <a:xfrm>
            <a:off x="356638" y="3154117"/>
            <a:ext cx="667170" cy="76944"/>
          </a:xfrm>
          <a:prstGeom prst="rect">
            <a:avLst/>
          </a:prstGeom>
          <a:solidFill>
            <a:schemeClr val="bg1"/>
          </a:solidFill>
        </p:spPr>
        <p:txBody>
          <a:bodyPr wrap="none" tIns="0" bIns="0" rtlCol="0">
            <a:spAutoFit/>
          </a:bodyPr>
          <a:lstStyle/>
          <a:p>
            <a:r>
              <a:rPr lang="de-DE" sz="500" dirty="0"/>
              <a:t>Anzahl Patienten</a:t>
            </a:r>
          </a:p>
        </p:txBody>
      </p:sp>
      <p:sp>
        <p:nvSpPr>
          <p:cNvPr id="37" name="Textfeld 36">
            <a:extLst>
              <a:ext uri="{FF2B5EF4-FFF2-40B4-BE49-F238E27FC236}">
                <a16:creationId xmlns:a16="http://schemas.microsoft.com/office/drawing/2014/main" id="{791057C2-958E-4AC0-84CA-F625B3B1FD4C}"/>
              </a:ext>
            </a:extLst>
          </p:cNvPr>
          <p:cNvSpPr txBox="1"/>
          <p:nvPr/>
        </p:nvSpPr>
        <p:spPr>
          <a:xfrm>
            <a:off x="4741257" y="3132775"/>
            <a:ext cx="667170" cy="76944"/>
          </a:xfrm>
          <a:prstGeom prst="rect">
            <a:avLst/>
          </a:prstGeom>
          <a:solidFill>
            <a:schemeClr val="bg1"/>
          </a:solidFill>
        </p:spPr>
        <p:txBody>
          <a:bodyPr wrap="none" tIns="0" bIns="0" rtlCol="0">
            <a:spAutoFit/>
          </a:bodyPr>
          <a:lstStyle/>
          <a:p>
            <a:r>
              <a:rPr lang="de-DE" sz="500" dirty="0"/>
              <a:t>Anzahl Patienten</a:t>
            </a:r>
          </a:p>
        </p:txBody>
      </p:sp>
      <p:sp>
        <p:nvSpPr>
          <p:cNvPr id="38" name="TextBox 200">
            <a:extLst>
              <a:ext uri="{FF2B5EF4-FFF2-40B4-BE49-F238E27FC236}">
                <a16:creationId xmlns:a16="http://schemas.microsoft.com/office/drawing/2014/main" id="{89625078-57BE-4E92-9388-A118D7C4BDA3}"/>
              </a:ext>
            </a:extLst>
          </p:cNvPr>
          <p:cNvSpPr txBox="1"/>
          <p:nvPr/>
        </p:nvSpPr>
        <p:spPr>
          <a:xfrm>
            <a:off x="1604911" y="3010855"/>
            <a:ext cx="1468352" cy="138499"/>
          </a:xfrm>
          <a:prstGeom prst="rect">
            <a:avLst/>
          </a:prstGeom>
          <a:solidFill>
            <a:schemeClr val="bg1"/>
          </a:solidFill>
          <a:ln>
            <a:noFill/>
          </a:ln>
        </p:spPr>
        <p:txBody>
          <a:bodyPr wrap="none" lIns="0" tIns="0" rIns="0" bIns="0" rtlCol="0">
            <a:spAutoFit/>
          </a:bodyPr>
          <a:lstStyle/>
          <a:p>
            <a:pPr algn="ctr"/>
            <a:r>
              <a:rPr lang="de-DE" sz="900" dirty="0"/>
              <a:t>Monate seit Randomisierung</a:t>
            </a:r>
          </a:p>
        </p:txBody>
      </p:sp>
      <p:sp>
        <p:nvSpPr>
          <p:cNvPr id="39" name="TextBox 200">
            <a:extLst>
              <a:ext uri="{FF2B5EF4-FFF2-40B4-BE49-F238E27FC236}">
                <a16:creationId xmlns:a16="http://schemas.microsoft.com/office/drawing/2014/main" id="{5F055CEC-F018-40D2-AAAC-A88CFF803D22}"/>
              </a:ext>
            </a:extLst>
          </p:cNvPr>
          <p:cNvSpPr txBox="1"/>
          <p:nvPr/>
        </p:nvSpPr>
        <p:spPr>
          <a:xfrm>
            <a:off x="6032153" y="3010855"/>
            <a:ext cx="1468352" cy="138499"/>
          </a:xfrm>
          <a:prstGeom prst="rect">
            <a:avLst/>
          </a:prstGeom>
          <a:solidFill>
            <a:schemeClr val="bg1"/>
          </a:solidFill>
          <a:ln>
            <a:noFill/>
          </a:ln>
        </p:spPr>
        <p:txBody>
          <a:bodyPr wrap="none" lIns="0" tIns="0" rIns="0" bIns="0" rtlCol="0">
            <a:spAutoFit/>
          </a:bodyPr>
          <a:lstStyle/>
          <a:p>
            <a:pPr algn="ctr"/>
            <a:r>
              <a:rPr lang="de-DE" sz="900" dirty="0"/>
              <a:t>Monate seit Randomisierung</a:t>
            </a:r>
          </a:p>
        </p:txBody>
      </p:sp>
      <p:sp>
        <p:nvSpPr>
          <p:cNvPr id="78" name="Untertitel 4">
            <a:extLst>
              <a:ext uri="{FF2B5EF4-FFF2-40B4-BE49-F238E27FC236}">
                <a16:creationId xmlns:a16="http://schemas.microsoft.com/office/drawing/2014/main" id="{1F7C2D97-7D62-4639-B029-D35CA62DA8B5}"/>
              </a:ext>
            </a:extLst>
          </p:cNvPr>
          <p:cNvSpPr txBox="1">
            <a:spLocks/>
          </p:cNvSpPr>
          <p:nvPr/>
        </p:nvSpPr>
        <p:spPr>
          <a:xfrm>
            <a:off x="6557269" y="1146169"/>
            <a:ext cx="2367927" cy="217818"/>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050" dirty="0">
                <a:solidFill>
                  <a:schemeClr val="tx1"/>
                </a:solidFill>
              </a:rPr>
              <a:t>OS-Benefit</a:t>
            </a:r>
          </a:p>
        </p:txBody>
      </p:sp>
      <p:graphicFrame>
        <p:nvGraphicFramePr>
          <p:cNvPr id="225" name="Tabelle 224">
            <a:extLst>
              <a:ext uri="{FF2B5EF4-FFF2-40B4-BE49-F238E27FC236}">
                <a16:creationId xmlns:a16="http://schemas.microsoft.com/office/drawing/2014/main" id="{8C46BCDD-471F-4D01-9EC2-4E548C473EB1}"/>
              </a:ext>
            </a:extLst>
          </p:cNvPr>
          <p:cNvGraphicFramePr>
            <a:graphicFrameLocks noGrp="1"/>
          </p:cNvGraphicFramePr>
          <p:nvPr/>
        </p:nvGraphicFramePr>
        <p:xfrm>
          <a:off x="1957659" y="1376768"/>
          <a:ext cx="1955507" cy="456316"/>
        </p:xfrm>
        <a:graphic>
          <a:graphicData uri="http://schemas.openxmlformats.org/drawingml/2006/table">
            <a:tbl>
              <a:tblPr firstRow="1" bandRow="1">
                <a:tableStyleId>{5C22544A-7EE6-4342-B048-85BDC9FD1C3A}</a:tableStyleId>
              </a:tblPr>
              <a:tblGrid>
                <a:gridCol w="632733">
                  <a:extLst>
                    <a:ext uri="{9D8B030D-6E8A-4147-A177-3AD203B41FA5}">
                      <a16:colId xmlns:a16="http://schemas.microsoft.com/office/drawing/2014/main" val="4158640721"/>
                    </a:ext>
                  </a:extLst>
                </a:gridCol>
                <a:gridCol w="472116">
                  <a:extLst>
                    <a:ext uri="{9D8B030D-6E8A-4147-A177-3AD203B41FA5}">
                      <a16:colId xmlns:a16="http://schemas.microsoft.com/office/drawing/2014/main" val="770878395"/>
                    </a:ext>
                  </a:extLst>
                </a:gridCol>
                <a:gridCol w="481851">
                  <a:extLst>
                    <a:ext uri="{9D8B030D-6E8A-4147-A177-3AD203B41FA5}">
                      <a16:colId xmlns:a16="http://schemas.microsoft.com/office/drawing/2014/main" val="2628707515"/>
                    </a:ext>
                  </a:extLst>
                </a:gridCol>
                <a:gridCol w="368807">
                  <a:extLst>
                    <a:ext uri="{9D8B030D-6E8A-4147-A177-3AD203B41FA5}">
                      <a16:colId xmlns:a16="http://schemas.microsoft.com/office/drawing/2014/main" val="4106449611"/>
                    </a:ext>
                  </a:extLst>
                </a:gridCol>
              </a:tblGrid>
              <a:tr h="206978">
                <a:tc>
                  <a:txBody>
                    <a:bodyPr/>
                    <a:lstStyle/>
                    <a:p>
                      <a:endParaRPr lang="de-DE" sz="600" dirty="0"/>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600" dirty="0"/>
                        <a:t>Ereignisse </a:t>
                      </a:r>
                    </a:p>
                    <a:p>
                      <a:pPr algn="ctr"/>
                      <a:r>
                        <a:rPr lang="de-DE" sz="600" dirty="0"/>
                        <a:t>(N=117)</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600" dirty="0"/>
                        <a:t>HR </a:t>
                      </a:r>
                      <a:br>
                        <a:rPr lang="de-DE" sz="600" dirty="0"/>
                      </a:br>
                      <a:r>
                        <a:rPr lang="de-DE" sz="600" dirty="0"/>
                        <a:t>(95% KI)</a:t>
                      </a:r>
                    </a:p>
                  </a:txBody>
                  <a:tcPr marL="36000" marR="36000" marT="0" marB="0" anchor="ctr">
                    <a:lnB w="28575" cap="flat" cmpd="sng" algn="ctr">
                      <a:solidFill>
                        <a:schemeClr val="bg1"/>
                      </a:solidFill>
                      <a:prstDash val="solid"/>
                      <a:round/>
                      <a:headEnd type="none" w="med" len="med"/>
                      <a:tailEnd type="none" w="med" len="med"/>
                    </a:lnB>
                  </a:tcPr>
                </a:tc>
                <a:tc>
                  <a:txBody>
                    <a:bodyPr/>
                    <a:lstStyle/>
                    <a:p>
                      <a:pPr algn="ctr"/>
                      <a:r>
                        <a:rPr lang="de-DE" sz="600" dirty="0"/>
                        <a:t>P-Wert</a:t>
                      </a:r>
                    </a:p>
                  </a:txBody>
                  <a:tcPr marL="36000" marR="36000" marT="0" marB="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24669">
                <a:tc>
                  <a:txBody>
                    <a:bodyPr/>
                    <a:lstStyle/>
                    <a:p>
                      <a:pPr algn="ctr"/>
                      <a:r>
                        <a:rPr lang="de-DE" sz="600" dirty="0" err="1">
                          <a:solidFill>
                            <a:schemeClr val="bg1"/>
                          </a:solidFill>
                        </a:rPr>
                        <a:t>TUC+Tras+Cape</a:t>
                      </a:r>
                      <a:endParaRPr lang="de-DE" sz="600" dirty="0">
                        <a:solidFill>
                          <a:schemeClr val="bg1"/>
                        </a:solidFill>
                      </a:endParaRPr>
                    </a:p>
                  </a:txBody>
                  <a:tcPr marL="0" marR="0" marT="0" marB="0" anchor="ctr">
                    <a:lnT w="28575" cap="flat" cmpd="sng" algn="ctr">
                      <a:solidFill>
                        <a:schemeClr val="bg1"/>
                      </a:solidFill>
                      <a:prstDash val="solid"/>
                      <a:round/>
                      <a:headEnd type="none" w="med" len="med"/>
                      <a:tailEnd type="none" w="med" len="med"/>
                    </a:lnT>
                    <a:solidFill>
                      <a:srgbClr val="2093BE"/>
                    </a:solidFill>
                  </a:tcPr>
                </a:tc>
                <a:tc>
                  <a:txBody>
                    <a:bodyPr/>
                    <a:lstStyle/>
                    <a:p>
                      <a:pPr algn="ctr"/>
                      <a:r>
                        <a:rPr lang="de-DE" sz="600" dirty="0"/>
                        <a:t>17/80</a:t>
                      </a:r>
                    </a:p>
                  </a:txBody>
                  <a:tcPr marL="36000" marR="36000" marT="0" marB="0" anchor="ctr">
                    <a:lnT w="28575" cap="flat" cmpd="sng" algn="ctr">
                      <a:solidFill>
                        <a:schemeClr val="bg1"/>
                      </a:solidFill>
                      <a:prstDash val="solid"/>
                      <a:round/>
                      <a:headEnd type="none" w="med" len="med"/>
                      <a:tailEnd type="none" w="med" len="med"/>
                    </a:lnT>
                  </a:tcPr>
                </a:tc>
                <a:tc rowSpan="2">
                  <a:txBody>
                    <a:bodyPr/>
                    <a:lstStyle/>
                    <a:p>
                      <a:pPr algn="ctr"/>
                      <a:r>
                        <a:rPr lang="de-DE" sz="600" dirty="0"/>
                        <a:t>0,31</a:t>
                      </a:r>
                      <a:br>
                        <a:rPr lang="de-DE" sz="600" dirty="0"/>
                      </a:br>
                      <a:r>
                        <a:rPr lang="de-DE" sz="600" dirty="0"/>
                        <a:t>(0,14; 0,67)</a:t>
                      </a:r>
                    </a:p>
                  </a:txBody>
                  <a:tcPr marL="36000" marR="36000" marT="0" marB="0" anchor="ctr">
                    <a:lnT w="28575" cap="flat" cmpd="sng" algn="ctr">
                      <a:solidFill>
                        <a:schemeClr val="bg1"/>
                      </a:solidFill>
                      <a:prstDash val="solid"/>
                      <a:round/>
                      <a:headEnd type="none" w="med" len="med"/>
                      <a:tailEnd type="none" w="med" len="med"/>
                    </a:lnT>
                  </a:tcPr>
                </a:tc>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600" dirty="0"/>
                        <a:t>0,002</a:t>
                      </a:r>
                    </a:p>
                  </a:txBody>
                  <a:tcPr marL="0" marR="0" marT="0" marB="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24669">
                <a:tc>
                  <a:txBody>
                    <a:bodyPr/>
                    <a:lstStyle/>
                    <a:p>
                      <a:pPr algn="ctr"/>
                      <a:r>
                        <a:rPr lang="de-DE" sz="600" dirty="0" err="1">
                          <a:solidFill>
                            <a:schemeClr val="bg1"/>
                          </a:solidFill>
                        </a:rPr>
                        <a:t>PBO+Tras+Cape</a:t>
                      </a:r>
                      <a:endParaRPr lang="de-DE" sz="600" dirty="0">
                        <a:solidFill>
                          <a:schemeClr val="bg1"/>
                        </a:solidFill>
                      </a:endParaRPr>
                    </a:p>
                  </a:txBody>
                  <a:tcPr marL="0" marR="0" marT="0" marB="0" anchor="ctr">
                    <a:solidFill>
                      <a:srgbClr val="673459"/>
                    </a:solidFill>
                  </a:tcPr>
                </a:tc>
                <a:tc>
                  <a:txBody>
                    <a:bodyPr/>
                    <a:lstStyle/>
                    <a:p>
                      <a:pPr algn="ctr"/>
                      <a:r>
                        <a:rPr lang="de-DE" sz="600" dirty="0"/>
                        <a:t>13/37</a:t>
                      </a:r>
                    </a:p>
                  </a:txBody>
                  <a:tcPr marL="36000" marR="36000" marT="0" marB="0" anchor="ctr"/>
                </a:tc>
                <a:tc vMerge="1">
                  <a:txBody>
                    <a:bodyPr/>
                    <a:lstStyle/>
                    <a:p>
                      <a:endParaRPr lang="de-DE" sz="1200" dirty="0"/>
                    </a:p>
                  </a:txBody>
                  <a:tcPr/>
                </a:tc>
                <a:tc vMerge="1">
                  <a:txBody>
                    <a:bodyPr/>
                    <a:lstStyle/>
                    <a:p>
                      <a:pPr algn="ctr"/>
                      <a:endParaRPr lang="de-DE" sz="800" dirty="0"/>
                    </a:p>
                  </a:txBody>
                  <a:tcPr anchor="ctr"/>
                </a:tc>
                <a:extLst>
                  <a:ext uri="{0D108BD9-81ED-4DB2-BD59-A6C34878D82A}">
                    <a16:rowId xmlns:a16="http://schemas.microsoft.com/office/drawing/2014/main" val="142148081"/>
                  </a:ext>
                </a:extLst>
              </a:tr>
            </a:tbl>
          </a:graphicData>
        </a:graphic>
      </p:graphicFrame>
      <p:sp>
        <p:nvSpPr>
          <p:cNvPr id="75" name="Untertitel 4">
            <a:extLst>
              <a:ext uri="{FF2B5EF4-FFF2-40B4-BE49-F238E27FC236}">
                <a16:creationId xmlns:a16="http://schemas.microsoft.com/office/drawing/2014/main" id="{9642538B-0BDE-4823-9BD7-F763CC834860}"/>
              </a:ext>
            </a:extLst>
          </p:cNvPr>
          <p:cNvSpPr txBox="1">
            <a:spLocks/>
          </p:cNvSpPr>
          <p:nvPr/>
        </p:nvSpPr>
        <p:spPr>
          <a:xfrm>
            <a:off x="1746490" y="1160585"/>
            <a:ext cx="2367927" cy="217818"/>
          </a:xfrm>
          <a:prstGeom prst="rect">
            <a:avLst/>
          </a:prstGeom>
          <a:solidFill>
            <a:schemeClr val="bg1"/>
          </a:solidFill>
        </p:spPr>
        <p:txBody>
          <a:bodyPr vert="horz" lIns="0" tIns="45720" rIns="91440" bIns="45720" rtlCol="0" anchor="ctr">
            <a:noAutofit/>
          </a:bodyPr>
          <a:lstStyle>
            <a:lvl1pPr marL="0" indent="0" algn="l" defTabSz="457200" rtl="0" eaLnBrk="1" latinLnBrk="0" hangingPunct="1">
              <a:spcBef>
                <a:spcPts val="600"/>
              </a:spcBef>
              <a:buClr>
                <a:srgbClr val="197812"/>
              </a:buClr>
              <a:buFont typeface="Arial"/>
              <a:buNone/>
              <a:defRPr sz="1800" b="1" kern="1200">
                <a:solidFill>
                  <a:schemeClr val="tx2"/>
                </a:solidFill>
                <a:latin typeface="+mn-lt"/>
                <a:ea typeface="+mn-ea"/>
                <a:cs typeface="Open Sans"/>
              </a:defRPr>
            </a:lvl1pPr>
            <a:lvl2pPr marL="457200" indent="0" algn="ctr" defTabSz="457200" rtl="0" eaLnBrk="1" latinLnBrk="0" hangingPunct="1">
              <a:spcBef>
                <a:spcPts val="600"/>
              </a:spcBef>
              <a:buClr>
                <a:srgbClr val="197812"/>
              </a:buClr>
              <a:buFont typeface="Arial"/>
              <a:buNone/>
              <a:defRPr sz="1200" kern="1200">
                <a:solidFill>
                  <a:schemeClr val="tx1">
                    <a:tint val="75000"/>
                  </a:schemeClr>
                </a:solidFill>
                <a:latin typeface="+mn-lt"/>
                <a:ea typeface="+mn-ea"/>
                <a:cs typeface="Open Sans Light"/>
              </a:defRPr>
            </a:lvl2pPr>
            <a:lvl3pPr marL="914400" indent="0" algn="ctr" defTabSz="457200" rtl="0" eaLnBrk="1" latinLnBrk="0" hangingPunct="1">
              <a:spcBef>
                <a:spcPts val="600"/>
              </a:spcBef>
              <a:buClr>
                <a:srgbClr val="197812"/>
              </a:buClr>
              <a:buFont typeface="Arial"/>
              <a:buNone/>
              <a:defRPr sz="1000" kern="1200">
                <a:solidFill>
                  <a:schemeClr val="tx1">
                    <a:tint val="75000"/>
                  </a:schemeClr>
                </a:solidFill>
                <a:latin typeface="+mn-lt"/>
                <a:ea typeface="+mn-ea"/>
                <a:cs typeface="Open Sans Light"/>
              </a:defRPr>
            </a:lvl3pPr>
            <a:lvl4pPr marL="13716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4pPr>
            <a:lvl5pPr marL="1828800" indent="0" algn="ctr" defTabSz="457200" rtl="0" eaLnBrk="1" latinLnBrk="0" hangingPunct="1">
              <a:spcBef>
                <a:spcPts val="600"/>
              </a:spcBef>
              <a:buClr>
                <a:schemeClr val="accent2"/>
              </a:buClr>
              <a:buFont typeface="Arial"/>
              <a:buNone/>
              <a:defRPr sz="1100" kern="1200">
                <a:solidFill>
                  <a:schemeClr val="tx1">
                    <a:tint val="75000"/>
                  </a:schemeClr>
                </a:solidFill>
                <a:latin typeface="+mn-lt"/>
                <a:ea typeface="+mn-ea"/>
                <a:cs typeface="Open Sans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de-DE" sz="1050" dirty="0">
                <a:solidFill>
                  <a:schemeClr val="tx1"/>
                </a:solidFill>
              </a:rPr>
              <a:t>ZNS-PFS-Benefit</a:t>
            </a:r>
          </a:p>
        </p:txBody>
      </p:sp>
      <p:graphicFrame>
        <p:nvGraphicFramePr>
          <p:cNvPr id="77" name="Tabelle 76">
            <a:extLst>
              <a:ext uri="{FF2B5EF4-FFF2-40B4-BE49-F238E27FC236}">
                <a16:creationId xmlns:a16="http://schemas.microsoft.com/office/drawing/2014/main" id="{FBAB4796-491D-4D8D-8794-AB8F92E45909}"/>
              </a:ext>
            </a:extLst>
          </p:cNvPr>
          <p:cNvGraphicFramePr>
            <a:graphicFrameLocks noGrp="1"/>
          </p:cNvGraphicFramePr>
          <p:nvPr/>
        </p:nvGraphicFramePr>
        <p:xfrm>
          <a:off x="6747387" y="1372870"/>
          <a:ext cx="1871154" cy="452836"/>
        </p:xfrm>
        <a:graphic>
          <a:graphicData uri="http://schemas.openxmlformats.org/drawingml/2006/table">
            <a:tbl>
              <a:tblPr firstRow="1" bandRow="1">
                <a:tableStyleId>{5C22544A-7EE6-4342-B048-85BDC9FD1C3A}</a:tableStyleId>
              </a:tblPr>
              <a:tblGrid>
                <a:gridCol w="619311">
                  <a:extLst>
                    <a:ext uri="{9D8B030D-6E8A-4147-A177-3AD203B41FA5}">
                      <a16:colId xmlns:a16="http://schemas.microsoft.com/office/drawing/2014/main" val="4158640721"/>
                    </a:ext>
                  </a:extLst>
                </a:gridCol>
                <a:gridCol w="446800">
                  <a:extLst>
                    <a:ext uri="{9D8B030D-6E8A-4147-A177-3AD203B41FA5}">
                      <a16:colId xmlns:a16="http://schemas.microsoft.com/office/drawing/2014/main" val="770878395"/>
                    </a:ext>
                  </a:extLst>
                </a:gridCol>
                <a:gridCol w="456012">
                  <a:extLst>
                    <a:ext uri="{9D8B030D-6E8A-4147-A177-3AD203B41FA5}">
                      <a16:colId xmlns:a16="http://schemas.microsoft.com/office/drawing/2014/main" val="2628707515"/>
                    </a:ext>
                  </a:extLst>
                </a:gridCol>
                <a:gridCol w="349031">
                  <a:extLst>
                    <a:ext uri="{9D8B030D-6E8A-4147-A177-3AD203B41FA5}">
                      <a16:colId xmlns:a16="http://schemas.microsoft.com/office/drawing/2014/main" val="4106449611"/>
                    </a:ext>
                  </a:extLst>
                </a:gridCol>
              </a:tblGrid>
              <a:tr h="206978">
                <a:tc>
                  <a:txBody>
                    <a:bodyPr/>
                    <a:lstStyle/>
                    <a:p>
                      <a:endParaRPr lang="de-DE" sz="600" dirty="0"/>
                    </a:p>
                  </a:txBody>
                  <a:tcPr marL="0" marR="0" marT="0" marB="0" anchor="ctr">
                    <a:lnB w="28575" cap="flat" cmpd="sng" algn="ctr">
                      <a:solidFill>
                        <a:schemeClr val="bg1"/>
                      </a:solidFill>
                      <a:prstDash val="solid"/>
                      <a:round/>
                      <a:headEnd type="none" w="med" len="med"/>
                      <a:tailEnd type="none" w="med" len="med"/>
                    </a:lnB>
                  </a:tcPr>
                </a:tc>
                <a:tc>
                  <a:txBody>
                    <a:bodyPr/>
                    <a:lstStyle/>
                    <a:p>
                      <a:pPr algn="ctr"/>
                      <a:r>
                        <a:rPr lang="de-DE" sz="600" dirty="0"/>
                        <a:t>Ereignisse </a:t>
                      </a:r>
                    </a:p>
                    <a:p>
                      <a:pPr algn="ctr"/>
                      <a:r>
                        <a:rPr lang="de-DE" sz="600" dirty="0"/>
                        <a:t>(N=117)</a:t>
                      </a:r>
                    </a:p>
                  </a:txBody>
                  <a:tcPr marL="0" marR="0" marT="0" marB="0" anchor="ctr">
                    <a:lnB w="28575" cap="flat" cmpd="sng" algn="ctr">
                      <a:solidFill>
                        <a:schemeClr val="bg1"/>
                      </a:solidFill>
                      <a:prstDash val="solid"/>
                      <a:round/>
                      <a:headEnd type="none" w="med" len="med"/>
                      <a:tailEnd type="none" w="med" len="med"/>
                    </a:lnB>
                  </a:tcPr>
                </a:tc>
                <a:tc>
                  <a:txBody>
                    <a:bodyPr/>
                    <a:lstStyle/>
                    <a:p>
                      <a:pPr algn="ctr"/>
                      <a:r>
                        <a:rPr lang="de-DE" sz="600" dirty="0"/>
                        <a:t>HR </a:t>
                      </a:r>
                      <a:br>
                        <a:rPr lang="de-DE" sz="600" dirty="0"/>
                      </a:br>
                      <a:r>
                        <a:rPr lang="de-DE" sz="600" dirty="0"/>
                        <a:t>(95% KI)</a:t>
                      </a:r>
                    </a:p>
                  </a:txBody>
                  <a:tcPr marL="0" marR="0" marT="0" marB="0" anchor="ctr">
                    <a:lnB w="28575" cap="flat" cmpd="sng" algn="ctr">
                      <a:solidFill>
                        <a:schemeClr val="bg1"/>
                      </a:solidFill>
                      <a:prstDash val="solid"/>
                      <a:round/>
                      <a:headEnd type="none" w="med" len="med"/>
                      <a:tailEnd type="none" w="med" len="med"/>
                    </a:lnB>
                  </a:tcPr>
                </a:tc>
                <a:tc>
                  <a:txBody>
                    <a:bodyPr/>
                    <a:lstStyle/>
                    <a:p>
                      <a:pPr algn="ctr"/>
                      <a:r>
                        <a:rPr lang="de-DE" sz="600" dirty="0"/>
                        <a:t>P-Wert</a:t>
                      </a:r>
                    </a:p>
                  </a:txBody>
                  <a:tcPr marL="0" marR="0" marT="0" marB="0"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06103646"/>
                  </a:ext>
                </a:extLst>
              </a:tr>
              <a:tr h="122929">
                <a:tc>
                  <a:txBody>
                    <a:bodyPr/>
                    <a:lstStyle/>
                    <a:p>
                      <a:pPr algn="ctr"/>
                      <a:r>
                        <a:rPr lang="de-DE" sz="600" dirty="0" err="1">
                          <a:solidFill>
                            <a:schemeClr val="bg1"/>
                          </a:solidFill>
                        </a:rPr>
                        <a:t>TUC+Tras+Cape</a:t>
                      </a:r>
                      <a:endParaRPr lang="de-DE" sz="600" dirty="0">
                        <a:solidFill>
                          <a:schemeClr val="bg1"/>
                        </a:solidFill>
                      </a:endParaRPr>
                    </a:p>
                  </a:txBody>
                  <a:tcPr marL="0" marR="0" marT="0" marB="0" anchor="ctr">
                    <a:lnT w="28575" cap="flat" cmpd="sng" algn="ctr">
                      <a:solidFill>
                        <a:schemeClr val="bg1"/>
                      </a:solidFill>
                      <a:prstDash val="solid"/>
                      <a:round/>
                      <a:headEnd type="none" w="med" len="med"/>
                      <a:tailEnd type="none" w="med" len="med"/>
                    </a:lnT>
                    <a:solidFill>
                      <a:srgbClr val="2093BE"/>
                    </a:solidFill>
                  </a:tcPr>
                </a:tc>
                <a:tc>
                  <a:txBody>
                    <a:bodyPr/>
                    <a:lstStyle/>
                    <a:p>
                      <a:pPr algn="ctr"/>
                      <a:r>
                        <a:rPr lang="de-DE" sz="600" dirty="0"/>
                        <a:t>29/80</a:t>
                      </a:r>
                    </a:p>
                  </a:txBody>
                  <a:tcPr marL="0" marR="0" marT="0" marB="0" anchor="ctr">
                    <a:lnT w="28575" cap="flat" cmpd="sng" algn="ctr">
                      <a:solidFill>
                        <a:schemeClr val="bg1"/>
                      </a:solidFill>
                      <a:prstDash val="solid"/>
                      <a:round/>
                      <a:headEnd type="none" w="med" len="med"/>
                      <a:tailEnd type="none" w="med" len="med"/>
                    </a:lnT>
                  </a:tcPr>
                </a:tc>
                <a:tc rowSpan="2">
                  <a:txBody>
                    <a:bodyPr/>
                    <a:lstStyle/>
                    <a:p>
                      <a:pPr algn="ctr"/>
                      <a:r>
                        <a:rPr lang="de-DE" sz="600" dirty="0"/>
                        <a:t>0,88</a:t>
                      </a:r>
                      <a:br>
                        <a:rPr lang="de-DE" sz="600" dirty="0"/>
                      </a:br>
                      <a:r>
                        <a:rPr lang="de-DE" sz="600" dirty="0"/>
                        <a:t>(0,45; 1,70)</a:t>
                      </a:r>
                    </a:p>
                  </a:txBody>
                  <a:tcPr marL="0" marR="0" marT="0" marB="0" anchor="ctr">
                    <a:lnT w="28575" cap="flat" cmpd="sng" algn="ctr">
                      <a:solidFill>
                        <a:schemeClr val="bg1"/>
                      </a:solidFill>
                      <a:prstDash val="solid"/>
                      <a:round/>
                      <a:headEnd type="none" w="med" len="med"/>
                      <a:tailEnd type="none" w="med" len="med"/>
                    </a:lnT>
                  </a:tcPr>
                </a:tc>
                <a:tc rowSpan="2">
                  <a:txBody>
                    <a:bodyPr/>
                    <a:lstStyle/>
                    <a:p>
                      <a:pPr algn="ctr"/>
                      <a:r>
                        <a:rPr lang="de-DE" sz="600" dirty="0"/>
                        <a:t>0,70</a:t>
                      </a:r>
                    </a:p>
                  </a:txBody>
                  <a:tcPr marL="0" marR="0" marT="0" marB="0" anchor="ctr">
                    <a:lnT w="28575"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884126020"/>
                  </a:ext>
                </a:extLst>
              </a:tr>
              <a:tr h="122929">
                <a:tc>
                  <a:txBody>
                    <a:bodyPr/>
                    <a:lstStyle/>
                    <a:p>
                      <a:pPr algn="ctr"/>
                      <a:r>
                        <a:rPr lang="de-DE" sz="600" dirty="0" err="1">
                          <a:solidFill>
                            <a:schemeClr val="bg1"/>
                          </a:solidFill>
                        </a:rPr>
                        <a:t>PBO+Tras+Cape</a:t>
                      </a:r>
                      <a:endParaRPr lang="de-DE" sz="600" dirty="0">
                        <a:solidFill>
                          <a:schemeClr val="bg1"/>
                        </a:solidFill>
                      </a:endParaRPr>
                    </a:p>
                  </a:txBody>
                  <a:tcPr marL="0" marR="0" marT="0" marB="0" anchor="ctr">
                    <a:solidFill>
                      <a:srgbClr val="673459"/>
                    </a:solidFill>
                  </a:tcPr>
                </a:tc>
                <a:tc>
                  <a:txBody>
                    <a:bodyPr/>
                    <a:lstStyle/>
                    <a:p>
                      <a:pPr algn="ctr"/>
                      <a:r>
                        <a:rPr lang="de-DE" sz="600" dirty="0"/>
                        <a:t>16/37</a:t>
                      </a:r>
                    </a:p>
                  </a:txBody>
                  <a:tcPr marL="0" marR="0" marT="0" marB="0" anchor="ctr"/>
                </a:tc>
                <a:tc vMerge="1">
                  <a:txBody>
                    <a:bodyPr/>
                    <a:lstStyle/>
                    <a:p>
                      <a:endParaRPr lang="de-DE" sz="1200" dirty="0"/>
                    </a:p>
                  </a:txBody>
                  <a:tcPr/>
                </a:tc>
                <a:tc vMerge="1">
                  <a:txBody>
                    <a:bodyPr/>
                    <a:lstStyle/>
                    <a:p>
                      <a:pPr algn="ctr"/>
                      <a:endParaRPr lang="de-DE" sz="800" dirty="0"/>
                    </a:p>
                  </a:txBody>
                  <a:tcPr anchor="ctr"/>
                </a:tc>
                <a:extLst>
                  <a:ext uri="{0D108BD9-81ED-4DB2-BD59-A6C34878D82A}">
                    <a16:rowId xmlns:a16="http://schemas.microsoft.com/office/drawing/2014/main" val="142148081"/>
                  </a:ext>
                </a:extLst>
              </a:tr>
            </a:tbl>
          </a:graphicData>
        </a:graphic>
      </p:graphicFrame>
    </p:spTree>
    <p:extLst>
      <p:ext uri="{BB962C8B-B14F-4D97-AF65-F5344CB8AC3E}">
        <p14:creationId xmlns:p14="http://schemas.microsoft.com/office/powerpoint/2010/main" val="3695427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HER2CLIMB</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Lin </a:t>
            </a:r>
            <a:r>
              <a:rPr lang="en-US" kern="0" dirty="0"/>
              <a:t>et al. | 2020 ASCO Annual Meeting | J Clin Oncol 38: 2020 (suppl; </a:t>
            </a:r>
            <a:r>
              <a:rPr lang="en-US" kern="0" dirty="0" err="1"/>
              <a:t>abstr</a:t>
            </a:r>
            <a:r>
              <a:rPr lang="en-US" kern="0" dirty="0"/>
              <a:t> 1005)</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Fazit</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67</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solidFill>
                  <a:prstClr val="black"/>
                </a:solidFill>
              </a:rPr>
              <a:t>TKI: Tyrosin-Kinase-Inhibitor</a:t>
            </a:r>
          </a:p>
        </p:txBody>
      </p:sp>
      <p:sp>
        <p:nvSpPr>
          <p:cNvPr id="7" name="Inhaltsplatzhalter 2">
            <a:extLst>
              <a:ext uri="{FF2B5EF4-FFF2-40B4-BE49-F238E27FC236}">
                <a16:creationId xmlns:a16="http://schemas.microsoft.com/office/drawing/2014/main" id="{2503BED0-C2BC-4D3C-B665-D50CC408BE08}"/>
              </a:ext>
            </a:extLst>
          </p:cNvPr>
          <p:cNvSpPr>
            <a:spLocks noGrp="1"/>
          </p:cNvSpPr>
          <p:nvPr>
            <p:ph idx="1"/>
          </p:nvPr>
        </p:nvSpPr>
        <p:spPr>
          <a:xfrm>
            <a:off x="435530" y="1324023"/>
            <a:ext cx="8271341" cy="2266902"/>
          </a:xfrm>
        </p:spPr>
        <p:txBody>
          <a:bodyPr/>
          <a:lstStyle/>
          <a:p>
            <a:r>
              <a:rPr lang="de-DE" dirty="0" err="1"/>
              <a:t>Tucatinib</a:t>
            </a:r>
            <a:r>
              <a:rPr lang="de-DE" dirty="0"/>
              <a:t> zusätzlich zu </a:t>
            </a:r>
            <a:r>
              <a:rPr lang="de-DE" dirty="0" err="1"/>
              <a:t>Trastuzumab</a:t>
            </a:r>
            <a:r>
              <a:rPr lang="de-DE" dirty="0"/>
              <a:t> und </a:t>
            </a:r>
            <a:r>
              <a:rPr lang="de-DE" dirty="0" err="1"/>
              <a:t>Capecitabin</a:t>
            </a:r>
            <a:r>
              <a:rPr lang="de-DE" dirty="0"/>
              <a:t> verdoppelte die intrakranielle Ansprechrate, reduzierte das Risiko für ZNS-Progression und Tod um zwei Drittel und reduzierte das Sterberisiko um nahezu die Hälfte.</a:t>
            </a:r>
          </a:p>
          <a:p>
            <a:r>
              <a:rPr lang="de-DE" dirty="0"/>
              <a:t>Die ZNS-PFS-Ergebnisse zeigten eine verzögerte Progression im Gehirn.</a:t>
            </a:r>
          </a:p>
          <a:p>
            <a:r>
              <a:rPr lang="de-DE" dirty="0" err="1"/>
              <a:t>Tucatinib</a:t>
            </a:r>
            <a:r>
              <a:rPr lang="de-DE" dirty="0"/>
              <a:t> ist der erste TKI, der eine Verlängerung des Gesamtüberlebens bei Patienten mit HER2-positivem MBC mit Hirnmetastasen in einer randomisierten, kontrollierten Studie zeigt.</a:t>
            </a:r>
          </a:p>
          <a:p>
            <a:r>
              <a:rPr lang="de-DE" dirty="0"/>
              <a:t>Zusammen mit den primären HER2CLIMB-Analysen zeigen diese Ergebnisse, dass diese Behandlung ein aktives Regime für intrakranielle und extrakranielle Erkrankungen bei Patienten mit HER2-positivem MBC darstellt.</a:t>
            </a:r>
            <a:endParaRPr lang="en-US" dirty="0"/>
          </a:p>
        </p:txBody>
      </p:sp>
    </p:spTree>
    <p:extLst>
      <p:ext uri="{BB962C8B-B14F-4D97-AF65-F5344CB8AC3E}">
        <p14:creationId xmlns:p14="http://schemas.microsoft.com/office/powerpoint/2010/main" val="1061857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AE35AE-8703-44D3-A403-97C62927023E}"/>
              </a:ext>
            </a:extLst>
          </p:cNvPr>
          <p:cNvSpPr>
            <a:spLocks noGrp="1"/>
          </p:cNvSpPr>
          <p:nvPr>
            <p:ph type="title"/>
          </p:nvPr>
        </p:nvSpPr>
        <p:spPr/>
        <p:txBody>
          <a:bodyPr/>
          <a:lstStyle/>
          <a:p>
            <a:r>
              <a:rPr lang="en-US" dirty="0"/>
              <a:t>DESTINY-Breast01</a:t>
            </a:r>
          </a:p>
        </p:txBody>
      </p:sp>
      <p:sp>
        <p:nvSpPr>
          <p:cNvPr id="5" name="Textplatzhalter 2">
            <a:extLst>
              <a:ext uri="{FF2B5EF4-FFF2-40B4-BE49-F238E27FC236}">
                <a16:creationId xmlns:a16="http://schemas.microsoft.com/office/drawing/2014/main" id="{1EC69B06-DA21-45CD-BC02-6CBC5D3DB6E0}"/>
              </a:ext>
            </a:extLst>
          </p:cNvPr>
          <p:cNvSpPr>
            <a:spLocks noGrp="1"/>
          </p:cNvSpPr>
          <p:nvPr>
            <p:ph type="subTitle" idx="10"/>
          </p:nvPr>
        </p:nvSpPr>
        <p:spPr>
          <a:xfrm>
            <a:off x="468315" y="950913"/>
            <a:ext cx="8280400" cy="2109682"/>
          </a:xfrm>
        </p:spPr>
        <p:txBody>
          <a:bodyPr/>
          <a:lstStyle/>
          <a:p>
            <a:r>
              <a:rPr lang="en-US" dirty="0" err="1"/>
              <a:t>Trastuzumab</a:t>
            </a:r>
            <a:r>
              <a:rPr lang="en-US" dirty="0"/>
              <a:t> </a:t>
            </a:r>
            <a:r>
              <a:rPr lang="en-US" dirty="0" err="1"/>
              <a:t>deruxtecan</a:t>
            </a:r>
            <a:r>
              <a:rPr lang="en-US" dirty="0"/>
              <a:t> for HER2-positive metastatic breast cancer: DESTINY-Breast01 subgroup analysis (NCT03248492)</a:t>
            </a:r>
            <a:endParaRPr lang="de-DE" dirty="0"/>
          </a:p>
        </p:txBody>
      </p:sp>
      <p:sp>
        <p:nvSpPr>
          <p:cNvPr id="4" name="Textplatzhalter 3">
            <a:extLst>
              <a:ext uri="{FF2B5EF4-FFF2-40B4-BE49-F238E27FC236}">
                <a16:creationId xmlns:a16="http://schemas.microsoft.com/office/drawing/2014/main" id="{1A9EB042-363A-42DD-B2A2-F163E7ECAD16}"/>
              </a:ext>
            </a:extLst>
          </p:cNvPr>
          <p:cNvSpPr>
            <a:spLocks noGrp="1"/>
          </p:cNvSpPr>
          <p:nvPr>
            <p:ph type="body" sz="quarter" idx="11"/>
          </p:nvPr>
        </p:nvSpPr>
        <p:spPr>
          <a:xfrm>
            <a:off x="237600" y="4631313"/>
            <a:ext cx="6028729" cy="291077"/>
          </a:xfrm>
        </p:spPr>
        <p:txBody>
          <a:bodyPr/>
          <a:lstStyle/>
          <a:p>
            <a:r>
              <a:rPr lang="de-DE" dirty="0"/>
              <a:t>Modi </a:t>
            </a:r>
            <a:r>
              <a:rPr lang="en-US" kern="0" dirty="0">
                <a:solidFill>
                  <a:schemeClr val="bg1"/>
                </a:solidFill>
              </a:rPr>
              <a:t>et al. | 2020 ASCO Annual Meeting | J </a:t>
            </a:r>
            <a:r>
              <a:rPr lang="en-US" kern="0" dirty="0" err="1">
                <a:solidFill>
                  <a:schemeClr val="bg1"/>
                </a:solidFill>
              </a:rPr>
              <a:t>Clin</a:t>
            </a:r>
            <a:r>
              <a:rPr lang="en-US" kern="0" dirty="0">
                <a:solidFill>
                  <a:schemeClr val="bg1"/>
                </a:solidFill>
              </a:rPr>
              <a:t> </a:t>
            </a:r>
            <a:r>
              <a:rPr lang="en-US" kern="0" dirty="0" err="1">
                <a:solidFill>
                  <a:schemeClr val="bg1"/>
                </a:solidFill>
              </a:rPr>
              <a:t>Oncol</a:t>
            </a:r>
            <a:r>
              <a:rPr lang="en-US" kern="0" dirty="0">
                <a:solidFill>
                  <a:schemeClr val="bg1"/>
                </a:solidFill>
              </a:rPr>
              <a:t> 38: 2020 (</a:t>
            </a:r>
            <a:r>
              <a:rPr lang="en-US" kern="0" dirty="0" err="1">
                <a:solidFill>
                  <a:schemeClr val="bg1"/>
                </a:solidFill>
              </a:rPr>
              <a:t>suppl</a:t>
            </a:r>
            <a:r>
              <a:rPr lang="en-US" kern="0" dirty="0">
                <a:solidFill>
                  <a:schemeClr val="bg1"/>
                </a:solidFill>
              </a:rPr>
              <a:t>; </a:t>
            </a:r>
            <a:r>
              <a:rPr lang="en-US" kern="0" dirty="0" err="1">
                <a:solidFill>
                  <a:schemeClr val="bg1"/>
                </a:solidFill>
              </a:rPr>
              <a:t>abstr</a:t>
            </a:r>
            <a:r>
              <a:rPr lang="en-US" kern="0" dirty="0">
                <a:solidFill>
                  <a:schemeClr val="bg1"/>
                </a:solidFill>
              </a:rPr>
              <a:t> 1036)</a:t>
            </a:r>
          </a:p>
        </p:txBody>
      </p:sp>
    </p:spTree>
    <p:extLst>
      <p:ext uri="{BB962C8B-B14F-4D97-AF65-F5344CB8AC3E}">
        <p14:creationId xmlns:p14="http://schemas.microsoft.com/office/powerpoint/2010/main" val="19211651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2">
            <a:extLst>
              <a:ext uri="{FF2B5EF4-FFF2-40B4-BE49-F238E27FC236}">
                <a16:creationId xmlns:a16="http://schemas.microsoft.com/office/drawing/2014/main" id="{265F14B2-FB74-453D-AC46-807F687D221F}"/>
              </a:ext>
            </a:extLst>
          </p:cNvPr>
          <p:cNvSpPr txBox="1">
            <a:spLocks/>
          </p:cNvSpPr>
          <p:nvPr/>
        </p:nvSpPr>
        <p:spPr>
          <a:xfrm>
            <a:off x="433706" y="2266250"/>
            <a:ext cx="8282828" cy="1868816"/>
          </a:xfrm>
          <a:prstGeom prst="rect">
            <a:avLst/>
          </a:prstGeom>
        </p:spPr>
        <p:txBody>
          <a:bodyPr vert="horz" lIns="0" tIns="45720" rIns="91440" bIns="45720" numCol="2" spcCol="0" rtlCol="0">
            <a:noAutofit/>
          </a:bodyPr>
          <a:lstStyle>
            <a:lvl1pPr marL="228600" indent="-228600" algn="l" defTabSz="457200" rtl="0" eaLnBrk="1" latinLnBrk="0" hangingPunct="1">
              <a:spcBef>
                <a:spcPts val="600"/>
              </a:spcBef>
              <a:buClr>
                <a:srgbClr val="197812"/>
              </a:buClr>
              <a:buFont typeface="Arial"/>
              <a:buChar char="•"/>
              <a:defRPr sz="1400" b="0" kern="1200">
                <a:solidFill>
                  <a:schemeClr val="tx1"/>
                </a:solidFill>
                <a:latin typeface="+mn-lt"/>
                <a:ea typeface="+mn-ea"/>
                <a:cs typeface="Open Sans"/>
              </a:defRPr>
            </a:lvl1pPr>
            <a:lvl2pPr marL="685800" indent="-228600" algn="l" defTabSz="457200" rtl="0" eaLnBrk="1" latinLnBrk="0" hangingPunct="1">
              <a:spcBef>
                <a:spcPts val="600"/>
              </a:spcBef>
              <a:buClr>
                <a:srgbClr val="197812"/>
              </a:buClr>
              <a:buFont typeface="Arial"/>
              <a:buChar char="–"/>
              <a:defRPr sz="1200" kern="1200">
                <a:solidFill>
                  <a:schemeClr val="tx1"/>
                </a:solidFill>
                <a:latin typeface="+mn-lt"/>
                <a:ea typeface="+mn-ea"/>
                <a:cs typeface="Open Sans Light"/>
              </a:defRPr>
            </a:lvl2pPr>
            <a:lvl3pPr marL="1051560" indent="-137160" algn="l" defTabSz="457200" rtl="0" eaLnBrk="1" latinLnBrk="0" hangingPunct="1">
              <a:spcBef>
                <a:spcPts val="600"/>
              </a:spcBef>
              <a:buClr>
                <a:srgbClr val="197812"/>
              </a:buClr>
              <a:buFont typeface="Arial"/>
              <a:buChar char="•"/>
              <a:defRPr sz="1000" kern="1200">
                <a:solidFill>
                  <a:schemeClr val="tx1"/>
                </a:solidFill>
                <a:latin typeface="+mn-lt"/>
                <a:ea typeface="+mn-ea"/>
                <a:cs typeface="Open Sans Light"/>
              </a:defRPr>
            </a:lvl3pPr>
            <a:lvl4pPr marL="1508760" indent="-137160" algn="l" defTabSz="457200" rtl="0" eaLnBrk="1" latinLnBrk="0" hangingPunct="1">
              <a:spcBef>
                <a:spcPts val="600"/>
              </a:spcBef>
              <a:buClr>
                <a:schemeClr val="accent2"/>
              </a:buClr>
              <a:buFont typeface="Arial"/>
              <a:buChar char="–"/>
              <a:defRPr sz="1100" kern="1200">
                <a:solidFill>
                  <a:schemeClr val="tx1"/>
                </a:solidFill>
                <a:latin typeface="+mn-lt"/>
                <a:ea typeface="+mn-ea"/>
                <a:cs typeface="Open Sans Light"/>
              </a:defRPr>
            </a:lvl4pPr>
            <a:lvl5pPr marL="1965960" indent="-137160" algn="l" defTabSz="457200" rtl="0" eaLnBrk="1" latinLnBrk="0" hangingPunct="1">
              <a:spcBef>
                <a:spcPts val="600"/>
              </a:spcBef>
              <a:buClr>
                <a:schemeClr val="accent2"/>
              </a:buClr>
              <a:buFont typeface="Arial"/>
              <a:buChar char="»"/>
              <a:defRPr sz="1100" kern="1200">
                <a:solidFill>
                  <a:schemeClr val="tx1"/>
                </a:solidFill>
                <a:latin typeface="+mn-l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300"/>
              </a:spcAft>
            </a:pPr>
            <a:r>
              <a:rPr lang="de-DE" sz="1100" dirty="0"/>
              <a:t>Subgruppen:</a:t>
            </a:r>
          </a:p>
          <a:p>
            <a:pPr lvl="1">
              <a:spcBef>
                <a:spcPts val="0"/>
              </a:spcBef>
              <a:spcAft>
                <a:spcPts val="300"/>
              </a:spcAft>
            </a:pPr>
            <a:r>
              <a:rPr lang="de-DE" sz="1050" dirty="0"/>
              <a:t>Alter (&lt;65; </a:t>
            </a:r>
            <a:r>
              <a:rPr lang="de-DE" sz="1050" dirty="0">
                <a:cs typeface="Arial" panose="020B0604020202020204" pitchFamily="34" charset="0"/>
              </a:rPr>
              <a:t>≥65 Jahre</a:t>
            </a:r>
            <a:r>
              <a:rPr lang="de-DE" sz="1050" dirty="0"/>
              <a:t>)</a:t>
            </a:r>
          </a:p>
          <a:p>
            <a:pPr lvl="1">
              <a:spcBef>
                <a:spcPts val="0"/>
              </a:spcBef>
              <a:spcAft>
                <a:spcPts val="300"/>
              </a:spcAft>
            </a:pPr>
            <a:r>
              <a:rPr lang="de-DE" sz="1050" dirty="0"/>
              <a:t>Ethnie (asiatisch, nicht-asiatisch)</a:t>
            </a:r>
          </a:p>
          <a:p>
            <a:pPr lvl="1">
              <a:spcBef>
                <a:spcPts val="0"/>
              </a:spcBef>
              <a:spcAft>
                <a:spcPts val="300"/>
              </a:spcAft>
            </a:pPr>
            <a:r>
              <a:rPr lang="de-DE" sz="1050" dirty="0"/>
              <a:t>Region (Asien, alle anderen Länder)</a:t>
            </a:r>
          </a:p>
          <a:p>
            <a:pPr lvl="1">
              <a:spcBef>
                <a:spcPts val="0"/>
              </a:spcBef>
              <a:spcAft>
                <a:spcPts val="300"/>
              </a:spcAft>
            </a:pPr>
            <a:r>
              <a:rPr lang="de-DE" sz="1050" dirty="0"/>
              <a:t>ECOG-PS (0,1)</a:t>
            </a:r>
          </a:p>
          <a:p>
            <a:pPr lvl="1">
              <a:spcBef>
                <a:spcPts val="0"/>
              </a:spcBef>
              <a:spcAft>
                <a:spcPts val="300"/>
              </a:spcAft>
            </a:pPr>
            <a:r>
              <a:rPr lang="de-DE" sz="1050" dirty="0"/>
              <a:t>HER2 IHC-Status (IHC3+, andere)</a:t>
            </a:r>
          </a:p>
          <a:p>
            <a:pPr lvl="1">
              <a:spcBef>
                <a:spcPts val="0"/>
              </a:spcBef>
              <a:spcAft>
                <a:spcPts val="300"/>
              </a:spcAft>
            </a:pPr>
            <a:r>
              <a:rPr lang="de-DE" sz="1050" dirty="0"/>
              <a:t>Hirnmetastasen (ja, nein [ZNS])</a:t>
            </a:r>
          </a:p>
          <a:p>
            <a:pPr lvl="1">
              <a:spcBef>
                <a:spcPts val="0"/>
              </a:spcBef>
              <a:spcAft>
                <a:spcPts val="300"/>
              </a:spcAft>
            </a:pPr>
            <a:r>
              <a:rPr lang="de-DE" sz="1050" dirty="0"/>
              <a:t>Hormonrezeptor (positiv, negativ)</a:t>
            </a:r>
          </a:p>
          <a:p>
            <a:pPr lvl="1">
              <a:spcBef>
                <a:spcPts val="0"/>
              </a:spcBef>
              <a:spcAft>
                <a:spcPts val="300"/>
              </a:spcAft>
            </a:pPr>
            <a:r>
              <a:rPr lang="de-DE" sz="1050" dirty="0" err="1"/>
              <a:t>Progesteronrezeptor</a:t>
            </a:r>
            <a:r>
              <a:rPr lang="de-DE" sz="1050" dirty="0"/>
              <a:t> (positiv, negativ)</a:t>
            </a:r>
          </a:p>
          <a:p>
            <a:pPr lvl="1">
              <a:spcBef>
                <a:spcPts val="0"/>
              </a:spcBef>
              <a:spcAft>
                <a:spcPts val="300"/>
              </a:spcAft>
            </a:pPr>
            <a:endParaRPr lang="de-DE" sz="1050" dirty="0"/>
          </a:p>
          <a:p>
            <a:pPr lvl="1">
              <a:spcBef>
                <a:spcPts val="0"/>
              </a:spcBef>
              <a:spcAft>
                <a:spcPts val="300"/>
              </a:spcAft>
            </a:pPr>
            <a:endParaRPr lang="de-DE" sz="1050" dirty="0"/>
          </a:p>
          <a:p>
            <a:pPr marL="179388" lvl="1" indent="-179388">
              <a:spcBef>
                <a:spcPts val="0"/>
              </a:spcBef>
              <a:spcAft>
                <a:spcPts val="300"/>
              </a:spcAft>
            </a:pPr>
            <a:r>
              <a:rPr lang="de-DE" sz="1050" dirty="0"/>
              <a:t>Vorheriges </a:t>
            </a:r>
            <a:r>
              <a:rPr lang="de-DE" sz="1050" dirty="0" err="1"/>
              <a:t>Pertuzumab</a:t>
            </a:r>
            <a:r>
              <a:rPr lang="de-DE" sz="1050" dirty="0"/>
              <a:t> (ja, nein)</a:t>
            </a:r>
          </a:p>
          <a:p>
            <a:pPr marL="179388" lvl="1" indent="-179388">
              <a:spcBef>
                <a:spcPts val="0"/>
              </a:spcBef>
              <a:spcAft>
                <a:spcPts val="300"/>
              </a:spcAft>
            </a:pPr>
            <a:r>
              <a:rPr lang="de-DE" sz="1050" dirty="0"/>
              <a:t>Vorheriges </a:t>
            </a:r>
            <a:r>
              <a:rPr lang="de-DE" sz="1050" dirty="0" err="1"/>
              <a:t>Pertuzumab</a:t>
            </a:r>
            <a:r>
              <a:rPr lang="de-DE" sz="1050" dirty="0"/>
              <a:t> als Erst- oder Zweitlinien-therapie bei fortgeschrittenem/metastasiertem Mammakarzinom (ja, nein)</a:t>
            </a:r>
          </a:p>
          <a:p>
            <a:pPr marL="179388" lvl="1" indent="-179388">
              <a:spcBef>
                <a:spcPts val="0"/>
              </a:spcBef>
              <a:spcAft>
                <a:spcPts val="300"/>
              </a:spcAft>
            </a:pPr>
            <a:r>
              <a:rPr lang="de-DE" sz="1050" dirty="0"/>
              <a:t>Bestes Ansprechen auf T-DM1-Therapie (CR/PR/SD, PD, NE)</a:t>
            </a:r>
          </a:p>
          <a:p>
            <a:pPr marL="179388" lvl="1" indent="-179388">
              <a:spcBef>
                <a:spcPts val="0"/>
              </a:spcBef>
              <a:spcAft>
                <a:spcPts val="300"/>
              </a:spcAft>
            </a:pPr>
            <a:r>
              <a:rPr lang="de-DE" sz="1050" dirty="0"/>
              <a:t>Anzahl der Therapiezyklen (kontinuierliche Variable)</a:t>
            </a:r>
          </a:p>
          <a:p>
            <a:pPr marL="179388" lvl="1" indent="-179388">
              <a:spcBef>
                <a:spcPts val="0"/>
              </a:spcBef>
              <a:spcAft>
                <a:spcPts val="300"/>
              </a:spcAft>
            </a:pPr>
            <a:r>
              <a:rPr lang="de-DE" sz="1050" dirty="0"/>
              <a:t>Zeit seit Krankheitsdiagnose (&lt;Median, </a:t>
            </a:r>
            <a:r>
              <a:rPr lang="de-DE" sz="1050" dirty="0">
                <a:cs typeface="Arial" panose="020B0604020202020204" pitchFamily="34" charset="0"/>
              </a:rPr>
              <a:t>≥Median)</a:t>
            </a:r>
          </a:p>
          <a:p>
            <a:pPr marL="179388" lvl="1" indent="-179388">
              <a:spcBef>
                <a:spcPts val="0"/>
              </a:spcBef>
              <a:spcAft>
                <a:spcPts val="300"/>
              </a:spcAft>
            </a:pPr>
            <a:r>
              <a:rPr lang="de-DE" sz="1050" dirty="0">
                <a:cs typeface="Arial" panose="020B0604020202020204" pitchFamily="34" charset="0"/>
              </a:rPr>
              <a:t>Renale Beteiligung (normal, leicht bis moderat)</a:t>
            </a:r>
          </a:p>
          <a:p>
            <a:pPr marL="179388" lvl="1" indent="-179388">
              <a:spcBef>
                <a:spcPts val="0"/>
              </a:spcBef>
              <a:spcAft>
                <a:spcPts val="300"/>
              </a:spcAft>
            </a:pPr>
            <a:r>
              <a:rPr lang="de-DE" sz="1050" dirty="0">
                <a:cs typeface="Arial" panose="020B0604020202020204" pitchFamily="34" charset="0"/>
              </a:rPr>
              <a:t>Hepatische Beteiligung (normal, leicht bis moderat)</a:t>
            </a:r>
            <a:endParaRPr lang="de-DE" sz="1050" dirty="0"/>
          </a:p>
          <a:p>
            <a:pPr lvl="1">
              <a:spcBef>
                <a:spcPts val="0"/>
              </a:spcBef>
              <a:spcAft>
                <a:spcPts val="300"/>
              </a:spcAft>
            </a:pPr>
            <a:endParaRPr lang="de-DE" sz="1050" dirty="0"/>
          </a:p>
        </p:txBody>
      </p:sp>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DESTINY-Breast01</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Modi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1036)</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Methoden – </a:t>
            </a:r>
            <a:r>
              <a:rPr lang="de-DE" dirty="0"/>
              <a:t>Klinische Marker</a:t>
            </a:r>
            <a:endParaRPr lang="de-DE" dirty="0">
              <a:solidFill>
                <a:srgbClr val="003865"/>
              </a:solidFill>
            </a:endParaRPr>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69</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t>PR: Teilansprechen, CR: Komplettansprechen; SD: stabile Erkrankung; PD: Progression; NE: nicht evaluierbar</a:t>
            </a:r>
          </a:p>
        </p:txBody>
      </p:sp>
      <p:sp>
        <p:nvSpPr>
          <p:cNvPr id="25" name="Inhaltsplatzhalter 2">
            <a:extLst>
              <a:ext uri="{FF2B5EF4-FFF2-40B4-BE49-F238E27FC236}">
                <a16:creationId xmlns:a16="http://schemas.microsoft.com/office/drawing/2014/main" id="{265F14B2-FB74-453D-AC46-807F687D221F}"/>
              </a:ext>
            </a:extLst>
          </p:cNvPr>
          <p:cNvSpPr>
            <a:spLocks noGrp="1"/>
          </p:cNvSpPr>
          <p:nvPr>
            <p:ph idx="1"/>
          </p:nvPr>
        </p:nvSpPr>
        <p:spPr>
          <a:xfrm>
            <a:off x="435965" y="1394785"/>
            <a:ext cx="8270259" cy="898966"/>
          </a:xfrm>
        </p:spPr>
        <p:txBody>
          <a:bodyPr/>
          <a:lstStyle/>
          <a:p>
            <a:pPr>
              <a:spcBef>
                <a:spcPts val="0"/>
              </a:spcBef>
              <a:spcAft>
                <a:spcPts val="600"/>
              </a:spcAft>
            </a:pPr>
            <a:r>
              <a:rPr lang="de-DE" sz="1100" dirty="0"/>
              <a:t>Die primären und ausgewählte sekundäre Wirksamkeitsendpunkte der gesamten Studienanalyse wurden in vordefinierten klinischen variablen Subgruppen bewertet (Data Cut-off: 1. August 2019).</a:t>
            </a:r>
          </a:p>
          <a:p>
            <a:pPr lvl="1">
              <a:spcBef>
                <a:spcPts val="0"/>
              </a:spcBef>
              <a:spcAft>
                <a:spcPts val="300"/>
              </a:spcAft>
            </a:pPr>
            <a:r>
              <a:rPr lang="de-DE" sz="1050" dirty="0"/>
              <a:t>Primärer Wirksamkeitsendpunkt: objektive Ansprechrate (ORR) nach unabhängigem zentralen Review</a:t>
            </a:r>
          </a:p>
          <a:p>
            <a:pPr lvl="1">
              <a:spcBef>
                <a:spcPts val="0"/>
              </a:spcBef>
              <a:spcAft>
                <a:spcPts val="300"/>
              </a:spcAft>
            </a:pPr>
            <a:r>
              <a:rPr lang="de-DE" sz="1050" dirty="0"/>
              <a:t>Sekundärer Wirksamkeitsendpunkt: Ansprechdauer (DOR) und PFS</a:t>
            </a:r>
            <a:endParaRPr lang="de-DE" sz="1100" dirty="0"/>
          </a:p>
        </p:txBody>
      </p:sp>
      <p:sp>
        <p:nvSpPr>
          <p:cNvPr id="10" name="Inhaltsplatzhalter 2">
            <a:extLst>
              <a:ext uri="{FF2B5EF4-FFF2-40B4-BE49-F238E27FC236}">
                <a16:creationId xmlns:a16="http://schemas.microsoft.com/office/drawing/2014/main" id="{265F14B2-FB74-453D-AC46-807F687D221F}"/>
              </a:ext>
            </a:extLst>
          </p:cNvPr>
          <p:cNvSpPr txBox="1">
            <a:spLocks/>
          </p:cNvSpPr>
          <p:nvPr/>
        </p:nvSpPr>
        <p:spPr>
          <a:xfrm>
            <a:off x="433558" y="4139433"/>
            <a:ext cx="8270259" cy="375160"/>
          </a:xfrm>
          <a:prstGeom prst="rect">
            <a:avLst/>
          </a:prstGeom>
        </p:spPr>
        <p:txBody>
          <a:bodyPr vert="horz" lIns="0" tIns="45720" rIns="91440" bIns="45720" rtlCol="0">
            <a:noAutofit/>
          </a:bodyPr>
          <a:lstStyle>
            <a:lvl1pPr marL="228600" indent="-228600" algn="l" defTabSz="457200" rtl="0" eaLnBrk="1" latinLnBrk="0" hangingPunct="1">
              <a:spcBef>
                <a:spcPts val="600"/>
              </a:spcBef>
              <a:buClr>
                <a:srgbClr val="197812"/>
              </a:buClr>
              <a:buFont typeface="Arial"/>
              <a:buChar char="•"/>
              <a:defRPr sz="1400" b="0" kern="1200">
                <a:solidFill>
                  <a:schemeClr val="tx1"/>
                </a:solidFill>
                <a:latin typeface="+mn-lt"/>
                <a:ea typeface="+mn-ea"/>
                <a:cs typeface="Open Sans"/>
              </a:defRPr>
            </a:lvl1pPr>
            <a:lvl2pPr marL="685800" indent="-228600" algn="l" defTabSz="457200" rtl="0" eaLnBrk="1" latinLnBrk="0" hangingPunct="1">
              <a:spcBef>
                <a:spcPts val="600"/>
              </a:spcBef>
              <a:buClr>
                <a:srgbClr val="197812"/>
              </a:buClr>
              <a:buFont typeface="Arial"/>
              <a:buChar char="–"/>
              <a:defRPr sz="1200" kern="1200">
                <a:solidFill>
                  <a:schemeClr val="tx1"/>
                </a:solidFill>
                <a:latin typeface="+mn-lt"/>
                <a:ea typeface="+mn-ea"/>
                <a:cs typeface="Open Sans Light"/>
              </a:defRPr>
            </a:lvl2pPr>
            <a:lvl3pPr marL="1051560" indent="-137160" algn="l" defTabSz="457200" rtl="0" eaLnBrk="1" latinLnBrk="0" hangingPunct="1">
              <a:spcBef>
                <a:spcPts val="600"/>
              </a:spcBef>
              <a:buClr>
                <a:srgbClr val="197812"/>
              </a:buClr>
              <a:buFont typeface="Arial"/>
              <a:buChar char="•"/>
              <a:defRPr sz="1000" kern="1200">
                <a:solidFill>
                  <a:schemeClr val="tx1"/>
                </a:solidFill>
                <a:latin typeface="+mn-lt"/>
                <a:ea typeface="+mn-ea"/>
                <a:cs typeface="Open Sans Light"/>
              </a:defRPr>
            </a:lvl3pPr>
            <a:lvl4pPr marL="1508760" indent="-137160" algn="l" defTabSz="457200" rtl="0" eaLnBrk="1" latinLnBrk="0" hangingPunct="1">
              <a:spcBef>
                <a:spcPts val="600"/>
              </a:spcBef>
              <a:buClr>
                <a:schemeClr val="accent2"/>
              </a:buClr>
              <a:buFont typeface="Arial"/>
              <a:buChar char="–"/>
              <a:defRPr sz="1100" kern="1200">
                <a:solidFill>
                  <a:schemeClr val="tx1"/>
                </a:solidFill>
                <a:latin typeface="+mn-lt"/>
                <a:ea typeface="+mn-ea"/>
                <a:cs typeface="Open Sans Light"/>
              </a:defRPr>
            </a:lvl4pPr>
            <a:lvl5pPr marL="1965960" indent="-137160" algn="l" defTabSz="457200" rtl="0" eaLnBrk="1" latinLnBrk="0" hangingPunct="1">
              <a:spcBef>
                <a:spcPts val="600"/>
              </a:spcBef>
              <a:buClr>
                <a:schemeClr val="accent2"/>
              </a:buClr>
              <a:buFont typeface="Arial"/>
              <a:buChar char="»"/>
              <a:defRPr sz="1100" kern="1200">
                <a:solidFill>
                  <a:schemeClr val="tx1"/>
                </a:solidFill>
                <a:latin typeface="+mn-l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de-DE" sz="1100" dirty="0"/>
              <a:t>Nach der univarianten Analyse wurden multivariante Analysen zum ORR in allen Subgruppen durchgeführt, für die logistische Regressionsmodell verwendet wurden; für DOR und PFS wurde ein </a:t>
            </a:r>
            <a:r>
              <a:rPr lang="de-DE" sz="1100" dirty="0" err="1"/>
              <a:t>Coxsches</a:t>
            </a:r>
            <a:r>
              <a:rPr lang="de-DE" sz="1100" dirty="0"/>
              <a:t> Regressionsmodel verwendet. </a:t>
            </a:r>
          </a:p>
        </p:txBody>
      </p:sp>
    </p:spTree>
    <p:extLst>
      <p:ext uri="{BB962C8B-B14F-4D97-AF65-F5344CB8AC3E}">
        <p14:creationId xmlns:p14="http://schemas.microsoft.com/office/powerpoint/2010/main" val="1543149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KATHERINE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Denkert</a:t>
            </a:r>
            <a:r>
              <a:rPr lang="de-DE" dirty="0"/>
              <a:t> </a:t>
            </a:r>
            <a:r>
              <a:rPr lang="en-US" kern="0" dirty="0"/>
              <a:t>et al. | 2020 ASCO Annual Meeting | J Clin Oncol 38: 2020 (suppl; </a:t>
            </a:r>
            <a:r>
              <a:rPr lang="en-US" kern="0" dirty="0" err="1"/>
              <a:t>abstr</a:t>
            </a:r>
            <a:r>
              <a:rPr lang="en-US" kern="0" dirty="0"/>
              <a:t> 502)</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Vorgegebener HER2-Pathway und Immunmarker-basierte Analyse</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7</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533741"/>
            <a:ext cx="8280397" cy="246221"/>
          </a:xfrm>
          <a:prstGeom prst="rect">
            <a:avLst/>
          </a:prstGeom>
        </p:spPr>
        <p:txBody>
          <a:bodyPr wrap="square" lIns="0" tIns="0" rIns="0" bIns="0" anchor="b">
            <a:spAutoFit/>
          </a:bodyPr>
          <a:lstStyle/>
          <a:p>
            <a:pPr lvl="0"/>
            <a:r>
              <a:rPr lang="de-DE" sz="800" dirty="0">
                <a:solidFill>
                  <a:prstClr val="black"/>
                </a:solidFill>
              </a:rPr>
              <a:t>1. </a:t>
            </a:r>
            <a:r>
              <a:rPr lang="de-DE" sz="800" dirty="0" err="1">
                <a:solidFill>
                  <a:prstClr val="black"/>
                </a:solidFill>
              </a:rPr>
              <a:t>Krop</a:t>
            </a:r>
            <a:r>
              <a:rPr lang="de-DE" sz="800" dirty="0">
                <a:solidFill>
                  <a:prstClr val="black"/>
                </a:solidFill>
              </a:rPr>
              <a:t> et al. J </a:t>
            </a:r>
            <a:r>
              <a:rPr lang="de-DE" sz="800" dirty="0" err="1">
                <a:solidFill>
                  <a:prstClr val="black"/>
                </a:solidFill>
              </a:rPr>
              <a:t>Clin</a:t>
            </a:r>
            <a:r>
              <a:rPr lang="de-DE" sz="800" dirty="0">
                <a:solidFill>
                  <a:prstClr val="black"/>
                </a:solidFill>
              </a:rPr>
              <a:t> </a:t>
            </a:r>
            <a:r>
              <a:rPr lang="de-DE" sz="800" dirty="0" err="1">
                <a:solidFill>
                  <a:prstClr val="black"/>
                </a:solidFill>
              </a:rPr>
              <a:t>Oncol</a:t>
            </a:r>
            <a:r>
              <a:rPr lang="de-DE" sz="800" dirty="0">
                <a:solidFill>
                  <a:prstClr val="black"/>
                </a:solidFill>
              </a:rPr>
              <a:t> 2019; 37 (</a:t>
            </a:r>
            <a:r>
              <a:rPr lang="de-DE" sz="800" dirty="0" err="1">
                <a:solidFill>
                  <a:prstClr val="black"/>
                </a:solidFill>
              </a:rPr>
              <a:t>suppl</a:t>
            </a:r>
            <a:r>
              <a:rPr lang="de-DE" sz="800" dirty="0">
                <a:solidFill>
                  <a:prstClr val="black"/>
                </a:solidFill>
              </a:rPr>
              <a:t>; </a:t>
            </a:r>
            <a:r>
              <a:rPr lang="de-DE" sz="800" dirty="0" err="1">
                <a:solidFill>
                  <a:prstClr val="black"/>
                </a:solidFill>
              </a:rPr>
              <a:t>abstr</a:t>
            </a:r>
            <a:r>
              <a:rPr lang="de-DE" sz="800" dirty="0">
                <a:solidFill>
                  <a:prstClr val="black"/>
                </a:solidFill>
              </a:rPr>
              <a:t> 1012); 2. </a:t>
            </a:r>
            <a:r>
              <a:rPr lang="de-DE" sz="800" dirty="0" err="1">
                <a:solidFill>
                  <a:prstClr val="black"/>
                </a:solidFill>
              </a:rPr>
              <a:t>Baselga</a:t>
            </a:r>
            <a:r>
              <a:rPr lang="de-DE" sz="800" dirty="0">
                <a:solidFill>
                  <a:prstClr val="black"/>
                </a:solidFill>
              </a:rPr>
              <a:t> et al. J </a:t>
            </a:r>
            <a:r>
              <a:rPr lang="de-DE" sz="800" dirty="0" err="1">
                <a:solidFill>
                  <a:prstClr val="black"/>
                </a:solidFill>
              </a:rPr>
              <a:t>Clin</a:t>
            </a:r>
            <a:r>
              <a:rPr lang="de-DE" sz="800" dirty="0">
                <a:solidFill>
                  <a:prstClr val="black"/>
                </a:solidFill>
              </a:rPr>
              <a:t> </a:t>
            </a:r>
            <a:r>
              <a:rPr lang="de-DE" sz="800" dirty="0" err="1">
                <a:solidFill>
                  <a:prstClr val="black"/>
                </a:solidFill>
              </a:rPr>
              <a:t>Oncol</a:t>
            </a:r>
            <a:r>
              <a:rPr lang="de-DE" sz="800" dirty="0">
                <a:solidFill>
                  <a:prstClr val="black"/>
                </a:solidFill>
              </a:rPr>
              <a:t> 2014; 32(33):3753-61; 3. Perez et al. J </a:t>
            </a:r>
            <a:r>
              <a:rPr lang="de-DE" sz="800" dirty="0" err="1">
                <a:solidFill>
                  <a:prstClr val="black"/>
                </a:solidFill>
              </a:rPr>
              <a:t>Clin</a:t>
            </a:r>
            <a:r>
              <a:rPr lang="de-DE" sz="800" dirty="0">
                <a:solidFill>
                  <a:prstClr val="black"/>
                </a:solidFill>
              </a:rPr>
              <a:t> </a:t>
            </a:r>
            <a:r>
              <a:rPr lang="de-DE" sz="800" dirty="0" err="1">
                <a:solidFill>
                  <a:prstClr val="black"/>
                </a:solidFill>
              </a:rPr>
              <a:t>Oncol</a:t>
            </a:r>
            <a:r>
              <a:rPr lang="de-DE" sz="800" dirty="0">
                <a:solidFill>
                  <a:prstClr val="black"/>
                </a:solidFill>
              </a:rPr>
              <a:t> 2019; 35:141-148; 4. </a:t>
            </a:r>
            <a:r>
              <a:rPr lang="de-DE" sz="800" dirty="0" err="1">
                <a:solidFill>
                  <a:prstClr val="black"/>
                </a:solidFill>
              </a:rPr>
              <a:t>Pogue</a:t>
            </a:r>
            <a:r>
              <a:rPr lang="de-DE" sz="800" dirty="0">
                <a:solidFill>
                  <a:prstClr val="black"/>
                </a:solidFill>
              </a:rPr>
              <a:t>-Geile et al. J </a:t>
            </a:r>
            <a:r>
              <a:rPr lang="de-DE" sz="800" dirty="0" err="1">
                <a:solidFill>
                  <a:prstClr val="black"/>
                </a:solidFill>
              </a:rPr>
              <a:t>Clin</a:t>
            </a:r>
            <a:r>
              <a:rPr lang="de-DE" sz="800" dirty="0">
                <a:solidFill>
                  <a:prstClr val="black"/>
                </a:solidFill>
              </a:rPr>
              <a:t> </a:t>
            </a:r>
            <a:r>
              <a:rPr lang="de-DE" sz="800" dirty="0" err="1">
                <a:solidFill>
                  <a:prstClr val="black"/>
                </a:solidFill>
              </a:rPr>
              <a:t>Oncol</a:t>
            </a:r>
            <a:r>
              <a:rPr lang="de-DE" sz="800" dirty="0">
                <a:solidFill>
                  <a:prstClr val="black"/>
                </a:solidFill>
              </a:rPr>
              <a:t> 2015; 33(12):1340-1347; 5. Perez et al. J </a:t>
            </a:r>
            <a:r>
              <a:rPr lang="de-DE" sz="800" dirty="0" err="1">
                <a:solidFill>
                  <a:prstClr val="black"/>
                </a:solidFill>
              </a:rPr>
              <a:t>Clin</a:t>
            </a:r>
            <a:r>
              <a:rPr lang="de-DE" sz="800" dirty="0">
                <a:solidFill>
                  <a:prstClr val="black"/>
                </a:solidFill>
              </a:rPr>
              <a:t> </a:t>
            </a:r>
            <a:r>
              <a:rPr lang="de-DE" sz="800" dirty="0" err="1">
                <a:solidFill>
                  <a:prstClr val="black"/>
                </a:solidFill>
              </a:rPr>
              <a:t>Oncol</a:t>
            </a:r>
            <a:r>
              <a:rPr lang="de-DE" sz="800" dirty="0">
                <a:solidFill>
                  <a:prstClr val="black"/>
                </a:solidFill>
              </a:rPr>
              <a:t> 2015; 33(7):701-708</a:t>
            </a:r>
          </a:p>
        </p:txBody>
      </p:sp>
      <p:sp>
        <p:nvSpPr>
          <p:cNvPr id="33" name="Inhaltsplatzhalter 2">
            <a:extLst>
              <a:ext uri="{FF2B5EF4-FFF2-40B4-BE49-F238E27FC236}">
                <a16:creationId xmlns:a16="http://schemas.microsoft.com/office/drawing/2014/main" id="{B8FCD59E-0833-46E8-8390-A42767F791DC}"/>
              </a:ext>
            </a:extLst>
          </p:cNvPr>
          <p:cNvSpPr>
            <a:spLocks noGrp="1"/>
          </p:cNvSpPr>
          <p:nvPr>
            <p:ph idx="1"/>
          </p:nvPr>
        </p:nvSpPr>
        <p:spPr>
          <a:xfrm>
            <a:off x="435531" y="3589149"/>
            <a:ext cx="4461784" cy="749124"/>
          </a:xfrm>
        </p:spPr>
        <p:txBody>
          <a:bodyPr/>
          <a:lstStyle/>
          <a:p>
            <a:r>
              <a:rPr lang="en-US" sz="1000" dirty="0"/>
              <a:t>Eine </a:t>
            </a:r>
            <a:r>
              <a:rPr lang="en-US" sz="1000" dirty="0" err="1"/>
              <a:t>höhere</a:t>
            </a:r>
            <a:r>
              <a:rPr lang="en-US" sz="1000" dirty="0"/>
              <a:t> HER2-Expression </a:t>
            </a:r>
            <a:r>
              <a:rPr lang="en-US" sz="1000" dirty="0" err="1"/>
              <a:t>ist</a:t>
            </a:r>
            <a:r>
              <a:rPr lang="en-US" sz="1000" dirty="0"/>
              <a:t> </a:t>
            </a:r>
            <a:r>
              <a:rPr lang="en-US" sz="1000" dirty="0" err="1"/>
              <a:t>generell</a:t>
            </a:r>
            <a:r>
              <a:rPr lang="en-US" sz="1000" dirty="0"/>
              <a:t> </a:t>
            </a:r>
            <a:r>
              <a:rPr lang="en-US" sz="1000" dirty="0" err="1"/>
              <a:t>mit</a:t>
            </a:r>
            <a:r>
              <a:rPr lang="en-US" sz="1000" dirty="0"/>
              <a:t> </a:t>
            </a:r>
            <a:r>
              <a:rPr lang="en-US" sz="1000" dirty="0" err="1"/>
              <a:t>einem</a:t>
            </a:r>
            <a:r>
              <a:rPr lang="en-US" sz="1000" dirty="0"/>
              <a:t> </a:t>
            </a:r>
            <a:r>
              <a:rPr lang="en-US" sz="1000" dirty="0" err="1"/>
              <a:t>besseren</a:t>
            </a:r>
            <a:r>
              <a:rPr lang="en-US" sz="1000" dirty="0"/>
              <a:t> Outcome </a:t>
            </a:r>
            <a:r>
              <a:rPr lang="en-US" sz="1000" dirty="0" err="1"/>
              <a:t>beim</a:t>
            </a:r>
            <a:r>
              <a:rPr lang="en-US" sz="1000" dirty="0"/>
              <a:t> </a:t>
            </a:r>
            <a:r>
              <a:rPr lang="en-US" sz="1000" dirty="0" err="1"/>
              <a:t>Ansprechen</a:t>
            </a:r>
            <a:r>
              <a:rPr lang="en-US" sz="1000" dirty="0"/>
              <a:t> auf die HER2-gerichtete </a:t>
            </a:r>
            <a:r>
              <a:rPr lang="en-US" sz="1000" dirty="0" err="1"/>
              <a:t>Therapie</a:t>
            </a:r>
            <a:r>
              <a:rPr lang="en-US" sz="1000" dirty="0"/>
              <a:t> assoziiert.</a:t>
            </a:r>
            <a:r>
              <a:rPr lang="en-US" sz="1000" baseline="30000" dirty="0"/>
              <a:t>1,2</a:t>
            </a:r>
          </a:p>
          <a:p>
            <a:r>
              <a:rPr lang="en-US" sz="1000" dirty="0"/>
              <a:t>PIK3CA-Mutation </a:t>
            </a:r>
            <a:r>
              <a:rPr lang="en-US" sz="1000" dirty="0" err="1"/>
              <a:t>ist</a:t>
            </a:r>
            <a:r>
              <a:rPr lang="en-US" sz="1000" dirty="0"/>
              <a:t> </a:t>
            </a:r>
            <a:r>
              <a:rPr lang="en-US" sz="1000" dirty="0" err="1"/>
              <a:t>ein</a:t>
            </a:r>
            <a:r>
              <a:rPr lang="en-US" sz="1000" dirty="0"/>
              <a:t> </a:t>
            </a:r>
            <a:r>
              <a:rPr lang="en-US" sz="1000" dirty="0" err="1"/>
              <a:t>bekannter</a:t>
            </a:r>
            <a:r>
              <a:rPr lang="en-US" sz="1000" dirty="0"/>
              <a:t> Marker </a:t>
            </a:r>
            <a:r>
              <a:rPr lang="en-US" sz="1000" dirty="0" err="1"/>
              <a:t>für</a:t>
            </a:r>
            <a:r>
              <a:rPr lang="en-US" sz="1000" dirty="0"/>
              <a:t> </a:t>
            </a:r>
            <a:r>
              <a:rPr lang="en-US" sz="1000" dirty="0" err="1"/>
              <a:t>eine</a:t>
            </a:r>
            <a:r>
              <a:rPr lang="en-US" sz="1000" dirty="0"/>
              <a:t> </a:t>
            </a:r>
            <a:r>
              <a:rPr lang="en-US" sz="1000" dirty="0" err="1"/>
              <a:t>schlechte</a:t>
            </a:r>
            <a:r>
              <a:rPr lang="en-US" sz="1000" dirty="0"/>
              <a:t> Prognose </a:t>
            </a:r>
            <a:r>
              <a:rPr lang="en-US" sz="1000" dirty="0" err="1"/>
              <a:t>bei</a:t>
            </a:r>
            <a:r>
              <a:rPr lang="en-US" sz="1000" dirty="0"/>
              <a:t> MBC,</a:t>
            </a:r>
            <a:r>
              <a:rPr lang="en-US" sz="1000" baseline="30000" dirty="0"/>
              <a:t>2,3</a:t>
            </a:r>
            <a:r>
              <a:rPr lang="en-US" sz="1000" dirty="0"/>
              <a:t> </a:t>
            </a:r>
            <a:r>
              <a:rPr lang="en-US" sz="1000" dirty="0" err="1"/>
              <a:t>doch</a:t>
            </a:r>
            <a:r>
              <a:rPr lang="en-US" sz="1000" dirty="0"/>
              <a:t> </a:t>
            </a:r>
            <a:r>
              <a:rPr lang="en-US" sz="1000" dirty="0" err="1"/>
              <a:t>sind</a:t>
            </a:r>
            <a:r>
              <a:rPr lang="en-US" sz="1000" dirty="0"/>
              <a:t> die </a:t>
            </a:r>
            <a:r>
              <a:rPr lang="en-US" sz="1000" dirty="0" err="1"/>
              <a:t>Daten</a:t>
            </a:r>
            <a:r>
              <a:rPr lang="en-US" sz="1000" dirty="0"/>
              <a:t> </a:t>
            </a:r>
            <a:r>
              <a:rPr lang="en-US" sz="1000" dirty="0" err="1"/>
              <a:t>im</a:t>
            </a:r>
            <a:r>
              <a:rPr lang="en-US" sz="1000" dirty="0"/>
              <a:t> </a:t>
            </a:r>
            <a:r>
              <a:rPr lang="en-US" sz="1000" dirty="0" err="1"/>
              <a:t>adjuvanten</a:t>
            </a:r>
            <a:r>
              <a:rPr lang="en-US" sz="1000" dirty="0"/>
              <a:t> Setting </a:t>
            </a:r>
            <a:r>
              <a:rPr lang="en-US" sz="1000" dirty="0" err="1"/>
              <a:t>nicht</a:t>
            </a:r>
            <a:r>
              <a:rPr lang="en-US" sz="1000" dirty="0"/>
              <a:t> konsistent.</a:t>
            </a:r>
            <a:r>
              <a:rPr lang="en-US" sz="1000" baseline="30000" dirty="0"/>
              <a:t>1,4</a:t>
            </a:r>
            <a:r>
              <a:rPr lang="en-US" sz="1000" dirty="0"/>
              <a:t> </a:t>
            </a:r>
            <a:endParaRPr lang="de-DE" sz="1050" dirty="0"/>
          </a:p>
        </p:txBody>
      </p:sp>
      <p:sp>
        <p:nvSpPr>
          <p:cNvPr id="34" name="Inhaltsplatzhalter 2">
            <a:extLst>
              <a:ext uri="{FF2B5EF4-FFF2-40B4-BE49-F238E27FC236}">
                <a16:creationId xmlns:a16="http://schemas.microsoft.com/office/drawing/2014/main" id="{0FEC7983-DE76-4879-BE59-F1F46946E31B}"/>
              </a:ext>
            </a:extLst>
          </p:cNvPr>
          <p:cNvSpPr txBox="1">
            <a:spLocks/>
          </p:cNvSpPr>
          <p:nvPr/>
        </p:nvSpPr>
        <p:spPr>
          <a:xfrm>
            <a:off x="5260208" y="3594697"/>
            <a:ext cx="3679580" cy="558836"/>
          </a:xfrm>
          <a:prstGeom prst="rect">
            <a:avLst/>
          </a:prstGeom>
        </p:spPr>
        <p:txBody>
          <a:bodyPr vert="horz" lIns="0" tIns="45720" rIns="91440" bIns="45720" rtlCol="0">
            <a:noAutofit/>
          </a:bodyPr>
          <a:lstStyle>
            <a:lvl1pPr marL="228600" indent="-228600" algn="l" defTabSz="457200" rtl="0" eaLnBrk="1" latinLnBrk="0" hangingPunct="1">
              <a:spcBef>
                <a:spcPts val="600"/>
              </a:spcBef>
              <a:buClr>
                <a:srgbClr val="197812"/>
              </a:buClr>
              <a:buFont typeface="Arial"/>
              <a:buChar char="•"/>
              <a:defRPr sz="1400" b="0" kern="1200">
                <a:solidFill>
                  <a:schemeClr val="tx1"/>
                </a:solidFill>
                <a:latin typeface="+mn-lt"/>
                <a:ea typeface="+mn-ea"/>
                <a:cs typeface="Open Sans"/>
              </a:defRPr>
            </a:lvl1pPr>
            <a:lvl2pPr marL="685800" indent="-228600" algn="l" defTabSz="457200" rtl="0" eaLnBrk="1" latinLnBrk="0" hangingPunct="1">
              <a:spcBef>
                <a:spcPts val="600"/>
              </a:spcBef>
              <a:buClr>
                <a:srgbClr val="197812"/>
              </a:buClr>
              <a:buFont typeface="Arial"/>
              <a:buChar char="–"/>
              <a:defRPr sz="1200" kern="1200">
                <a:solidFill>
                  <a:schemeClr val="tx1"/>
                </a:solidFill>
                <a:latin typeface="+mn-lt"/>
                <a:ea typeface="+mn-ea"/>
                <a:cs typeface="Open Sans Light"/>
              </a:defRPr>
            </a:lvl2pPr>
            <a:lvl3pPr marL="1051560" indent="-137160" algn="l" defTabSz="457200" rtl="0" eaLnBrk="1" latinLnBrk="0" hangingPunct="1">
              <a:spcBef>
                <a:spcPts val="600"/>
              </a:spcBef>
              <a:buClr>
                <a:srgbClr val="197812"/>
              </a:buClr>
              <a:buFont typeface="Arial"/>
              <a:buChar char="•"/>
              <a:defRPr sz="1000" kern="1200">
                <a:solidFill>
                  <a:schemeClr val="tx1"/>
                </a:solidFill>
                <a:latin typeface="+mn-lt"/>
                <a:ea typeface="+mn-ea"/>
                <a:cs typeface="Open Sans Light"/>
              </a:defRPr>
            </a:lvl3pPr>
            <a:lvl4pPr marL="1508760" indent="-137160" algn="l" defTabSz="457200" rtl="0" eaLnBrk="1" latinLnBrk="0" hangingPunct="1">
              <a:spcBef>
                <a:spcPts val="600"/>
              </a:spcBef>
              <a:buClr>
                <a:schemeClr val="accent2"/>
              </a:buClr>
              <a:buFont typeface="Arial"/>
              <a:buChar char="–"/>
              <a:defRPr sz="1100" kern="1200">
                <a:solidFill>
                  <a:schemeClr val="tx1"/>
                </a:solidFill>
                <a:latin typeface="+mn-lt"/>
                <a:ea typeface="+mn-ea"/>
                <a:cs typeface="Open Sans Light"/>
              </a:defRPr>
            </a:lvl4pPr>
            <a:lvl5pPr marL="1965960" indent="-137160" algn="l" defTabSz="457200" rtl="0" eaLnBrk="1" latinLnBrk="0" hangingPunct="1">
              <a:spcBef>
                <a:spcPts val="600"/>
              </a:spcBef>
              <a:buClr>
                <a:schemeClr val="accent2"/>
              </a:buClr>
              <a:buFont typeface="Arial"/>
              <a:buChar char="»"/>
              <a:defRPr sz="1100" kern="1200">
                <a:solidFill>
                  <a:schemeClr val="tx1"/>
                </a:solidFill>
                <a:latin typeface="+mn-lt"/>
                <a:ea typeface="+mn-ea"/>
                <a:cs typeface="Open Sans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dirty="0"/>
              <a:t>Eine </a:t>
            </a:r>
            <a:r>
              <a:rPr lang="en-US" sz="1000" dirty="0" err="1"/>
              <a:t>aktivierte</a:t>
            </a:r>
            <a:r>
              <a:rPr lang="en-US" sz="1000" dirty="0"/>
              <a:t> </a:t>
            </a:r>
            <a:r>
              <a:rPr lang="en-US" sz="1000" dirty="0" err="1"/>
              <a:t>Immun-Mikroumgebung</a:t>
            </a:r>
            <a:r>
              <a:rPr lang="en-US" sz="1000" dirty="0"/>
              <a:t> </a:t>
            </a:r>
            <a:r>
              <a:rPr lang="en-US" sz="1000" dirty="0" err="1"/>
              <a:t>wurde</a:t>
            </a:r>
            <a:r>
              <a:rPr lang="en-US" sz="1000" dirty="0"/>
              <a:t> </a:t>
            </a:r>
            <a:r>
              <a:rPr lang="en-US" sz="1000" dirty="0" err="1"/>
              <a:t>mit</a:t>
            </a:r>
            <a:r>
              <a:rPr lang="en-US" sz="1000" dirty="0"/>
              <a:t> </a:t>
            </a:r>
            <a:r>
              <a:rPr lang="en-US" sz="1000" dirty="0" err="1"/>
              <a:t>einem</a:t>
            </a:r>
            <a:r>
              <a:rPr lang="en-US" sz="1000" dirty="0"/>
              <a:t> </a:t>
            </a:r>
            <a:r>
              <a:rPr lang="en-US" sz="1000" dirty="0" err="1"/>
              <a:t>besseren</a:t>
            </a:r>
            <a:r>
              <a:rPr lang="en-US" sz="1000" dirty="0"/>
              <a:t> Outcome </a:t>
            </a:r>
            <a:r>
              <a:rPr lang="en-US" sz="1000" dirty="0" err="1"/>
              <a:t>bei</a:t>
            </a:r>
            <a:r>
              <a:rPr lang="en-US" sz="1000" dirty="0"/>
              <a:t> HER2-positivem EBC assoziiert.</a:t>
            </a:r>
            <a:r>
              <a:rPr lang="en-US" sz="1000" baseline="30000" dirty="0"/>
              <a:t>1,5</a:t>
            </a:r>
            <a:endParaRPr lang="de-DE" sz="1050" baseline="30000" dirty="0"/>
          </a:p>
        </p:txBody>
      </p:sp>
      <p:grpSp>
        <p:nvGrpSpPr>
          <p:cNvPr id="11" name="Gruppieren 10">
            <a:extLst>
              <a:ext uri="{FF2B5EF4-FFF2-40B4-BE49-F238E27FC236}">
                <a16:creationId xmlns:a16="http://schemas.microsoft.com/office/drawing/2014/main" id="{1BB49B77-D425-4365-8C42-883144855629}"/>
              </a:ext>
            </a:extLst>
          </p:cNvPr>
          <p:cNvGrpSpPr/>
          <p:nvPr/>
        </p:nvGrpSpPr>
        <p:grpSpPr>
          <a:xfrm>
            <a:off x="891557" y="1112503"/>
            <a:ext cx="6984221" cy="2414392"/>
            <a:chOff x="891557" y="1141078"/>
            <a:chExt cx="6984221" cy="2414392"/>
          </a:xfrm>
        </p:grpSpPr>
        <p:pic>
          <p:nvPicPr>
            <p:cNvPr id="35" name="Picture 2">
              <a:extLst>
                <a:ext uri="{FF2B5EF4-FFF2-40B4-BE49-F238E27FC236}">
                  <a16:creationId xmlns:a16="http://schemas.microsoft.com/office/drawing/2014/main" id="{B281C44D-AD64-4AE4-A796-FBDDEDCBCE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8" t="14194" r="3863" b="29716"/>
            <a:stretch/>
          </p:blipFill>
          <p:spPr bwMode="auto">
            <a:xfrm>
              <a:off x="891557" y="1204155"/>
              <a:ext cx="6972428" cy="2351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feld 37">
              <a:extLst>
                <a:ext uri="{FF2B5EF4-FFF2-40B4-BE49-F238E27FC236}">
                  <a16:creationId xmlns:a16="http://schemas.microsoft.com/office/drawing/2014/main" id="{B3A7C786-6382-4617-8661-90C5E6523243}"/>
                </a:ext>
              </a:extLst>
            </p:cNvPr>
            <p:cNvSpPr txBox="1"/>
            <p:nvPr/>
          </p:nvSpPr>
          <p:spPr>
            <a:xfrm>
              <a:off x="1179822" y="2786889"/>
              <a:ext cx="499753" cy="216396"/>
            </a:xfrm>
            <a:prstGeom prst="ellipse">
              <a:avLst/>
            </a:prstGeom>
            <a:solidFill>
              <a:srgbClr val="008200"/>
            </a:solidFill>
          </p:spPr>
          <p:txBody>
            <a:bodyPr wrap="square" lIns="0" tIns="0" rIns="0" bIns="0" rtlCol="0">
              <a:spAutoFit/>
            </a:bodyPr>
            <a:lstStyle/>
            <a:p>
              <a:pPr algn="ctr"/>
              <a:r>
                <a:rPr lang="de-DE" sz="500" dirty="0">
                  <a:solidFill>
                    <a:schemeClr val="bg1"/>
                  </a:solidFill>
                </a:rPr>
                <a:t>Zellzyklus-Progression</a:t>
              </a:r>
            </a:p>
          </p:txBody>
        </p:sp>
        <p:sp>
          <p:nvSpPr>
            <p:cNvPr id="39" name="Textfeld 38">
              <a:extLst>
                <a:ext uri="{FF2B5EF4-FFF2-40B4-BE49-F238E27FC236}">
                  <a16:creationId xmlns:a16="http://schemas.microsoft.com/office/drawing/2014/main" id="{CA0F10F7-EDB5-44F4-93B0-D4F50053BCB0}"/>
                </a:ext>
              </a:extLst>
            </p:cNvPr>
            <p:cNvSpPr txBox="1"/>
            <p:nvPr/>
          </p:nvSpPr>
          <p:spPr>
            <a:xfrm>
              <a:off x="1881497" y="2617613"/>
              <a:ext cx="566428" cy="169276"/>
            </a:xfrm>
            <a:prstGeom prst="ellipse">
              <a:avLst/>
            </a:prstGeom>
            <a:solidFill>
              <a:srgbClr val="008200"/>
            </a:solidFill>
          </p:spPr>
          <p:txBody>
            <a:bodyPr wrap="square" lIns="0" tIns="0" rIns="0" bIns="0" rtlCol="0" anchor="ctr" anchorCtr="0">
              <a:noAutofit/>
            </a:bodyPr>
            <a:lstStyle/>
            <a:p>
              <a:pPr algn="ctr"/>
              <a:r>
                <a:rPr lang="de-DE" sz="500" dirty="0">
                  <a:solidFill>
                    <a:schemeClr val="bg1"/>
                  </a:solidFill>
                </a:rPr>
                <a:t>Zellüberleben</a:t>
              </a:r>
            </a:p>
          </p:txBody>
        </p:sp>
        <p:sp>
          <p:nvSpPr>
            <p:cNvPr id="40" name="Textfeld 39">
              <a:extLst>
                <a:ext uri="{FF2B5EF4-FFF2-40B4-BE49-F238E27FC236}">
                  <a16:creationId xmlns:a16="http://schemas.microsoft.com/office/drawing/2014/main" id="{D04CF2AB-8B1A-4A18-A3AF-E6E641623082}"/>
                </a:ext>
              </a:extLst>
            </p:cNvPr>
            <p:cNvSpPr txBox="1"/>
            <p:nvPr/>
          </p:nvSpPr>
          <p:spPr>
            <a:xfrm>
              <a:off x="2277475" y="2887243"/>
              <a:ext cx="261290" cy="76944"/>
            </a:xfrm>
            <a:prstGeom prst="rect">
              <a:avLst/>
            </a:prstGeom>
            <a:solidFill>
              <a:srgbClr val="E4DCE7"/>
            </a:solidFill>
          </p:spPr>
          <p:txBody>
            <a:bodyPr wrap="none" lIns="0" tIns="0" rIns="0" bIns="0" rtlCol="0">
              <a:spAutoFit/>
            </a:bodyPr>
            <a:lstStyle/>
            <a:p>
              <a:pPr algn="ctr"/>
              <a:r>
                <a:rPr lang="de-DE" sz="500" dirty="0"/>
                <a:t>Zellkern  </a:t>
              </a:r>
            </a:p>
          </p:txBody>
        </p:sp>
        <p:sp>
          <p:nvSpPr>
            <p:cNvPr id="49" name="Textfeld 48">
              <a:extLst>
                <a:ext uri="{FF2B5EF4-FFF2-40B4-BE49-F238E27FC236}">
                  <a16:creationId xmlns:a16="http://schemas.microsoft.com/office/drawing/2014/main" id="{8E86E9ED-D85F-46B9-B229-D2794487C5BC}"/>
                </a:ext>
              </a:extLst>
            </p:cNvPr>
            <p:cNvSpPr txBox="1"/>
            <p:nvPr/>
          </p:nvSpPr>
          <p:spPr>
            <a:xfrm>
              <a:off x="2172405" y="3333749"/>
              <a:ext cx="627503" cy="136526"/>
            </a:xfrm>
            <a:prstGeom prst="rect">
              <a:avLst/>
            </a:prstGeom>
            <a:solidFill>
              <a:srgbClr val="139070"/>
            </a:solidFill>
          </p:spPr>
          <p:txBody>
            <a:bodyPr wrap="square" lIns="0" tIns="0" rIns="0" bIns="0" rtlCol="0" anchor="ctr" anchorCtr="0">
              <a:noAutofit/>
            </a:bodyPr>
            <a:lstStyle/>
            <a:p>
              <a:r>
                <a:rPr lang="de-DE" sz="1000" dirty="0">
                  <a:solidFill>
                    <a:schemeClr val="bg1"/>
                  </a:solidFill>
                </a:rPr>
                <a:t>-</a:t>
              </a:r>
              <a:r>
                <a:rPr lang="de-DE" sz="1000" dirty="0" err="1">
                  <a:solidFill>
                    <a:schemeClr val="bg1"/>
                  </a:solidFill>
                </a:rPr>
                <a:t>Pathway</a:t>
              </a:r>
              <a:endParaRPr lang="de-DE" sz="1000" dirty="0">
                <a:solidFill>
                  <a:schemeClr val="bg1"/>
                </a:solidFill>
              </a:endParaRPr>
            </a:p>
          </p:txBody>
        </p:sp>
        <p:sp>
          <p:nvSpPr>
            <p:cNvPr id="54" name="Textfeld 53">
              <a:extLst>
                <a:ext uri="{FF2B5EF4-FFF2-40B4-BE49-F238E27FC236}">
                  <a16:creationId xmlns:a16="http://schemas.microsoft.com/office/drawing/2014/main" id="{2B85ED0E-96EE-48DE-B8E9-FF3AF83390EF}"/>
                </a:ext>
              </a:extLst>
            </p:cNvPr>
            <p:cNvSpPr txBox="1"/>
            <p:nvPr/>
          </p:nvSpPr>
          <p:spPr>
            <a:xfrm>
              <a:off x="3717951" y="2299118"/>
              <a:ext cx="502161" cy="272632"/>
            </a:xfrm>
            <a:prstGeom prst="rect">
              <a:avLst/>
            </a:prstGeom>
            <a:solidFill>
              <a:srgbClr val="008864"/>
            </a:solidFill>
          </p:spPr>
          <p:txBody>
            <a:bodyPr wrap="square" lIns="0" tIns="0" rIns="0" bIns="0" rtlCol="0" anchor="ctr" anchorCtr="0">
              <a:noAutofit/>
            </a:bodyPr>
            <a:lstStyle/>
            <a:p>
              <a:pPr algn="ctr"/>
              <a:r>
                <a:rPr lang="de-DE" sz="800" dirty="0">
                  <a:solidFill>
                    <a:schemeClr val="bg1"/>
                  </a:solidFill>
                </a:rPr>
                <a:t>HER2-Pathway</a:t>
              </a:r>
            </a:p>
          </p:txBody>
        </p:sp>
        <p:sp>
          <p:nvSpPr>
            <p:cNvPr id="55" name="Textfeld 54">
              <a:extLst>
                <a:ext uri="{FF2B5EF4-FFF2-40B4-BE49-F238E27FC236}">
                  <a16:creationId xmlns:a16="http://schemas.microsoft.com/office/drawing/2014/main" id="{CA201142-6109-4974-B8EF-EADB17515610}"/>
                </a:ext>
              </a:extLst>
            </p:cNvPr>
            <p:cNvSpPr txBox="1"/>
            <p:nvPr/>
          </p:nvSpPr>
          <p:spPr>
            <a:xfrm>
              <a:off x="4572000" y="2246125"/>
              <a:ext cx="542925" cy="404830"/>
            </a:xfrm>
            <a:prstGeom prst="rect">
              <a:avLst/>
            </a:prstGeom>
            <a:solidFill>
              <a:srgbClr val="008864"/>
            </a:solidFill>
          </p:spPr>
          <p:txBody>
            <a:bodyPr wrap="square" lIns="0" tIns="0" rIns="0" bIns="0" rtlCol="0" anchor="ctr" anchorCtr="0">
              <a:noAutofit/>
            </a:bodyPr>
            <a:lstStyle/>
            <a:p>
              <a:pPr algn="ctr"/>
              <a:r>
                <a:rPr lang="de-DE" sz="800" dirty="0">
                  <a:solidFill>
                    <a:schemeClr val="bg1"/>
                  </a:solidFill>
                </a:rPr>
                <a:t>Immun-Mikro-umgebung</a:t>
              </a:r>
            </a:p>
          </p:txBody>
        </p:sp>
        <p:sp>
          <p:nvSpPr>
            <p:cNvPr id="8" name="Rechteck 7">
              <a:extLst>
                <a:ext uri="{FF2B5EF4-FFF2-40B4-BE49-F238E27FC236}">
                  <a16:creationId xmlns:a16="http://schemas.microsoft.com/office/drawing/2014/main" id="{991C0C38-BD05-443C-911C-F49BF2BA3BC1}"/>
                </a:ext>
              </a:extLst>
            </p:cNvPr>
            <p:cNvSpPr/>
            <p:nvPr/>
          </p:nvSpPr>
          <p:spPr>
            <a:xfrm>
              <a:off x="4507733" y="2481679"/>
              <a:ext cx="64267" cy="169276"/>
            </a:xfrm>
            <a:prstGeom prst="rect">
              <a:avLst/>
            </a:prstGeom>
            <a:solidFill>
              <a:srgbClr val="008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6" name="Textfeld 55">
              <a:extLst>
                <a:ext uri="{FF2B5EF4-FFF2-40B4-BE49-F238E27FC236}">
                  <a16:creationId xmlns:a16="http://schemas.microsoft.com/office/drawing/2014/main" id="{5C99BA2F-9F75-4C4F-8391-4FAE2E781C01}"/>
                </a:ext>
              </a:extLst>
            </p:cNvPr>
            <p:cNvSpPr txBox="1"/>
            <p:nvPr/>
          </p:nvSpPr>
          <p:spPr>
            <a:xfrm>
              <a:off x="6133844" y="3325546"/>
              <a:ext cx="1260731" cy="144729"/>
            </a:xfrm>
            <a:prstGeom prst="rect">
              <a:avLst/>
            </a:prstGeom>
            <a:solidFill>
              <a:srgbClr val="008864"/>
            </a:solidFill>
          </p:spPr>
          <p:txBody>
            <a:bodyPr wrap="square" lIns="0" tIns="0" rIns="0" bIns="0" rtlCol="0" anchor="ctr" anchorCtr="0">
              <a:noAutofit/>
            </a:bodyPr>
            <a:lstStyle/>
            <a:p>
              <a:pPr algn="ctr"/>
              <a:r>
                <a:rPr lang="de-DE" sz="1000" dirty="0">
                  <a:solidFill>
                    <a:schemeClr val="bg1"/>
                  </a:solidFill>
                </a:rPr>
                <a:t>Immunitätszyklus</a:t>
              </a:r>
            </a:p>
          </p:txBody>
        </p:sp>
        <p:sp>
          <p:nvSpPr>
            <p:cNvPr id="57" name="Textfeld 56">
              <a:extLst>
                <a:ext uri="{FF2B5EF4-FFF2-40B4-BE49-F238E27FC236}">
                  <a16:creationId xmlns:a16="http://schemas.microsoft.com/office/drawing/2014/main" id="{46979F8A-C112-477F-92F1-0D4E329EE08B}"/>
                </a:ext>
              </a:extLst>
            </p:cNvPr>
            <p:cNvSpPr txBox="1"/>
            <p:nvPr/>
          </p:nvSpPr>
          <p:spPr>
            <a:xfrm>
              <a:off x="5590919" y="1432375"/>
              <a:ext cx="542925" cy="216333"/>
            </a:xfrm>
            <a:prstGeom prst="rect">
              <a:avLst/>
            </a:prstGeom>
            <a:solidFill>
              <a:schemeClr val="bg1"/>
            </a:solidFill>
          </p:spPr>
          <p:txBody>
            <a:bodyPr wrap="square" lIns="0" tIns="0" rIns="0" bIns="0" rtlCol="0" anchor="ctr" anchorCtr="0">
              <a:noAutofit/>
            </a:bodyPr>
            <a:lstStyle/>
            <a:p>
              <a:pPr algn="ctr"/>
              <a:r>
                <a:rPr lang="de-DE" sz="600" b="1" dirty="0">
                  <a:solidFill>
                    <a:srgbClr val="003865"/>
                  </a:solidFill>
                </a:rPr>
                <a:t>Priming und Aktivierung</a:t>
              </a:r>
            </a:p>
          </p:txBody>
        </p:sp>
        <p:sp>
          <p:nvSpPr>
            <p:cNvPr id="58" name="Textfeld 57">
              <a:extLst>
                <a:ext uri="{FF2B5EF4-FFF2-40B4-BE49-F238E27FC236}">
                  <a16:creationId xmlns:a16="http://schemas.microsoft.com/office/drawing/2014/main" id="{132221E5-373B-4E9C-BBDD-9A3EEAC763F2}"/>
                </a:ext>
              </a:extLst>
            </p:cNvPr>
            <p:cNvSpPr txBox="1"/>
            <p:nvPr/>
          </p:nvSpPr>
          <p:spPr>
            <a:xfrm>
              <a:off x="6800850" y="1141078"/>
              <a:ext cx="593725" cy="236871"/>
            </a:xfrm>
            <a:prstGeom prst="rect">
              <a:avLst/>
            </a:prstGeom>
            <a:solidFill>
              <a:schemeClr val="bg1"/>
            </a:solidFill>
          </p:spPr>
          <p:txBody>
            <a:bodyPr wrap="square" lIns="0" tIns="0" rIns="0" bIns="0" rtlCol="0" anchor="ctr" anchorCtr="0">
              <a:noAutofit/>
            </a:bodyPr>
            <a:lstStyle/>
            <a:p>
              <a:pPr algn="ctr"/>
              <a:r>
                <a:rPr lang="de-DE" sz="600" b="1" dirty="0">
                  <a:solidFill>
                    <a:srgbClr val="003865"/>
                  </a:solidFill>
                </a:rPr>
                <a:t>Transport von T-Zellen zu den Tumoren</a:t>
              </a:r>
            </a:p>
          </p:txBody>
        </p:sp>
        <p:sp>
          <p:nvSpPr>
            <p:cNvPr id="59" name="Textfeld 58">
              <a:extLst>
                <a:ext uri="{FF2B5EF4-FFF2-40B4-BE49-F238E27FC236}">
                  <a16:creationId xmlns:a16="http://schemas.microsoft.com/office/drawing/2014/main" id="{1AB1FC63-4294-4D77-BA35-E3DB5C423062}"/>
                </a:ext>
              </a:extLst>
            </p:cNvPr>
            <p:cNvSpPr txBox="1"/>
            <p:nvPr/>
          </p:nvSpPr>
          <p:spPr>
            <a:xfrm>
              <a:off x="7184780" y="1521951"/>
              <a:ext cx="593725" cy="236871"/>
            </a:xfrm>
            <a:prstGeom prst="rect">
              <a:avLst/>
            </a:prstGeom>
            <a:solidFill>
              <a:schemeClr val="bg1"/>
            </a:solidFill>
          </p:spPr>
          <p:txBody>
            <a:bodyPr wrap="square" lIns="0" tIns="0" rIns="0" bIns="0" rtlCol="0" anchor="ctr" anchorCtr="0">
              <a:noAutofit/>
            </a:bodyPr>
            <a:lstStyle/>
            <a:p>
              <a:pPr algn="ctr"/>
              <a:r>
                <a:rPr lang="de-DE" sz="600" b="1" dirty="0">
                  <a:solidFill>
                    <a:srgbClr val="003865"/>
                  </a:solidFill>
                </a:rPr>
                <a:t>Infiltration von T-Zellen in die Tumore</a:t>
              </a:r>
            </a:p>
          </p:txBody>
        </p:sp>
        <p:sp>
          <p:nvSpPr>
            <p:cNvPr id="60" name="Textfeld 59">
              <a:extLst>
                <a:ext uri="{FF2B5EF4-FFF2-40B4-BE49-F238E27FC236}">
                  <a16:creationId xmlns:a16="http://schemas.microsoft.com/office/drawing/2014/main" id="{0A34D582-2444-445D-A38B-DE091B175A76}"/>
                </a:ext>
              </a:extLst>
            </p:cNvPr>
            <p:cNvSpPr txBox="1"/>
            <p:nvPr/>
          </p:nvSpPr>
          <p:spPr>
            <a:xfrm>
              <a:off x="7270260" y="2249748"/>
              <a:ext cx="593725" cy="236871"/>
            </a:xfrm>
            <a:prstGeom prst="rect">
              <a:avLst/>
            </a:prstGeom>
            <a:solidFill>
              <a:schemeClr val="bg1"/>
            </a:solidFill>
          </p:spPr>
          <p:txBody>
            <a:bodyPr wrap="square" lIns="0" tIns="0" rIns="0" bIns="0" rtlCol="0" anchor="ctr" anchorCtr="0">
              <a:noAutofit/>
            </a:bodyPr>
            <a:lstStyle/>
            <a:p>
              <a:pPr algn="ctr"/>
              <a:r>
                <a:rPr lang="de-DE" sz="600" b="1" dirty="0">
                  <a:solidFill>
                    <a:srgbClr val="003865"/>
                  </a:solidFill>
                </a:rPr>
                <a:t>Erkennung von Krebszellen durch T-Zellen </a:t>
              </a:r>
            </a:p>
          </p:txBody>
        </p:sp>
        <p:sp>
          <p:nvSpPr>
            <p:cNvPr id="61" name="Textfeld 60">
              <a:extLst>
                <a:ext uri="{FF2B5EF4-FFF2-40B4-BE49-F238E27FC236}">
                  <a16:creationId xmlns:a16="http://schemas.microsoft.com/office/drawing/2014/main" id="{E2A6F3D7-2CF1-4BB6-9CA1-D68671BC2599}"/>
                </a:ext>
              </a:extLst>
            </p:cNvPr>
            <p:cNvSpPr txBox="1"/>
            <p:nvPr/>
          </p:nvSpPr>
          <p:spPr>
            <a:xfrm>
              <a:off x="6966735" y="2558290"/>
              <a:ext cx="909043" cy="469138"/>
            </a:xfrm>
            <a:prstGeom prst="rect">
              <a:avLst/>
            </a:prstGeom>
            <a:solidFill>
              <a:schemeClr val="bg1"/>
            </a:solidFill>
          </p:spPr>
          <p:txBody>
            <a:bodyPr wrap="square" lIns="0" tIns="0" rIns="0" bIns="0" rtlCol="0" anchor="ctr" anchorCtr="0">
              <a:noAutofit/>
            </a:bodyPr>
            <a:lstStyle/>
            <a:p>
              <a:r>
                <a:rPr lang="de-DE" sz="600" b="1" dirty="0">
                  <a:solidFill>
                    <a:srgbClr val="003865"/>
                  </a:solidFill>
                </a:rPr>
                <a:t>Töten von Krebszellen</a:t>
              </a:r>
            </a:p>
            <a:p>
              <a:r>
                <a:rPr lang="de-DE" sz="600" b="1" dirty="0">
                  <a:solidFill>
                    <a:schemeClr val="accent5">
                      <a:lumMod val="75000"/>
                    </a:schemeClr>
                  </a:solidFill>
                </a:rPr>
                <a:t>Anti-PD-L1</a:t>
              </a:r>
            </a:p>
            <a:p>
              <a:r>
                <a:rPr lang="de-DE" sz="600" b="1" dirty="0">
                  <a:solidFill>
                    <a:schemeClr val="accent5">
                      <a:lumMod val="75000"/>
                    </a:schemeClr>
                  </a:solidFill>
                </a:rPr>
                <a:t>Anti-PD-1</a:t>
              </a:r>
            </a:p>
            <a:p>
              <a:r>
                <a:rPr lang="de-DE" sz="600" b="1" dirty="0">
                  <a:solidFill>
                    <a:schemeClr val="accent5">
                      <a:lumMod val="75000"/>
                    </a:schemeClr>
                  </a:solidFill>
                </a:rPr>
                <a:t>IDO-Inhibitoren</a:t>
              </a:r>
            </a:p>
          </p:txBody>
        </p:sp>
        <p:sp>
          <p:nvSpPr>
            <p:cNvPr id="62" name="Textfeld 61">
              <a:extLst>
                <a:ext uri="{FF2B5EF4-FFF2-40B4-BE49-F238E27FC236}">
                  <a16:creationId xmlns:a16="http://schemas.microsoft.com/office/drawing/2014/main" id="{E1B5A670-F209-4B6C-B575-80B99C12E5DF}"/>
                </a:ext>
              </a:extLst>
            </p:cNvPr>
            <p:cNvSpPr txBox="1"/>
            <p:nvPr/>
          </p:nvSpPr>
          <p:spPr>
            <a:xfrm>
              <a:off x="5509648" y="2473918"/>
              <a:ext cx="848364" cy="571437"/>
            </a:xfrm>
            <a:prstGeom prst="roundRect">
              <a:avLst/>
            </a:prstGeom>
            <a:solidFill>
              <a:schemeClr val="bg1"/>
            </a:solidFill>
            <a:ln>
              <a:solidFill>
                <a:srgbClr val="003865"/>
              </a:solidFill>
            </a:ln>
          </p:spPr>
          <p:txBody>
            <a:bodyPr wrap="square" lIns="0" tIns="0" rIns="0" bIns="0" rtlCol="0" anchor="ctr" anchorCtr="0">
              <a:noAutofit/>
            </a:bodyPr>
            <a:lstStyle/>
            <a:p>
              <a:pPr algn="ctr"/>
              <a:r>
                <a:rPr lang="de-DE" sz="600" b="1" dirty="0">
                  <a:solidFill>
                    <a:srgbClr val="003865"/>
                  </a:solidFill>
                </a:rPr>
                <a:t>Freisetzung von Krebszell-Antigenen</a:t>
              </a:r>
            </a:p>
            <a:p>
              <a:pPr algn="ctr"/>
              <a:r>
                <a:rPr lang="de-DE" sz="600" b="1" dirty="0">
                  <a:solidFill>
                    <a:srgbClr val="C00000"/>
                  </a:solidFill>
                </a:rPr>
                <a:t>Chemotherapie</a:t>
              </a:r>
            </a:p>
            <a:p>
              <a:pPr algn="ctr"/>
              <a:r>
                <a:rPr lang="de-DE" sz="600" b="1" dirty="0">
                  <a:solidFill>
                    <a:srgbClr val="7030A0"/>
                  </a:solidFill>
                </a:rPr>
                <a:t>Strahlentherapie</a:t>
              </a:r>
            </a:p>
            <a:p>
              <a:pPr algn="ctr"/>
              <a:r>
                <a:rPr lang="de-DE" sz="600" b="1" dirty="0">
                  <a:solidFill>
                    <a:srgbClr val="C00000"/>
                  </a:solidFill>
                </a:rPr>
                <a:t>Zielgerichtete Therapie</a:t>
              </a:r>
            </a:p>
          </p:txBody>
        </p:sp>
        <p:sp>
          <p:nvSpPr>
            <p:cNvPr id="63" name="Textfeld 62">
              <a:extLst>
                <a:ext uri="{FF2B5EF4-FFF2-40B4-BE49-F238E27FC236}">
                  <a16:creationId xmlns:a16="http://schemas.microsoft.com/office/drawing/2014/main" id="{F3BDA55F-2CBA-4ABB-AB0B-80E21429021F}"/>
                </a:ext>
              </a:extLst>
            </p:cNvPr>
            <p:cNvSpPr txBox="1"/>
            <p:nvPr/>
          </p:nvSpPr>
          <p:spPr>
            <a:xfrm>
              <a:off x="5464420" y="2008190"/>
              <a:ext cx="542925" cy="290928"/>
            </a:xfrm>
            <a:prstGeom prst="rect">
              <a:avLst/>
            </a:prstGeom>
            <a:solidFill>
              <a:schemeClr val="bg1"/>
            </a:solidFill>
          </p:spPr>
          <p:txBody>
            <a:bodyPr wrap="square" lIns="0" tIns="0" rIns="0" bIns="0" rtlCol="0" anchor="ctr" anchorCtr="0">
              <a:noAutofit/>
            </a:bodyPr>
            <a:lstStyle/>
            <a:p>
              <a:pPr algn="ctr"/>
              <a:r>
                <a:rPr lang="de-DE" sz="600" b="1" dirty="0">
                  <a:solidFill>
                    <a:srgbClr val="003865"/>
                  </a:solidFill>
                </a:rPr>
                <a:t>Krebszell-Antigen-Präsentation</a:t>
              </a:r>
            </a:p>
          </p:txBody>
        </p:sp>
        <p:sp>
          <p:nvSpPr>
            <p:cNvPr id="64" name="Textfeld 63">
              <a:extLst>
                <a:ext uri="{FF2B5EF4-FFF2-40B4-BE49-F238E27FC236}">
                  <a16:creationId xmlns:a16="http://schemas.microsoft.com/office/drawing/2014/main" id="{4DF86727-6CAC-4C0F-A59A-E00DFA346DEB}"/>
                </a:ext>
              </a:extLst>
            </p:cNvPr>
            <p:cNvSpPr txBox="1"/>
            <p:nvPr/>
          </p:nvSpPr>
          <p:spPr>
            <a:xfrm>
              <a:off x="6078409" y="3061124"/>
              <a:ext cx="1371600" cy="196509"/>
            </a:xfrm>
            <a:prstGeom prst="rect">
              <a:avLst/>
            </a:prstGeom>
            <a:solidFill>
              <a:schemeClr val="bg1"/>
            </a:solidFill>
          </p:spPr>
          <p:txBody>
            <a:bodyPr wrap="square" lIns="0" tIns="0" rIns="0" bIns="0" rtlCol="0" anchor="ctr" anchorCtr="0">
              <a:noAutofit/>
            </a:bodyPr>
            <a:lstStyle/>
            <a:p>
              <a:pPr algn="ctr"/>
              <a:r>
                <a:rPr lang="de-DE" sz="700" b="1" dirty="0">
                  <a:solidFill>
                    <a:srgbClr val="003865"/>
                  </a:solidFill>
                </a:rPr>
                <a:t>Der Krebs-Immunitätszyklus</a:t>
              </a:r>
            </a:p>
            <a:p>
              <a:pPr algn="ctr"/>
              <a:r>
                <a:rPr lang="de-DE" sz="600" i="1" dirty="0">
                  <a:solidFill>
                    <a:srgbClr val="003865"/>
                  </a:solidFill>
                </a:rPr>
                <a:t>Chen und </a:t>
              </a:r>
              <a:r>
                <a:rPr lang="de-DE" sz="600" i="1" dirty="0" err="1">
                  <a:solidFill>
                    <a:srgbClr val="003865"/>
                  </a:solidFill>
                </a:rPr>
                <a:t>Mellman</a:t>
              </a:r>
              <a:r>
                <a:rPr lang="de-DE" sz="600" i="1" dirty="0">
                  <a:solidFill>
                    <a:srgbClr val="003865"/>
                  </a:solidFill>
                </a:rPr>
                <a:t> </a:t>
              </a:r>
              <a:r>
                <a:rPr lang="de-DE" sz="600" i="1" dirty="0" err="1">
                  <a:solidFill>
                    <a:srgbClr val="003865"/>
                  </a:solidFill>
                </a:rPr>
                <a:t>Immunity</a:t>
              </a:r>
              <a:r>
                <a:rPr lang="de-DE" sz="600" i="1" dirty="0">
                  <a:solidFill>
                    <a:srgbClr val="003865"/>
                  </a:solidFill>
                </a:rPr>
                <a:t> 2013</a:t>
              </a:r>
            </a:p>
          </p:txBody>
        </p:sp>
      </p:grpSp>
    </p:spTree>
    <p:extLst>
      <p:ext uri="{BB962C8B-B14F-4D97-AF65-F5344CB8AC3E}">
        <p14:creationId xmlns:p14="http://schemas.microsoft.com/office/powerpoint/2010/main" val="1479570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DESTINY-Breast01</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Modi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1036)</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Methoden – </a:t>
            </a:r>
            <a:r>
              <a:rPr lang="de-DE" dirty="0" err="1">
                <a:solidFill>
                  <a:srgbClr val="003865"/>
                </a:solidFill>
              </a:rPr>
              <a:t>Biomarkeranalyse</a:t>
            </a:r>
            <a:endParaRPr lang="de-DE" dirty="0">
              <a:solidFill>
                <a:srgbClr val="003865"/>
              </a:solidFill>
            </a:endParaRPr>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70</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pPr lvl="0"/>
            <a:r>
              <a:rPr lang="en-US" sz="800" dirty="0"/>
              <a:t>HER2: human epidermal growth factor receptor 2 </a:t>
            </a:r>
            <a:endParaRPr lang="de-DE" sz="800" dirty="0"/>
          </a:p>
        </p:txBody>
      </p:sp>
      <p:sp>
        <p:nvSpPr>
          <p:cNvPr id="25" name="Inhaltsplatzhalter 2">
            <a:extLst>
              <a:ext uri="{FF2B5EF4-FFF2-40B4-BE49-F238E27FC236}">
                <a16:creationId xmlns:a16="http://schemas.microsoft.com/office/drawing/2014/main" id="{265F14B2-FB74-453D-AC46-807F687D221F}"/>
              </a:ext>
            </a:extLst>
          </p:cNvPr>
          <p:cNvSpPr>
            <a:spLocks noGrp="1"/>
          </p:cNvSpPr>
          <p:nvPr>
            <p:ph idx="1"/>
          </p:nvPr>
        </p:nvSpPr>
        <p:spPr>
          <a:xfrm>
            <a:off x="435965" y="1394784"/>
            <a:ext cx="8270259" cy="2909587"/>
          </a:xfrm>
        </p:spPr>
        <p:txBody>
          <a:bodyPr/>
          <a:lstStyle/>
          <a:p>
            <a:pPr>
              <a:spcAft>
                <a:spcPts val="1200"/>
              </a:spcAft>
            </a:pPr>
            <a:r>
              <a:rPr lang="de-DE" sz="1350" dirty="0"/>
              <a:t>Die archivierten Tumorgewebe-Proben wurden vor der Behandlung entnommen, um den HER2-Status zentral zu bestätigen und Baseline Biomarker-Analysen mittels RNA-Sequenzierung durchzuführen.</a:t>
            </a:r>
          </a:p>
          <a:p>
            <a:pPr>
              <a:spcAft>
                <a:spcPts val="1200"/>
              </a:spcAft>
            </a:pPr>
            <a:r>
              <a:rPr lang="de-DE" sz="1350" dirty="0"/>
              <a:t>Plasmaproben zur Biomarker-Analyse, einschließlich zirkulierender Tumor-DNA, wurden vor der Behandlung an Tag 1 von Zyklus 1, anschließend an Tag 1 alle 3 Zyklen danach (z. B. Zyklus 4, 7 und 10) und am Ende der Behandlung genommen.</a:t>
            </a:r>
          </a:p>
          <a:p>
            <a:pPr lvl="1">
              <a:spcAft>
                <a:spcPts val="1200"/>
              </a:spcAft>
            </a:pPr>
            <a:r>
              <a:rPr lang="de-DE" sz="1150" dirty="0" err="1"/>
              <a:t>GuardantOMNI</a:t>
            </a:r>
            <a:r>
              <a:rPr lang="de-DE" sz="1150" dirty="0"/>
              <a:t> (</a:t>
            </a:r>
            <a:r>
              <a:rPr lang="de-DE" sz="1150" dirty="0" err="1"/>
              <a:t>Guardant</a:t>
            </a:r>
            <a:r>
              <a:rPr lang="de-DE" sz="1150" dirty="0"/>
              <a:t> </a:t>
            </a:r>
            <a:r>
              <a:rPr lang="de-DE" sz="1150" dirty="0" err="1"/>
              <a:t>Health</a:t>
            </a:r>
            <a:r>
              <a:rPr lang="de-DE" sz="1150" dirty="0"/>
              <a:t>) wurde für die Sequenzierung zur Detektion von Einzel-Nukleotid Variationen/Insertionen und </a:t>
            </a:r>
            <a:r>
              <a:rPr lang="de-DE" sz="1150" dirty="0" err="1"/>
              <a:t>Deletionen</a:t>
            </a:r>
            <a:r>
              <a:rPr lang="de-DE" sz="1150" dirty="0"/>
              <a:t>, zur Amplifikation (einschließlich dem HER2-Gen </a:t>
            </a:r>
            <a:r>
              <a:rPr lang="de-DE" sz="1150" i="1" dirty="0"/>
              <a:t>ERBB2</a:t>
            </a:r>
            <a:r>
              <a:rPr lang="de-DE" sz="1150" dirty="0"/>
              <a:t>) und zur Fusion von ca. 500 Genen verwendet.</a:t>
            </a:r>
          </a:p>
          <a:p>
            <a:pPr>
              <a:spcAft>
                <a:spcPts val="1200"/>
              </a:spcAft>
            </a:pPr>
            <a:r>
              <a:rPr lang="de-DE" sz="1350" dirty="0"/>
              <a:t>Serumproben zur Untersuchung der extrazellulären Domäne von HER2 (HER2 ECD) wurden vor der Dosisgabe an Tag 1 von Zyklus 3, danach von jedem zweiten Zyklus (z. B. Zyklus 5, 7 und 9) und am Ende der Behandlung genommen.</a:t>
            </a:r>
          </a:p>
        </p:txBody>
      </p:sp>
    </p:spTree>
    <p:extLst>
      <p:ext uri="{BB962C8B-B14F-4D97-AF65-F5344CB8AC3E}">
        <p14:creationId xmlns:p14="http://schemas.microsoft.com/office/powerpoint/2010/main" val="78957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DESTINY-Breast01</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Modi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1036)</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Klinische Variablen und Ansprechen</a:t>
            </a:r>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71</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t>HER2: </a:t>
            </a:r>
            <a:r>
              <a:rPr lang="en-US" sz="800" dirty="0"/>
              <a:t>human epidermal growth factor receptor 2</a:t>
            </a:r>
            <a:r>
              <a:rPr lang="de-DE" sz="800" dirty="0"/>
              <a:t> </a:t>
            </a:r>
          </a:p>
        </p:txBody>
      </p:sp>
      <p:sp>
        <p:nvSpPr>
          <p:cNvPr id="25" name="Inhaltsplatzhalter 2">
            <a:extLst>
              <a:ext uri="{FF2B5EF4-FFF2-40B4-BE49-F238E27FC236}">
                <a16:creationId xmlns:a16="http://schemas.microsoft.com/office/drawing/2014/main" id="{265F14B2-FB74-453D-AC46-807F687D221F}"/>
              </a:ext>
            </a:extLst>
          </p:cNvPr>
          <p:cNvSpPr>
            <a:spLocks noGrp="1"/>
          </p:cNvSpPr>
          <p:nvPr>
            <p:ph idx="1"/>
          </p:nvPr>
        </p:nvSpPr>
        <p:spPr>
          <a:xfrm>
            <a:off x="435965" y="1387350"/>
            <a:ext cx="8270259" cy="2812038"/>
          </a:xfrm>
        </p:spPr>
        <p:txBody>
          <a:bodyPr/>
          <a:lstStyle/>
          <a:p>
            <a:pPr>
              <a:spcAft>
                <a:spcPts val="1200"/>
              </a:spcAft>
            </a:pPr>
            <a:r>
              <a:rPr lang="de-DE" sz="1350" dirty="0"/>
              <a:t>Die T-</a:t>
            </a:r>
            <a:r>
              <a:rPr lang="de-DE" sz="1350" dirty="0" err="1"/>
              <a:t>DXd</a:t>
            </a:r>
            <a:r>
              <a:rPr lang="de-DE" sz="1350" dirty="0"/>
              <a:t>-Therapie war mit einer Verbesserung des objektiven Ansprechens, der Ansprechdauer und des progressionsfreien Überlebens in mehreren Subgruppen assoziiert.</a:t>
            </a:r>
          </a:p>
          <a:p>
            <a:pPr>
              <a:spcAft>
                <a:spcPts val="1200"/>
              </a:spcAft>
            </a:pPr>
            <a:r>
              <a:rPr lang="de-DE" sz="1350" dirty="0"/>
              <a:t>Klinische Variablen, die mit einer verbesserten Wirksamkeit in multivarianten Analysen assoziiert waren, beinhalteten </a:t>
            </a:r>
          </a:p>
          <a:p>
            <a:pPr lvl="1">
              <a:spcBef>
                <a:spcPts val="0"/>
              </a:spcBef>
              <a:spcAft>
                <a:spcPts val="600"/>
              </a:spcAft>
            </a:pPr>
            <a:r>
              <a:rPr lang="de-DE" sz="1300" dirty="0"/>
              <a:t>den HER2 IHC 3+ Status </a:t>
            </a:r>
          </a:p>
          <a:p>
            <a:pPr lvl="1">
              <a:spcBef>
                <a:spcPts val="0"/>
              </a:spcBef>
              <a:spcAft>
                <a:spcPts val="600"/>
              </a:spcAft>
            </a:pPr>
            <a:r>
              <a:rPr lang="de-DE" sz="1300" dirty="0"/>
              <a:t>eine geringere Anzahl vorheriger Therapieregime (kontinuierliche Variable) </a:t>
            </a:r>
          </a:p>
          <a:p>
            <a:pPr lvl="1">
              <a:spcBef>
                <a:spcPts val="0"/>
              </a:spcBef>
              <a:spcAft>
                <a:spcPts val="600"/>
              </a:spcAft>
            </a:pPr>
            <a:r>
              <a:rPr lang="de-DE" sz="1300" dirty="0" err="1"/>
              <a:t>Pertuzumab</a:t>
            </a:r>
            <a:r>
              <a:rPr lang="de-DE" sz="1300" dirty="0"/>
              <a:t> als Erst- oder Zweitlinientherapie und </a:t>
            </a:r>
          </a:p>
          <a:p>
            <a:pPr lvl="1">
              <a:spcBef>
                <a:spcPts val="0"/>
              </a:spcBef>
              <a:spcAft>
                <a:spcPts val="600"/>
              </a:spcAft>
            </a:pPr>
            <a:r>
              <a:rPr lang="de-DE" sz="1300" dirty="0"/>
              <a:t>eine normale renale und hepatische Funktion. </a:t>
            </a:r>
          </a:p>
        </p:txBody>
      </p:sp>
    </p:spTree>
    <p:extLst>
      <p:ext uri="{BB962C8B-B14F-4D97-AF65-F5344CB8AC3E}">
        <p14:creationId xmlns:p14="http://schemas.microsoft.com/office/powerpoint/2010/main" val="2971594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DESTINY-Breast01</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Modi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1036)</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Lokalisationen der Progression</a:t>
            </a:r>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72</a:t>
            </a:fld>
            <a:endParaRPr lang="en-GB" dirty="0"/>
          </a:p>
        </p:txBody>
      </p:sp>
      <p:graphicFrame>
        <p:nvGraphicFramePr>
          <p:cNvPr id="9" name="Tabelle 8">
            <a:extLst>
              <a:ext uri="{FF2B5EF4-FFF2-40B4-BE49-F238E27FC236}">
                <a16:creationId xmlns:a16="http://schemas.microsoft.com/office/drawing/2014/main" id="{490057D1-E2BE-412A-8209-96B5A4A5D073}"/>
              </a:ext>
            </a:extLst>
          </p:cNvPr>
          <p:cNvGraphicFramePr>
            <a:graphicFrameLocks noGrp="1"/>
          </p:cNvGraphicFramePr>
          <p:nvPr/>
        </p:nvGraphicFramePr>
        <p:xfrm>
          <a:off x="427689" y="1382076"/>
          <a:ext cx="3538987" cy="2804160"/>
        </p:xfrm>
        <a:graphic>
          <a:graphicData uri="http://schemas.openxmlformats.org/drawingml/2006/table">
            <a:tbl>
              <a:tblPr firstRow="1" bandRow="1">
                <a:tableStyleId>{5C22544A-7EE6-4342-B048-85BDC9FD1C3A}</a:tableStyleId>
              </a:tblPr>
              <a:tblGrid>
                <a:gridCol w="1509816">
                  <a:extLst>
                    <a:ext uri="{9D8B030D-6E8A-4147-A177-3AD203B41FA5}">
                      <a16:colId xmlns:a16="http://schemas.microsoft.com/office/drawing/2014/main" val="803611838"/>
                    </a:ext>
                  </a:extLst>
                </a:gridCol>
                <a:gridCol w="687155">
                  <a:extLst>
                    <a:ext uri="{9D8B030D-6E8A-4147-A177-3AD203B41FA5}">
                      <a16:colId xmlns:a16="http://schemas.microsoft.com/office/drawing/2014/main" val="3926207950"/>
                    </a:ext>
                  </a:extLst>
                </a:gridCol>
                <a:gridCol w="671008">
                  <a:extLst>
                    <a:ext uri="{9D8B030D-6E8A-4147-A177-3AD203B41FA5}">
                      <a16:colId xmlns:a16="http://schemas.microsoft.com/office/drawing/2014/main" val="2123663556"/>
                    </a:ext>
                  </a:extLst>
                </a:gridCol>
                <a:gridCol w="671008">
                  <a:extLst>
                    <a:ext uri="{9D8B030D-6E8A-4147-A177-3AD203B41FA5}">
                      <a16:colId xmlns:a16="http://schemas.microsoft.com/office/drawing/2014/main" val="20003"/>
                    </a:ext>
                  </a:extLst>
                </a:gridCol>
              </a:tblGrid>
              <a:tr h="129926">
                <a:tc>
                  <a:txBody>
                    <a:bodyPr/>
                    <a:lstStyle/>
                    <a:p>
                      <a:r>
                        <a:rPr lang="de-DE" sz="800" dirty="0"/>
                        <a:t>Lokalisation</a:t>
                      </a:r>
                      <a:r>
                        <a:rPr lang="de-DE" sz="800" baseline="0" dirty="0"/>
                        <a:t> der Progression, n (%)</a:t>
                      </a:r>
                      <a:endParaRPr lang="de-DE" sz="800" dirty="0"/>
                    </a:p>
                  </a:txBody>
                  <a:tcPr marL="72000" marR="72000" anchor="ctr"/>
                </a:tc>
                <a:tc>
                  <a:txBody>
                    <a:bodyPr/>
                    <a:lstStyle/>
                    <a:p>
                      <a:pPr algn="ctr"/>
                      <a:r>
                        <a:rPr lang="de-DE" sz="800" dirty="0"/>
                        <a:t>ZNS-Subgruppe</a:t>
                      </a:r>
                    </a:p>
                    <a:p>
                      <a:pPr algn="ctr"/>
                      <a:r>
                        <a:rPr lang="de-DE" sz="800" dirty="0"/>
                        <a:t>(N=24)</a:t>
                      </a:r>
                    </a:p>
                  </a:txBody>
                  <a:tcPr marL="72000" marR="72000" anchor="ctr"/>
                </a:tc>
                <a:tc>
                  <a:txBody>
                    <a:bodyPr/>
                    <a:lstStyle/>
                    <a:p>
                      <a:pPr algn="ctr"/>
                      <a:r>
                        <a:rPr lang="de-DE" sz="800" dirty="0"/>
                        <a:t>Nicht-ZNS</a:t>
                      </a:r>
                    </a:p>
                    <a:p>
                      <a:pPr algn="ctr"/>
                      <a:r>
                        <a:rPr lang="de-DE" sz="800" dirty="0"/>
                        <a:t>Patienten</a:t>
                      </a:r>
                    </a:p>
                    <a:p>
                      <a:pPr algn="ctr"/>
                      <a:r>
                        <a:rPr lang="de-DE" sz="800" dirty="0"/>
                        <a:t>(N=160)</a:t>
                      </a:r>
                    </a:p>
                  </a:txBody>
                  <a:tcPr marL="72000" marR="72000" anchor="ctr"/>
                </a:tc>
                <a:tc>
                  <a:txBody>
                    <a:bodyPr/>
                    <a:lstStyle/>
                    <a:p>
                      <a:pPr algn="ctr"/>
                      <a:r>
                        <a:rPr lang="de-DE" sz="800" dirty="0"/>
                        <a:t>Alle Patienten</a:t>
                      </a:r>
                    </a:p>
                    <a:p>
                      <a:pPr algn="ctr"/>
                      <a:r>
                        <a:rPr lang="de-DE" sz="800" dirty="0"/>
                        <a:t>(N=184)</a:t>
                      </a:r>
                    </a:p>
                  </a:txBody>
                  <a:tcPr marL="72000" marR="72000" anchor="ctr"/>
                </a:tc>
                <a:extLst>
                  <a:ext uri="{0D108BD9-81ED-4DB2-BD59-A6C34878D82A}">
                    <a16:rowId xmlns:a16="http://schemas.microsoft.com/office/drawing/2014/main" val="160853978"/>
                  </a:ext>
                </a:extLst>
              </a:tr>
              <a:tr h="128761">
                <a:tc>
                  <a:txBody>
                    <a:bodyPr/>
                    <a:lstStyle/>
                    <a:p>
                      <a:r>
                        <a:rPr lang="de-DE" sz="800" dirty="0">
                          <a:latin typeface="+mn-lt"/>
                        </a:rPr>
                        <a:t>Patienten</a:t>
                      </a:r>
                      <a:r>
                        <a:rPr lang="de-DE" sz="800" baseline="0" dirty="0">
                          <a:latin typeface="+mn-lt"/>
                        </a:rPr>
                        <a:t> mit Progression</a:t>
                      </a:r>
                      <a:endParaRPr lang="de-DE" sz="800" dirty="0">
                        <a:latin typeface="+mn-lt"/>
                      </a:endParaRPr>
                    </a:p>
                  </a:txBody>
                  <a:tcPr marL="72000" marR="72000"/>
                </a:tc>
                <a:tc>
                  <a:txBody>
                    <a:bodyPr/>
                    <a:lstStyle/>
                    <a:p>
                      <a:pPr algn="ctr"/>
                      <a:r>
                        <a:rPr lang="de-DE" sz="800" dirty="0">
                          <a:latin typeface="+mn-lt"/>
                        </a:rPr>
                        <a:t>8 (33,3)</a:t>
                      </a:r>
                    </a:p>
                  </a:txBody>
                  <a:tcPr marL="72000" marR="72000"/>
                </a:tc>
                <a:tc>
                  <a:txBody>
                    <a:bodyPr/>
                    <a:lstStyle/>
                    <a:p>
                      <a:pPr algn="ctr"/>
                      <a:r>
                        <a:rPr lang="de-DE" sz="800" dirty="0">
                          <a:latin typeface="+mn-lt"/>
                        </a:rPr>
                        <a:t>40 (25,0)</a:t>
                      </a:r>
                    </a:p>
                  </a:txBody>
                  <a:tcPr marL="72000" marR="72000"/>
                </a:tc>
                <a:tc>
                  <a:txBody>
                    <a:bodyPr/>
                    <a:lstStyle/>
                    <a:p>
                      <a:pPr algn="ctr"/>
                      <a:r>
                        <a:rPr lang="de-DE" sz="800" dirty="0">
                          <a:latin typeface="+mn-lt"/>
                        </a:rPr>
                        <a:t>48 (26,1)</a:t>
                      </a:r>
                    </a:p>
                  </a:txBody>
                  <a:tcPr marL="72000" marR="72000"/>
                </a:tc>
                <a:extLst>
                  <a:ext uri="{0D108BD9-81ED-4DB2-BD59-A6C34878D82A}">
                    <a16:rowId xmlns:a16="http://schemas.microsoft.com/office/drawing/2014/main" val="2756326094"/>
                  </a:ext>
                </a:extLst>
              </a:tr>
              <a:tr h="128761">
                <a:tc>
                  <a:txBody>
                    <a:bodyPr/>
                    <a:lstStyle/>
                    <a:p>
                      <a:pPr marL="144000"/>
                      <a:r>
                        <a:rPr lang="de-DE" sz="800" dirty="0">
                          <a:latin typeface="+mn-lt"/>
                        </a:rPr>
                        <a:t>Lunge</a:t>
                      </a:r>
                    </a:p>
                  </a:txBody>
                  <a:tcPr marL="72000" marR="72000"/>
                </a:tc>
                <a:tc>
                  <a:txBody>
                    <a:bodyPr/>
                    <a:lstStyle/>
                    <a:p>
                      <a:pPr algn="ctr"/>
                      <a:r>
                        <a:rPr lang="de-DE" sz="800" dirty="0">
                          <a:latin typeface="+mn-lt"/>
                        </a:rPr>
                        <a:t>3</a:t>
                      </a:r>
                      <a:r>
                        <a:rPr lang="de-DE" sz="800" baseline="0" dirty="0">
                          <a:latin typeface="+mn-lt"/>
                        </a:rPr>
                        <a:t> (12,5)</a:t>
                      </a:r>
                      <a:endParaRPr lang="de-DE" sz="800" dirty="0">
                        <a:latin typeface="+mn-lt"/>
                      </a:endParaRPr>
                    </a:p>
                  </a:txBody>
                  <a:tcPr marL="72000" marR="72000"/>
                </a:tc>
                <a:tc>
                  <a:txBody>
                    <a:bodyPr/>
                    <a:lstStyle/>
                    <a:p>
                      <a:pPr algn="ctr"/>
                      <a:r>
                        <a:rPr lang="de-DE" sz="800" dirty="0">
                          <a:latin typeface="+mn-lt"/>
                        </a:rPr>
                        <a:t>17 (10,6)</a:t>
                      </a:r>
                    </a:p>
                  </a:txBody>
                  <a:tcPr marL="72000" marR="72000"/>
                </a:tc>
                <a:tc>
                  <a:txBody>
                    <a:bodyPr/>
                    <a:lstStyle/>
                    <a:p>
                      <a:pPr algn="ctr"/>
                      <a:r>
                        <a:rPr lang="de-DE" sz="800" dirty="0">
                          <a:latin typeface="+mn-lt"/>
                        </a:rPr>
                        <a:t>20 (10,9)</a:t>
                      </a:r>
                    </a:p>
                  </a:txBody>
                  <a:tcPr marL="72000" marR="72000"/>
                </a:tc>
                <a:extLst>
                  <a:ext uri="{0D108BD9-81ED-4DB2-BD59-A6C34878D82A}">
                    <a16:rowId xmlns:a16="http://schemas.microsoft.com/office/drawing/2014/main" val="3135264486"/>
                  </a:ext>
                </a:extLst>
              </a:tr>
              <a:tr h="128761">
                <a:tc>
                  <a:txBody>
                    <a:bodyPr/>
                    <a:lstStyle/>
                    <a:p>
                      <a:pPr marL="144000"/>
                      <a:r>
                        <a:rPr lang="de-DE" sz="800" dirty="0">
                          <a:latin typeface="+mn-lt"/>
                        </a:rPr>
                        <a:t>Leber</a:t>
                      </a:r>
                    </a:p>
                  </a:txBody>
                  <a:tcPr marL="72000" marR="72000"/>
                </a:tc>
                <a:tc>
                  <a:txBody>
                    <a:bodyPr/>
                    <a:lstStyle/>
                    <a:p>
                      <a:pPr algn="ctr"/>
                      <a:r>
                        <a:rPr lang="de-DE" sz="800" dirty="0">
                          <a:latin typeface="+mn-lt"/>
                        </a:rPr>
                        <a:t>2 (8,3)</a:t>
                      </a:r>
                    </a:p>
                  </a:txBody>
                  <a:tcPr marL="72000" marR="72000"/>
                </a:tc>
                <a:tc>
                  <a:txBody>
                    <a:bodyPr/>
                    <a:lstStyle/>
                    <a:p>
                      <a:pPr algn="ctr"/>
                      <a:r>
                        <a:rPr lang="de-DE" sz="800" dirty="0">
                          <a:latin typeface="+mn-lt"/>
                        </a:rPr>
                        <a:t>12 (7,5)</a:t>
                      </a:r>
                    </a:p>
                  </a:txBody>
                  <a:tcPr marL="72000" marR="72000"/>
                </a:tc>
                <a:tc>
                  <a:txBody>
                    <a:bodyPr/>
                    <a:lstStyle/>
                    <a:p>
                      <a:pPr algn="ctr"/>
                      <a:r>
                        <a:rPr lang="de-DE" sz="800" dirty="0">
                          <a:latin typeface="+mn-lt"/>
                        </a:rPr>
                        <a:t>14 (7,6)</a:t>
                      </a:r>
                    </a:p>
                  </a:txBody>
                  <a:tcPr marL="72000" marR="72000"/>
                </a:tc>
                <a:extLst>
                  <a:ext uri="{0D108BD9-81ED-4DB2-BD59-A6C34878D82A}">
                    <a16:rowId xmlns:a16="http://schemas.microsoft.com/office/drawing/2014/main" val="3458309219"/>
                  </a:ext>
                </a:extLst>
              </a:tr>
              <a:tr h="128761">
                <a:tc>
                  <a:txBody>
                    <a:bodyPr/>
                    <a:lstStyle/>
                    <a:p>
                      <a:pPr marL="144000"/>
                      <a:r>
                        <a:rPr lang="de-DE" sz="800" dirty="0">
                          <a:latin typeface="+mn-lt"/>
                        </a:rPr>
                        <a:t>Gehirn</a:t>
                      </a:r>
                    </a:p>
                  </a:txBody>
                  <a:tcPr marL="72000" marR="72000"/>
                </a:tc>
                <a:tc>
                  <a:txBody>
                    <a:bodyPr/>
                    <a:lstStyle/>
                    <a:p>
                      <a:pPr algn="ctr"/>
                      <a:r>
                        <a:rPr lang="de-DE" sz="800" dirty="0">
                          <a:latin typeface="+mn-lt"/>
                        </a:rPr>
                        <a:t>2 (8,3)</a:t>
                      </a:r>
                    </a:p>
                  </a:txBody>
                  <a:tcPr marL="72000" marR="72000"/>
                </a:tc>
                <a:tc>
                  <a:txBody>
                    <a:bodyPr/>
                    <a:lstStyle/>
                    <a:p>
                      <a:pPr algn="ctr"/>
                      <a:r>
                        <a:rPr lang="de-DE" sz="800" dirty="0">
                          <a:latin typeface="+mn-lt"/>
                        </a:rPr>
                        <a:t>2</a:t>
                      </a:r>
                      <a:r>
                        <a:rPr lang="de-DE" sz="800" baseline="0" dirty="0">
                          <a:latin typeface="+mn-lt"/>
                        </a:rPr>
                        <a:t> (1,3)</a:t>
                      </a:r>
                      <a:endParaRPr lang="de-DE" sz="800" dirty="0">
                        <a:latin typeface="+mn-lt"/>
                      </a:endParaRPr>
                    </a:p>
                  </a:txBody>
                  <a:tcPr marL="72000" marR="72000"/>
                </a:tc>
                <a:tc>
                  <a:txBody>
                    <a:bodyPr/>
                    <a:lstStyle/>
                    <a:p>
                      <a:pPr algn="ctr"/>
                      <a:r>
                        <a:rPr lang="de-DE" sz="800" dirty="0">
                          <a:latin typeface="+mn-lt"/>
                        </a:rPr>
                        <a:t> 4 (2,2)</a:t>
                      </a:r>
                    </a:p>
                  </a:txBody>
                  <a:tcPr marL="72000" marR="72000"/>
                </a:tc>
                <a:extLst>
                  <a:ext uri="{0D108BD9-81ED-4DB2-BD59-A6C34878D82A}">
                    <a16:rowId xmlns:a16="http://schemas.microsoft.com/office/drawing/2014/main" val="10004"/>
                  </a:ext>
                </a:extLst>
              </a:tr>
              <a:tr h="128761">
                <a:tc>
                  <a:txBody>
                    <a:bodyPr/>
                    <a:lstStyle/>
                    <a:p>
                      <a:pPr marL="144000"/>
                      <a:r>
                        <a:rPr lang="de-DE" sz="800" dirty="0">
                          <a:latin typeface="+mn-lt"/>
                        </a:rPr>
                        <a:t>Knochen</a:t>
                      </a:r>
                    </a:p>
                  </a:txBody>
                  <a:tcPr marL="72000" marR="7200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800" dirty="0">
                          <a:latin typeface="+mn-lt"/>
                        </a:rPr>
                        <a:t>1 (4,2)</a:t>
                      </a:r>
                    </a:p>
                  </a:txBody>
                  <a:tcPr marL="72000" marR="72000"/>
                </a:tc>
                <a:tc>
                  <a:txBody>
                    <a:bodyPr/>
                    <a:lstStyle/>
                    <a:p>
                      <a:pPr algn="ctr"/>
                      <a:r>
                        <a:rPr lang="de-DE" sz="800" dirty="0">
                          <a:latin typeface="+mn-lt"/>
                        </a:rPr>
                        <a:t>2 (1,3)</a:t>
                      </a:r>
                    </a:p>
                  </a:txBody>
                  <a:tcPr marL="72000" marR="72000"/>
                </a:tc>
                <a:tc>
                  <a:txBody>
                    <a:bodyPr/>
                    <a:lstStyle/>
                    <a:p>
                      <a:pPr algn="ctr"/>
                      <a:r>
                        <a:rPr lang="de-DE" sz="800" dirty="0">
                          <a:latin typeface="+mn-lt"/>
                        </a:rPr>
                        <a:t>3 (1,6)</a:t>
                      </a:r>
                    </a:p>
                  </a:txBody>
                  <a:tcPr marL="72000" marR="72000"/>
                </a:tc>
                <a:extLst>
                  <a:ext uri="{0D108BD9-81ED-4DB2-BD59-A6C34878D82A}">
                    <a16:rowId xmlns:a16="http://schemas.microsoft.com/office/drawing/2014/main" val="10005"/>
                  </a:ext>
                </a:extLst>
              </a:tr>
              <a:tr h="165360">
                <a:tc>
                  <a:txBody>
                    <a:bodyPr/>
                    <a:lstStyle/>
                    <a:p>
                      <a:pPr marL="144000"/>
                      <a:r>
                        <a:rPr lang="de-DE" sz="800" dirty="0">
                          <a:latin typeface="+mn-lt"/>
                        </a:rPr>
                        <a:t>Lymphknoten</a:t>
                      </a:r>
                    </a:p>
                  </a:txBody>
                  <a:tcPr marL="72000" marR="7200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800" dirty="0">
                          <a:latin typeface="+mn-lt"/>
                        </a:rPr>
                        <a:t>1 (4,2)</a:t>
                      </a:r>
                    </a:p>
                  </a:txBody>
                  <a:tcPr marL="72000" marR="72000"/>
                </a:tc>
                <a:tc>
                  <a:txBody>
                    <a:bodyPr/>
                    <a:lstStyle/>
                    <a:p>
                      <a:pPr algn="ctr"/>
                      <a:r>
                        <a:rPr lang="de-DE" sz="800" dirty="0">
                          <a:latin typeface="+mn-lt"/>
                        </a:rPr>
                        <a:t>11 (6,9)</a:t>
                      </a:r>
                    </a:p>
                  </a:txBody>
                  <a:tcPr marL="72000" marR="72000"/>
                </a:tc>
                <a:tc>
                  <a:txBody>
                    <a:bodyPr/>
                    <a:lstStyle/>
                    <a:p>
                      <a:pPr algn="ctr"/>
                      <a:r>
                        <a:rPr lang="de-DE" sz="800" dirty="0">
                          <a:latin typeface="+mn-lt"/>
                        </a:rPr>
                        <a:t>12 (6,5)</a:t>
                      </a:r>
                    </a:p>
                  </a:txBody>
                  <a:tcPr marL="72000" marR="72000"/>
                </a:tc>
                <a:extLst>
                  <a:ext uri="{0D108BD9-81ED-4DB2-BD59-A6C34878D82A}">
                    <a16:rowId xmlns:a16="http://schemas.microsoft.com/office/drawing/2014/main" val="10006"/>
                  </a:ext>
                </a:extLst>
              </a:tr>
              <a:tr h="165360">
                <a:tc>
                  <a:txBody>
                    <a:bodyPr/>
                    <a:lstStyle/>
                    <a:p>
                      <a:pPr marL="144000"/>
                      <a:r>
                        <a:rPr lang="de-DE" sz="800" dirty="0">
                          <a:latin typeface="+mn-lt"/>
                        </a:rPr>
                        <a:t>Pleura</a:t>
                      </a:r>
                    </a:p>
                  </a:txBody>
                  <a:tcPr marL="72000" marR="7200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800" dirty="0">
                          <a:latin typeface="+mn-lt"/>
                        </a:rPr>
                        <a:t>1 (4,2)</a:t>
                      </a:r>
                    </a:p>
                  </a:txBody>
                  <a:tcPr marL="72000" marR="72000"/>
                </a:tc>
                <a:tc>
                  <a:txBody>
                    <a:bodyPr/>
                    <a:lstStyle/>
                    <a:p>
                      <a:pPr algn="ctr"/>
                      <a:r>
                        <a:rPr lang="de-DE" sz="800" dirty="0">
                          <a:latin typeface="+mn-lt"/>
                        </a:rPr>
                        <a:t>1 (0,6)</a:t>
                      </a:r>
                    </a:p>
                  </a:txBody>
                  <a:tcPr marL="72000" marR="72000"/>
                </a:tc>
                <a:tc>
                  <a:txBody>
                    <a:bodyPr/>
                    <a:lstStyle/>
                    <a:p>
                      <a:pPr algn="ctr"/>
                      <a:r>
                        <a:rPr lang="de-DE" sz="800" dirty="0">
                          <a:latin typeface="+mn-lt"/>
                        </a:rPr>
                        <a:t>2 (1,1)</a:t>
                      </a:r>
                    </a:p>
                  </a:txBody>
                  <a:tcPr marL="72000" marR="72000"/>
                </a:tc>
                <a:extLst>
                  <a:ext uri="{0D108BD9-81ED-4DB2-BD59-A6C34878D82A}">
                    <a16:rowId xmlns:a16="http://schemas.microsoft.com/office/drawing/2014/main" val="10007"/>
                  </a:ext>
                </a:extLst>
              </a:tr>
              <a:tr h="165360">
                <a:tc>
                  <a:txBody>
                    <a:bodyPr/>
                    <a:lstStyle/>
                    <a:p>
                      <a:pPr marL="144000"/>
                      <a:r>
                        <a:rPr lang="de-DE" sz="800" dirty="0">
                          <a:latin typeface="+mn-lt"/>
                        </a:rPr>
                        <a:t>Weichgewebe</a:t>
                      </a:r>
                    </a:p>
                  </a:txBody>
                  <a:tcPr marL="72000" marR="7200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sz="800" dirty="0">
                          <a:latin typeface="+mn-lt"/>
                        </a:rPr>
                        <a:t>1 (4,2)</a:t>
                      </a:r>
                    </a:p>
                  </a:txBody>
                  <a:tcPr marL="72000" marR="72000"/>
                </a:tc>
                <a:tc>
                  <a:txBody>
                    <a:bodyPr/>
                    <a:lstStyle/>
                    <a:p>
                      <a:pPr algn="ctr"/>
                      <a:r>
                        <a:rPr lang="de-DE" sz="800" dirty="0">
                          <a:latin typeface="+mn-lt"/>
                        </a:rPr>
                        <a:t>0</a:t>
                      </a:r>
                    </a:p>
                  </a:txBody>
                  <a:tcPr marL="72000" marR="72000"/>
                </a:tc>
                <a:tc>
                  <a:txBody>
                    <a:bodyPr/>
                    <a:lstStyle/>
                    <a:p>
                      <a:pPr algn="ctr"/>
                      <a:r>
                        <a:rPr lang="de-DE" sz="800" dirty="0">
                          <a:latin typeface="+mn-lt"/>
                        </a:rPr>
                        <a:t>1 (0,5)</a:t>
                      </a:r>
                    </a:p>
                  </a:txBody>
                  <a:tcPr marL="72000" marR="72000"/>
                </a:tc>
                <a:extLst>
                  <a:ext uri="{0D108BD9-81ED-4DB2-BD59-A6C34878D82A}">
                    <a16:rowId xmlns:a16="http://schemas.microsoft.com/office/drawing/2014/main" val="10008"/>
                  </a:ext>
                </a:extLst>
              </a:tr>
              <a:tr h="165360">
                <a:tc>
                  <a:txBody>
                    <a:bodyPr/>
                    <a:lstStyle/>
                    <a:p>
                      <a:pPr marL="144000"/>
                      <a:r>
                        <a:rPr lang="de-DE" sz="800" dirty="0">
                          <a:latin typeface="+mn-lt"/>
                        </a:rPr>
                        <a:t>Brustwand</a:t>
                      </a:r>
                    </a:p>
                  </a:txBody>
                  <a:tcPr marL="72000" marR="72000"/>
                </a:tc>
                <a:tc>
                  <a:txBody>
                    <a:bodyPr/>
                    <a:lstStyle/>
                    <a:p>
                      <a:pPr algn="ctr"/>
                      <a:r>
                        <a:rPr lang="de-DE" sz="800" dirty="0">
                          <a:latin typeface="+mn-lt"/>
                        </a:rPr>
                        <a:t>0</a:t>
                      </a:r>
                    </a:p>
                  </a:txBody>
                  <a:tcPr marL="72000" marR="72000"/>
                </a:tc>
                <a:tc>
                  <a:txBody>
                    <a:bodyPr/>
                    <a:lstStyle/>
                    <a:p>
                      <a:pPr algn="ctr"/>
                      <a:r>
                        <a:rPr lang="de-DE" sz="800" dirty="0">
                          <a:latin typeface="+mn-lt"/>
                        </a:rPr>
                        <a:t>4 (2,5)</a:t>
                      </a:r>
                    </a:p>
                  </a:txBody>
                  <a:tcPr marL="72000" marR="72000"/>
                </a:tc>
                <a:tc>
                  <a:txBody>
                    <a:bodyPr/>
                    <a:lstStyle/>
                    <a:p>
                      <a:pPr algn="ctr"/>
                      <a:r>
                        <a:rPr lang="de-DE" sz="800" dirty="0">
                          <a:latin typeface="+mn-lt"/>
                        </a:rPr>
                        <a:t>4 (2,2)</a:t>
                      </a:r>
                    </a:p>
                  </a:txBody>
                  <a:tcPr marL="72000" marR="72000"/>
                </a:tc>
                <a:extLst>
                  <a:ext uri="{0D108BD9-81ED-4DB2-BD59-A6C34878D82A}">
                    <a16:rowId xmlns:a16="http://schemas.microsoft.com/office/drawing/2014/main" val="10009"/>
                  </a:ext>
                </a:extLst>
              </a:tr>
              <a:tr h="165360">
                <a:tc>
                  <a:txBody>
                    <a:bodyPr/>
                    <a:lstStyle/>
                    <a:p>
                      <a:pPr marL="144000"/>
                      <a:r>
                        <a:rPr lang="de-DE" sz="800" dirty="0">
                          <a:latin typeface="+mn-lt"/>
                        </a:rPr>
                        <a:t>Muskel</a:t>
                      </a:r>
                    </a:p>
                  </a:txBody>
                  <a:tcPr marL="72000" marR="72000"/>
                </a:tc>
                <a:tc>
                  <a:txBody>
                    <a:bodyPr/>
                    <a:lstStyle/>
                    <a:p>
                      <a:pPr algn="ctr"/>
                      <a:r>
                        <a:rPr lang="de-DE" sz="800" dirty="0">
                          <a:latin typeface="+mn-lt"/>
                        </a:rPr>
                        <a:t>0</a:t>
                      </a:r>
                    </a:p>
                  </a:txBody>
                  <a:tcPr marL="72000" marR="72000"/>
                </a:tc>
                <a:tc>
                  <a:txBody>
                    <a:bodyPr/>
                    <a:lstStyle/>
                    <a:p>
                      <a:pPr algn="ctr"/>
                      <a:r>
                        <a:rPr lang="de-DE" sz="800" dirty="0">
                          <a:latin typeface="+mn-lt"/>
                        </a:rPr>
                        <a:t>1 (0,6)</a:t>
                      </a:r>
                    </a:p>
                  </a:txBody>
                  <a:tcPr marL="72000" marR="72000"/>
                </a:tc>
                <a:tc>
                  <a:txBody>
                    <a:bodyPr/>
                    <a:lstStyle/>
                    <a:p>
                      <a:pPr algn="ctr"/>
                      <a:r>
                        <a:rPr lang="de-DE" sz="800" dirty="0">
                          <a:latin typeface="+mn-lt"/>
                        </a:rPr>
                        <a:t>1 (0,5)</a:t>
                      </a:r>
                    </a:p>
                  </a:txBody>
                  <a:tcPr marL="72000" marR="72000"/>
                </a:tc>
                <a:extLst>
                  <a:ext uri="{0D108BD9-81ED-4DB2-BD59-A6C34878D82A}">
                    <a16:rowId xmlns:a16="http://schemas.microsoft.com/office/drawing/2014/main" val="10010"/>
                  </a:ext>
                </a:extLst>
              </a:tr>
              <a:tr h="165360">
                <a:tc>
                  <a:txBody>
                    <a:bodyPr/>
                    <a:lstStyle/>
                    <a:p>
                      <a:pPr marL="144000"/>
                      <a:r>
                        <a:rPr lang="de-DE" sz="800" dirty="0">
                          <a:latin typeface="+mn-lt"/>
                        </a:rPr>
                        <a:t>Peritoneum</a:t>
                      </a:r>
                    </a:p>
                  </a:txBody>
                  <a:tcPr marL="72000" marR="72000"/>
                </a:tc>
                <a:tc>
                  <a:txBody>
                    <a:bodyPr/>
                    <a:lstStyle/>
                    <a:p>
                      <a:pPr algn="ctr"/>
                      <a:r>
                        <a:rPr lang="de-DE" sz="800" dirty="0">
                          <a:latin typeface="+mn-lt"/>
                        </a:rPr>
                        <a:t>0</a:t>
                      </a:r>
                    </a:p>
                  </a:txBody>
                  <a:tcPr marL="72000" marR="72000"/>
                </a:tc>
                <a:tc>
                  <a:txBody>
                    <a:bodyPr/>
                    <a:lstStyle/>
                    <a:p>
                      <a:pPr algn="ctr"/>
                      <a:r>
                        <a:rPr lang="de-DE" sz="800" dirty="0">
                          <a:latin typeface="+mn-lt"/>
                        </a:rPr>
                        <a:t>1 (0,6)</a:t>
                      </a:r>
                    </a:p>
                  </a:txBody>
                  <a:tcPr marL="72000" marR="72000"/>
                </a:tc>
                <a:tc>
                  <a:txBody>
                    <a:bodyPr/>
                    <a:lstStyle/>
                    <a:p>
                      <a:pPr algn="ctr"/>
                      <a:r>
                        <a:rPr lang="de-DE" sz="800" dirty="0">
                          <a:latin typeface="+mn-lt"/>
                        </a:rPr>
                        <a:t>1 (0,5)</a:t>
                      </a:r>
                    </a:p>
                  </a:txBody>
                  <a:tcPr marL="72000" marR="72000"/>
                </a:tc>
                <a:extLst>
                  <a:ext uri="{0D108BD9-81ED-4DB2-BD59-A6C34878D82A}">
                    <a16:rowId xmlns:a16="http://schemas.microsoft.com/office/drawing/2014/main" val="10011"/>
                  </a:ext>
                </a:extLst>
              </a:tr>
            </a:tbl>
          </a:graphicData>
        </a:graphic>
      </p:graphicFrame>
      <p:sp>
        <p:nvSpPr>
          <p:cNvPr id="10" name="Inhaltsplatzhalter 2">
            <a:extLst>
              <a:ext uri="{FF2B5EF4-FFF2-40B4-BE49-F238E27FC236}">
                <a16:creationId xmlns:a16="http://schemas.microsoft.com/office/drawing/2014/main" id="{265F14B2-FB74-453D-AC46-807F687D221F}"/>
              </a:ext>
            </a:extLst>
          </p:cNvPr>
          <p:cNvSpPr>
            <a:spLocks noGrp="1"/>
          </p:cNvSpPr>
          <p:nvPr>
            <p:ph idx="1"/>
          </p:nvPr>
        </p:nvSpPr>
        <p:spPr>
          <a:xfrm>
            <a:off x="4239491" y="1394784"/>
            <a:ext cx="4466733" cy="3138957"/>
          </a:xfrm>
        </p:spPr>
        <p:txBody>
          <a:bodyPr/>
          <a:lstStyle/>
          <a:p>
            <a:pPr>
              <a:spcAft>
                <a:spcPts val="1200"/>
              </a:spcAft>
            </a:pPr>
            <a:r>
              <a:rPr lang="de-DE" sz="1350" dirty="0"/>
              <a:t>Die Lokalisationen der Progression waren zwischen der Gruppe aller Patienten und der ZNS-Subgruppe vergleichbar (24 Patienten hatten in der Vergangenheit ZNS-Metastasen).</a:t>
            </a:r>
          </a:p>
          <a:p>
            <a:pPr>
              <a:spcAft>
                <a:spcPts val="1200"/>
              </a:spcAft>
            </a:pPr>
            <a:r>
              <a:rPr lang="de-DE" sz="1350" dirty="0"/>
              <a:t>ZNS-Progressionen wurden bei 4 Patienten beobachtet und traten </a:t>
            </a:r>
          </a:p>
          <a:p>
            <a:pPr lvl="1">
              <a:spcBef>
                <a:spcPts val="0"/>
              </a:spcBef>
              <a:spcAft>
                <a:spcPts val="600"/>
              </a:spcAft>
            </a:pPr>
            <a:r>
              <a:rPr lang="de-DE" dirty="0"/>
              <a:t>nach 78 und 85 Tagen in der ZNS-Gruppe und</a:t>
            </a:r>
          </a:p>
          <a:p>
            <a:pPr lvl="1">
              <a:spcBef>
                <a:spcPts val="0"/>
              </a:spcBef>
              <a:spcAft>
                <a:spcPts val="600"/>
              </a:spcAft>
            </a:pPr>
            <a:r>
              <a:rPr lang="de-DE" dirty="0"/>
              <a:t>nach 323 und 498 Tagen bei Patienten ohne vorherige ZNS-Metastasen auf. </a:t>
            </a:r>
          </a:p>
          <a:p>
            <a:pPr>
              <a:spcAft>
                <a:spcPts val="1200"/>
              </a:spcAft>
            </a:pPr>
            <a:endParaRPr lang="de-DE" sz="1350" baseline="30000" dirty="0"/>
          </a:p>
        </p:txBody>
      </p:sp>
      <p:sp>
        <p:nvSpPr>
          <p:cNvPr id="13" name="Rechteck 12">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t>ZNS: zentrales Nervensystem</a:t>
            </a:r>
          </a:p>
        </p:txBody>
      </p:sp>
    </p:spTree>
    <p:extLst>
      <p:ext uri="{BB962C8B-B14F-4D97-AF65-F5344CB8AC3E}">
        <p14:creationId xmlns:p14="http://schemas.microsoft.com/office/powerpoint/2010/main" val="29310827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DESTINY-Breast01</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Modi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1036)</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Baseline-Biomarker</a:t>
            </a:r>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73</a:t>
            </a:fld>
            <a:endParaRPr lang="en-GB" dirty="0"/>
          </a:p>
        </p:txBody>
      </p:sp>
      <p:sp>
        <p:nvSpPr>
          <p:cNvPr id="48" name="Rechteck 47">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err="1"/>
              <a:t>ctDNA</a:t>
            </a:r>
            <a:r>
              <a:rPr lang="de-DE" sz="800" dirty="0"/>
              <a:t>: zirkulierende Tumor-DNA</a:t>
            </a:r>
          </a:p>
        </p:txBody>
      </p:sp>
      <p:sp>
        <p:nvSpPr>
          <p:cNvPr id="25" name="Inhaltsplatzhalter 2">
            <a:extLst>
              <a:ext uri="{FF2B5EF4-FFF2-40B4-BE49-F238E27FC236}">
                <a16:creationId xmlns:a16="http://schemas.microsoft.com/office/drawing/2014/main" id="{265F14B2-FB74-453D-AC46-807F687D221F}"/>
              </a:ext>
            </a:extLst>
          </p:cNvPr>
          <p:cNvSpPr>
            <a:spLocks noGrp="1"/>
          </p:cNvSpPr>
          <p:nvPr>
            <p:ph idx="1"/>
          </p:nvPr>
        </p:nvSpPr>
        <p:spPr>
          <a:xfrm>
            <a:off x="435965" y="1394784"/>
            <a:ext cx="8270259" cy="2054479"/>
          </a:xfrm>
        </p:spPr>
        <p:txBody>
          <a:bodyPr/>
          <a:lstStyle/>
          <a:p>
            <a:pPr>
              <a:spcAft>
                <a:spcPts val="1200"/>
              </a:spcAft>
            </a:pPr>
            <a:r>
              <a:rPr lang="de-DE" sz="1350" dirty="0"/>
              <a:t>Blutproben wurden in Zyklus 1 an Tag 1 genommen, durchliefen die Qualitätskontrolle auf </a:t>
            </a:r>
            <a:r>
              <a:rPr lang="de-DE" sz="1350" dirty="0" err="1"/>
              <a:t>ctDNA</a:t>
            </a:r>
            <a:r>
              <a:rPr lang="de-DE" sz="1350" dirty="0"/>
              <a:t> und zeigten bei 97,7% (171/175) der Patienten nachweisbare </a:t>
            </a:r>
            <a:r>
              <a:rPr lang="de-DE" sz="1350" dirty="0" err="1"/>
              <a:t>ctDNA</a:t>
            </a:r>
            <a:r>
              <a:rPr lang="de-DE" sz="1350" dirty="0"/>
              <a:t>. Es wurden somatische Mutationen im </a:t>
            </a:r>
            <a:r>
              <a:rPr lang="de-DE" sz="1350" dirty="0" err="1"/>
              <a:t>GuardantOMNI</a:t>
            </a:r>
            <a:r>
              <a:rPr lang="de-DE" sz="1350" dirty="0"/>
              <a:t>-Report verwendet.</a:t>
            </a:r>
          </a:p>
          <a:p>
            <a:pPr>
              <a:spcAft>
                <a:spcPts val="1200"/>
              </a:spcAft>
            </a:pPr>
            <a:r>
              <a:rPr lang="de-DE" sz="1350" dirty="0"/>
              <a:t>Eine </a:t>
            </a:r>
            <a:r>
              <a:rPr lang="de-DE" sz="1350" i="1" dirty="0"/>
              <a:t>ERBB2</a:t>
            </a:r>
            <a:r>
              <a:rPr lang="de-DE" sz="1350" dirty="0"/>
              <a:t>-Amplifikation wurden bei 77% (133/173) und </a:t>
            </a:r>
            <a:r>
              <a:rPr lang="de-DE" sz="1350" dirty="0" err="1"/>
              <a:t>Gain</a:t>
            </a:r>
            <a:r>
              <a:rPr lang="de-DE" sz="1350" dirty="0"/>
              <a:t>-</a:t>
            </a:r>
            <a:r>
              <a:rPr lang="de-DE" sz="1350" dirty="0" err="1"/>
              <a:t>of</a:t>
            </a:r>
            <a:r>
              <a:rPr lang="de-DE" sz="1350" dirty="0"/>
              <a:t>-</a:t>
            </a:r>
            <a:r>
              <a:rPr lang="de-DE" sz="1350" dirty="0" err="1"/>
              <a:t>Function</a:t>
            </a:r>
            <a:r>
              <a:rPr lang="de-DE" sz="1350" dirty="0"/>
              <a:t>-Mutationen bei 12% (21/173) der Proben gefunden.</a:t>
            </a:r>
          </a:p>
          <a:p>
            <a:pPr>
              <a:spcAft>
                <a:spcPts val="1200"/>
              </a:spcAft>
            </a:pPr>
            <a:r>
              <a:rPr lang="de-DE" sz="1350" dirty="0"/>
              <a:t>Hoch-prävalente somatische Mutationen waren </a:t>
            </a:r>
            <a:r>
              <a:rPr lang="en-US" sz="1350" i="1" dirty="0"/>
              <a:t>TP53</a:t>
            </a:r>
            <a:r>
              <a:rPr lang="en-US" sz="1350" dirty="0"/>
              <a:t> (75% [130/173]), </a:t>
            </a:r>
            <a:r>
              <a:rPr lang="en-US" sz="1350" i="1" dirty="0"/>
              <a:t>PIK3CA</a:t>
            </a:r>
            <a:r>
              <a:rPr lang="en-US" sz="1350" dirty="0"/>
              <a:t> (57% [98/173]) und </a:t>
            </a:r>
            <a:r>
              <a:rPr lang="en-US" sz="1350" i="1" dirty="0"/>
              <a:t>NOTCH3</a:t>
            </a:r>
            <a:r>
              <a:rPr lang="en-US" sz="1350" dirty="0"/>
              <a:t> (28% [49/173]).</a:t>
            </a:r>
            <a:endParaRPr lang="de-DE" sz="1350" dirty="0"/>
          </a:p>
          <a:p>
            <a:pPr>
              <a:spcAft>
                <a:spcPts val="1200"/>
              </a:spcAft>
            </a:pPr>
            <a:endParaRPr lang="de-DE" sz="1350" dirty="0"/>
          </a:p>
        </p:txBody>
      </p:sp>
    </p:spTree>
    <p:extLst>
      <p:ext uri="{BB962C8B-B14F-4D97-AF65-F5344CB8AC3E}">
        <p14:creationId xmlns:p14="http://schemas.microsoft.com/office/powerpoint/2010/main" val="2068419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Grafik 71" descr="Ein Bild, das Text, Karte enthält.&#10;&#10;Automatisch generierte Beschreibung">
            <a:extLst>
              <a:ext uri="{FF2B5EF4-FFF2-40B4-BE49-F238E27FC236}">
                <a16:creationId xmlns:a16="http://schemas.microsoft.com/office/drawing/2014/main" id="{07912047-A8A7-43C1-AA2F-89B9734B7CFE}"/>
              </a:ext>
            </a:extLst>
          </p:cNvPr>
          <p:cNvPicPr>
            <a:picLocks noChangeAspect="1"/>
          </p:cNvPicPr>
          <p:nvPr/>
        </p:nvPicPr>
        <p:blipFill rotWithShape="1">
          <a:blip r:embed="rId3"/>
          <a:srcRect l="55903" t="27076" r="20015" b="36364"/>
          <a:stretch/>
        </p:blipFill>
        <p:spPr>
          <a:xfrm>
            <a:off x="4085314" y="1568589"/>
            <a:ext cx="2315095" cy="1458883"/>
          </a:xfrm>
          <a:prstGeom prst="rect">
            <a:avLst/>
          </a:prstGeom>
        </p:spPr>
      </p:pic>
      <p:graphicFrame>
        <p:nvGraphicFramePr>
          <p:cNvPr id="9" name="Diagramm 8"/>
          <p:cNvGraphicFramePr/>
          <p:nvPr/>
        </p:nvGraphicFramePr>
        <p:xfrm>
          <a:off x="667320" y="1580467"/>
          <a:ext cx="2898840" cy="1744729"/>
        </p:xfrm>
        <a:graphic>
          <a:graphicData uri="http://schemas.openxmlformats.org/drawingml/2006/chart">
            <c:chart xmlns:c="http://schemas.openxmlformats.org/drawingml/2006/chart" xmlns:r="http://schemas.openxmlformats.org/officeDocument/2006/relationships" r:id="rId4"/>
          </a:graphicData>
        </a:graphic>
      </p:graphicFrame>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DESTINY-Breast01</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Modi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1036)</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Baseline-Biomarker</a:t>
            </a:r>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74</a:t>
            </a:fld>
            <a:endParaRPr lang="en-GB" dirty="0"/>
          </a:p>
        </p:txBody>
      </p:sp>
      <p:pic>
        <p:nvPicPr>
          <p:cNvPr id="13" name="Grafik 12" descr="Ein Bild, das Text, Karte enthält.&#10;&#10;Automatisch generierte Beschreibung">
            <a:extLst>
              <a:ext uri="{FF2B5EF4-FFF2-40B4-BE49-F238E27FC236}">
                <a16:creationId xmlns:a16="http://schemas.microsoft.com/office/drawing/2014/main" id="{07912047-A8A7-43C1-AA2F-89B9734B7CFE}"/>
              </a:ext>
            </a:extLst>
          </p:cNvPr>
          <p:cNvPicPr>
            <a:picLocks noChangeAspect="1"/>
          </p:cNvPicPr>
          <p:nvPr/>
        </p:nvPicPr>
        <p:blipFill rotWithShape="1">
          <a:blip r:embed="rId3"/>
          <a:srcRect l="25434" t="27780" r="50135" b="36198"/>
          <a:stretch/>
        </p:blipFill>
        <p:spPr>
          <a:xfrm>
            <a:off x="943495" y="1594745"/>
            <a:ext cx="2344189" cy="1449746"/>
          </a:xfrm>
          <a:prstGeom prst="rect">
            <a:avLst/>
          </a:prstGeom>
        </p:spPr>
      </p:pic>
      <p:sp>
        <p:nvSpPr>
          <p:cNvPr id="48" name="Rechteck 47">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t>a: Auswahl nach </a:t>
            </a:r>
            <a:r>
              <a:rPr lang="de-DE" sz="800" dirty="0" err="1"/>
              <a:t>OncoKB</a:t>
            </a:r>
            <a:r>
              <a:rPr lang="de-DE" sz="800" dirty="0"/>
              <a:t>; b: Auswahl entsprechend EMILIA-Studie; GOF: </a:t>
            </a:r>
            <a:r>
              <a:rPr lang="de-DE" sz="800" dirty="0" err="1"/>
              <a:t>Gain-of-Function</a:t>
            </a:r>
            <a:r>
              <a:rPr lang="de-DE" sz="800" dirty="0"/>
              <a:t>; SNV:  </a:t>
            </a:r>
            <a:r>
              <a:rPr lang="de-DE" sz="800" dirty="0" err="1"/>
              <a:t>Einzelnukleotid</a:t>
            </a:r>
            <a:r>
              <a:rPr lang="de-DE" sz="800" dirty="0"/>
              <a:t>-Variation; ORR: objektive Ansprechrate; NE: nicht </a:t>
            </a:r>
            <a:r>
              <a:rPr lang="de-DE" sz="800" dirty="0" err="1"/>
              <a:t>evaluierbar</a:t>
            </a:r>
            <a:r>
              <a:rPr lang="de-DE" sz="800" dirty="0"/>
              <a:t>)</a:t>
            </a:r>
          </a:p>
        </p:txBody>
      </p:sp>
      <p:sp>
        <p:nvSpPr>
          <p:cNvPr id="11" name="Textfeld 10"/>
          <p:cNvSpPr txBox="1"/>
          <p:nvPr/>
        </p:nvSpPr>
        <p:spPr>
          <a:xfrm rot="16200000">
            <a:off x="-90940" y="2272518"/>
            <a:ext cx="1276311" cy="215444"/>
          </a:xfrm>
          <a:prstGeom prst="rect">
            <a:avLst/>
          </a:prstGeom>
          <a:solidFill>
            <a:schemeClr val="bg1"/>
          </a:solidFill>
        </p:spPr>
        <p:txBody>
          <a:bodyPr wrap="none" rtlCol="0">
            <a:spAutoFit/>
          </a:bodyPr>
          <a:lstStyle/>
          <a:p>
            <a:r>
              <a:rPr lang="de-DE" sz="800" dirty="0"/>
              <a:t>PFS-Wahrscheinlichkeit</a:t>
            </a:r>
          </a:p>
        </p:txBody>
      </p:sp>
      <p:sp>
        <p:nvSpPr>
          <p:cNvPr id="14" name="Textfeld 13"/>
          <p:cNvSpPr txBox="1"/>
          <p:nvPr/>
        </p:nvSpPr>
        <p:spPr>
          <a:xfrm>
            <a:off x="718175" y="1230923"/>
            <a:ext cx="6157455" cy="169277"/>
          </a:xfrm>
          <a:prstGeom prst="rect">
            <a:avLst/>
          </a:prstGeom>
          <a:solidFill>
            <a:schemeClr val="bg1"/>
          </a:solidFill>
        </p:spPr>
        <p:txBody>
          <a:bodyPr wrap="none" tIns="0" bIns="0" rtlCol="0">
            <a:spAutoFit/>
          </a:bodyPr>
          <a:lstStyle/>
          <a:p>
            <a:r>
              <a:rPr lang="de-DE" sz="1100" b="1" i="1" dirty="0"/>
              <a:t>PIK3CA</a:t>
            </a:r>
            <a:r>
              <a:rPr lang="de-DE" sz="1100" b="1" dirty="0"/>
              <a:t> </a:t>
            </a:r>
            <a:r>
              <a:rPr lang="de-DE" sz="1100" b="1" dirty="0" err="1"/>
              <a:t>Gain-of-Function</a:t>
            </a:r>
            <a:r>
              <a:rPr lang="de-DE" sz="1100" b="1" dirty="0"/>
              <a:t> Mutationen        </a:t>
            </a:r>
            <a:r>
              <a:rPr lang="de-DE" sz="1100" b="1" i="1" dirty="0"/>
              <a:t>ERBB2</a:t>
            </a:r>
            <a:r>
              <a:rPr lang="de-DE" sz="1100" b="1" dirty="0"/>
              <a:t> </a:t>
            </a:r>
            <a:r>
              <a:rPr lang="de-DE" sz="1100" b="1" dirty="0" err="1"/>
              <a:t>Gain-of-Function</a:t>
            </a:r>
            <a:r>
              <a:rPr lang="de-DE" sz="1100" b="1" dirty="0"/>
              <a:t> Mutationen und PFS</a:t>
            </a:r>
          </a:p>
        </p:txBody>
      </p:sp>
      <p:graphicFrame>
        <p:nvGraphicFramePr>
          <p:cNvPr id="15" name="Tabelle 14"/>
          <p:cNvGraphicFramePr>
            <a:graphicFrameLocks noGrp="1"/>
          </p:cNvGraphicFramePr>
          <p:nvPr/>
        </p:nvGraphicFramePr>
        <p:xfrm>
          <a:off x="441997" y="3220748"/>
          <a:ext cx="2883238" cy="345989"/>
        </p:xfrm>
        <a:graphic>
          <a:graphicData uri="http://schemas.openxmlformats.org/drawingml/2006/table">
            <a:tbl>
              <a:tblPr firstRow="1" bandRow="1">
                <a:tableStyleId>{5C22544A-7EE6-4342-B048-85BDC9FD1C3A}</a:tableStyleId>
              </a:tblPr>
              <a:tblGrid>
                <a:gridCol w="422326">
                  <a:extLst>
                    <a:ext uri="{9D8B030D-6E8A-4147-A177-3AD203B41FA5}">
                      <a16:colId xmlns:a16="http://schemas.microsoft.com/office/drawing/2014/main" val="20000"/>
                    </a:ext>
                  </a:extLst>
                </a:gridCol>
                <a:gridCol w="2460912">
                  <a:extLst>
                    <a:ext uri="{9D8B030D-6E8A-4147-A177-3AD203B41FA5}">
                      <a16:colId xmlns:a16="http://schemas.microsoft.com/office/drawing/2014/main" val="20001"/>
                    </a:ext>
                  </a:extLst>
                </a:gridCol>
              </a:tblGrid>
              <a:tr h="102149">
                <a:tc>
                  <a:txBody>
                    <a:bodyPr/>
                    <a:lstStyle/>
                    <a:p>
                      <a:pPr algn="l"/>
                      <a:r>
                        <a:rPr lang="de-DE" sz="400" b="0" dirty="0">
                          <a:solidFill>
                            <a:schemeClr val="tx1"/>
                          </a:solidFill>
                        </a:rPr>
                        <a:t>Patienten</a:t>
                      </a:r>
                    </a:p>
                  </a:txBody>
                  <a:tcPr marL="0" marR="0" marT="0" marB="0">
                    <a:solidFill>
                      <a:schemeClr val="bg1"/>
                    </a:solidFill>
                  </a:tcPr>
                </a:tc>
                <a:tc>
                  <a:txBody>
                    <a:bodyPr/>
                    <a:lstStyle/>
                    <a:p>
                      <a:pPr algn="l"/>
                      <a:endParaRPr lang="de-DE" sz="400" b="0" dirty="0">
                        <a:solidFill>
                          <a:schemeClr val="tx1"/>
                        </a:solidFill>
                      </a:endParaRPr>
                    </a:p>
                  </a:txBody>
                  <a:tcPr marL="0" marR="0" marT="0" marB="0">
                    <a:solidFill>
                      <a:schemeClr val="bg1"/>
                    </a:solidFill>
                  </a:tcPr>
                </a:tc>
                <a:extLst>
                  <a:ext uri="{0D108BD9-81ED-4DB2-BD59-A6C34878D82A}">
                    <a16:rowId xmlns:a16="http://schemas.microsoft.com/office/drawing/2014/main" val="10000"/>
                  </a:ext>
                </a:extLst>
              </a:tr>
              <a:tr h="102149">
                <a:tc>
                  <a:txBody>
                    <a:bodyPr/>
                    <a:lstStyle/>
                    <a:p>
                      <a:pPr algn="l"/>
                      <a:r>
                        <a:rPr lang="de-DE" sz="400" i="1" dirty="0">
                          <a:solidFill>
                            <a:srgbClr val="43526A"/>
                          </a:solidFill>
                        </a:rPr>
                        <a:t>PIK3CA</a:t>
                      </a:r>
                      <a:r>
                        <a:rPr lang="de-DE" sz="400" dirty="0">
                          <a:solidFill>
                            <a:srgbClr val="43526A"/>
                          </a:solidFill>
                        </a:rPr>
                        <a:t> keine GOF-Mut </a:t>
                      </a:r>
                    </a:p>
                  </a:txBody>
                  <a:tcPr marL="0" marR="0" marT="0" marB="0">
                    <a:solidFill>
                      <a:schemeClr val="bg1"/>
                    </a:solidFill>
                  </a:tcPr>
                </a:tc>
                <a:tc>
                  <a:txBody>
                    <a:bodyPr/>
                    <a:lstStyle/>
                    <a:p>
                      <a:r>
                        <a:rPr lang="de-DE" sz="400" dirty="0">
                          <a:solidFill>
                            <a:srgbClr val="43526A"/>
                          </a:solidFill>
                        </a:rPr>
                        <a:t>  101   101   97    88    86    74    69    65    62    57    41    30    22    10    7      6</a:t>
                      </a:r>
                      <a:r>
                        <a:rPr lang="de-DE" sz="400" baseline="0" dirty="0">
                          <a:solidFill>
                            <a:srgbClr val="43526A"/>
                          </a:solidFill>
                        </a:rPr>
                        <a:t>      6      2      2      0      0 </a:t>
                      </a:r>
                      <a:endParaRPr lang="de-DE" sz="400" dirty="0">
                        <a:solidFill>
                          <a:srgbClr val="43526A"/>
                        </a:solidFill>
                      </a:endParaRPr>
                    </a:p>
                  </a:txBody>
                  <a:tcPr marL="0" marR="0" marT="0" marB="0">
                    <a:solidFill>
                      <a:schemeClr val="bg1"/>
                    </a:solidFill>
                  </a:tcPr>
                </a:tc>
                <a:extLst>
                  <a:ext uri="{0D108BD9-81ED-4DB2-BD59-A6C34878D82A}">
                    <a16:rowId xmlns:a16="http://schemas.microsoft.com/office/drawing/2014/main" val="10001"/>
                  </a:ext>
                </a:extLst>
              </a:tr>
              <a:tr h="102149">
                <a:tc>
                  <a:txBody>
                    <a:bodyPr/>
                    <a:lstStyle/>
                    <a:p>
                      <a:pPr algn="l"/>
                      <a:r>
                        <a:rPr lang="de-DE" sz="400" i="1" dirty="0">
                          <a:solidFill>
                            <a:srgbClr val="398261"/>
                          </a:solidFill>
                        </a:rPr>
                        <a:t>PIK3CA </a:t>
                      </a:r>
                    </a:p>
                    <a:p>
                      <a:pPr algn="l"/>
                      <a:r>
                        <a:rPr lang="de-DE" sz="400" dirty="0">
                          <a:solidFill>
                            <a:srgbClr val="398261"/>
                          </a:solidFill>
                        </a:rPr>
                        <a:t>GOF-Mut </a:t>
                      </a:r>
                    </a:p>
                  </a:txBody>
                  <a:tcPr marL="0" marR="0" marT="0" marB="0">
                    <a:solidFill>
                      <a:schemeClr val="bg1"/>
                    </a:solidFill>
                  </a:tcPr>
                </a:tc>
                <a:tc>
                  <a:txBody>
                    <a:bodyPr/>
                    <a:lstStyle/>
                    <a:p>
                      <a:r>
                        <a:rPr lang="de-DE" sz="400" dirty="0">
                          <a:solidFill>
                            <a:srgbClr val="398261"/>
                          </a:solidFill>
                        </a:rPr>
                        <a:t>   72     70   </a:t>
                      </a:r>
                      <a:r>
                        <a:rPr lang="de-DE" sz="400" baseline="0" dirty="0">
                          <a:solidFill>
                            <a:srgbClr val="398261"/>
                          </a:solidFill>
                        </a:rPr>
                        <a:t> </a:t>
                      </a:r>
                      <a:r>
                        <a:rPr lang="de-DE" sz="400" dirty="0">
                          <a:solidFill>
                            <a:srgbClr val="398261"/>
                          </a:solidFill>
                        </a:rPr>
                        <a:t>67    58</a:t>
                      </a:r>
                      <a:r>
                        <a:rPr lang="de-DE" sz="400" baseline="0" dirty="0">
                          <a:solidFill>
                            <a:srgbClr val="398261"/>
                          </a:solidFill>
                        </a:rPr>
                        <a:t>    58    53    44    34    33    30    22    18    11     4     2      2      2      2      1      1      0</a:t>
                      </a:r>
                      <a:endParaRPr lang="de-DE" sz="400" dirty="0">
                        <a:solidFill>
                          <a:srgbClr val="398261"/>
                        </a:solidFill>
                      </a:endParaRPr>
                    </a:p>
                  </a:txBody>
                  <a:tcPr marL="0" marR="0" marT="0" marB="0">
                    <a:solidFill>
                      <a:schemeClr val="bg1"/>
                    </a:solidFill>
                  </a:tcPr>
                </a:tc>
                <a:extLst>
                  <a:ext uri="{0D108BD9-81ED-4DB2-BD59-A6C34878D82A}">
                    <a16:rowId xmlns:a16="http://schemas.microsoft.com/office/drawing/2014/main" val="10002"/>
                  </a:ext>
                </a:extLst>
              </a:tr>
            </a:tbl>
          </a:graphicData>
        </a:graphic>
      </p:graphicFrame>
      <p:graphicFrame>
        <p:nvGraphicFramePr>
          <p:cNvPr id="16" name="Tabelle 15"/>
          <p:cNvGraphicFramePr>
            <a:graphicFrameLocks noGrp="1"/>
          </p:cNvGraphicFramePr>
          <p:nvPr/>
        </p:nvGraphicFramePr>
        <p:xfrm>
          <a:off x="919163" y="3117923"/>
          <a:ext cx="2435225" cy="102149"/>
        </p:xfrm>
        <a:graphic>
          <a:graphicData uri="http://schemas.openxmlformats.org/drawingml/2006/table">
            <a:tbl>
              <a:tblPr firstRow="1" bandRow="1">
                <a:tableStyleId>{5C22544A-7EE6-4342-B048-85BDC9FD1C3A}</a:tableStyleId>
              </a:tblPr>
              <a:tblGrid>
                <a:gridCol w="2435225">
                  <a:extLst>
                    <a:ext uri="{9D8B030D-6E8A-4147-A177-3AD203B41FA5}">
                      <a16:colId xmlns:a16="http://schemas.microsoft.com/office/drawing/2014/main" val="20000"/>
                    </a:ext>
                  </a:extLst>
                </a:gridCol>
              </a:tblGrid>
              <a:tr h="102149">
                <a:tc>
                  <a:txBody>
                    <a:bodyPr/>
                    <a:lstStyle/>
                    <a:p>
                      <a:pPr algn="l"/>
                      <a:r>
                        <a:rPr lang="de-DE" sz="500" b="0" dirty="0">
                          <a:solidFill>
                            <a:schemeClr val="tx1"/>
                          </a:solidFill>
                        </a:rPr>
                        <a:t>0    1     2     3    4     5    6     7    </a:t>
                      </a:r>
                      <a:r>
                        <a:rPr lang="de-DE" sz="500" b="0" baseline="0" dirty="0">
                          <a:solidFill>
                            <a:schemeClr val="tx1"/>
                          </a:solidFill>
                        </a:rPr>
                        <a:t> </a:t>
                      </a:r>
                      <a:r>
                        <a:rPr lang="de-DE" sz="500" b="0" dirty="0">
                          <a:solidFill>
                            <a:schemeClr val="tx1"/>
                          </a:solidFill>
                        </a:rPr>
                        <a:t>8    9    10   11  12</a:t>
                      </a:r>
                      <a:r>
                        <a:rPr lang="de-DE" sz="500" b="0" baseline="0" dirty="0">
                          <a:solidFill>
                            <a:schemeClr val="tx1"/>
                          </a:solidFill>
                        </a:rPr>
                        <a:t>   13  14   15  16   17  18   19  20</a:t>
                      </a:r>
                      <a:endParaRPr lang="de-DE" sz="500" b="0" dirty="0">
                        <a:solidFill>
                          <a:schemeClr val="tx1"/>
                        </a:solidFill>
                      </a:endParaRPr>
                    </a:p>
                  </a:txBody>
                  <a:tcPr marL="0" marR="0" marT="0" marB="0">
                    <a:solidFill>
                      <a:schemeClr val="bg1"/>
                    </a:solidFill>
                  </a:tcPr>
                </a:tc>
                <a:extLst>
                  <a:ext uri="{0D108BD9-81ED-4DB2-BD59-A6C34878D82A}">
                    <a16:rowId xmlns:a16="http://schemas.microsoft.com/office/drawing/2014/main" val="10000"/>
                  </a:ext>
                </a:extLst>
              </a:tr>
            </a:tbl>
          </a:graphicData>
        </a:graphic>
      </p:graphicFrame>
      <p:cxnSp>
        <p:nvCxnSpPr>
          <p:cNvPr id="7" name="Gerader Verbinder 6"/>
          <p:cNvCxnSpPr/>
          <p:nvPr/>
        </p:nvCxnSpPr>
        <p:spPr>
          <a:xfrm>
            <a:off x="922056" y="3060445"/>
            <a:ext cx="2340000" cy="0"/>
          </a:xfrm>
          <a:prstGeom prst="line">
            <a:avLst/>
          </a:prstGeom>
          <a:ln w="9525">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7" name="Gerader Verbinder 16"/>
          <p:cNvCxnSpPr/>
          <p:nvPr/>
        </p:nvCxnSpPr>
        <p:spPr>
          <a:xfrm rot="16200000">
            <a:off x="899038" y="3060445"/>
            <a:ext cx="720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8" name="Gerader Verbinder 17"/>
          <p:cNvCxnSpPr/>
          <p:nvPr/>
        </p:nvCxnSpPr>
        <p:spPr>
          <a:xfrm rot="16200000">
            <a:off x="1028220"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0" name="Gerader Verbinder 19"/>
          <p:cNvCxnSpPr/>
          <p:nvPr/>
        </p:nvCxnSpPr>
        <p:spPr>
          <a:xfrm rot="16200000">
            <a:off x="1139798"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1" name="Gerader Verbinder 20"/>
          <p:cNvCxnSpPr/>
          <p:nvPr/>
        </p:nvCxnSpPr>
        <p:spPr>
          <a:xfrm rot="16200000">
            <a:off x="1256819"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2" name="Gerader Verbinder 21"/>
          <p:cNvCxnSpPr/>
          <p:nvPr/>
        </p:nvCxnSpPr>
        <p:spPr>
          <a:xfrm rot="16200000">
            <a:off x="1371119"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3" name="Gerader Verbinder 22"/>
          <p:cNvCxnSpPr/>
          <p:nvPr/>
        </p:nvCxnSpPr>
        <p:spPr>
          <a:xfrm rot="16200000">
            <a:off x="1488140"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4" name="Gerader Verbinder 23"/>
          <p:cNvCxnSpPr/>
          <p:nvPr/>
        </p:nvCxnSpPr>
        <p:spPr>
          <a:xfrm rot="16200000">
            <a:off x="1599718" y="3083805"/>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5" name="Gerader Verbinder 24"/>
          <p:cNvCxnSpPr/>
          <p:nvPr/>
        </p:nvCxnSpPr>
        <p:spPr>
          <a:xfrm rot="16200000">
            <a:off x="1714019"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6" name="Gerader Verbinder 25"/>
          <p:cNvCxnSpPr/>
          <p:nvPr/>
        </p:nvCxnSpPr>
        <p:spPr>
          <a:xfrm rot="16200000">
            <a:off x="1832316" y="308344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7" name="Gerader Verbinder 26"/>
          <p:cNvCxnSpPr/>
          <p:nvPr/>
        </p:nvCxnSpPr>
        <p:spPr>
          <a:xfrm rot="16200000">
            <a:off x="1946616" y="308344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8" name="Gerader Verbinder 27"/>
          <p:cNvCxnSpPr/>
          <p:nvPr/>
        </p:nvCxnSpPr>
        <p:spPr>
          <a:xfrm rot="16200000">
            <a:off x="2058856" y="308476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9" name="Gerader Verbinder 28"/>
          <p:cNvCxnSpPr/>
          <p:nvPr/>
        </p:nvCxnSpPr>
        <p:spPr>
          <a:xfrm rot="16200000">
            <a:off x="2175877" y="308476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0" name="Gerader Verbinder 29"/>
          <p:cNvCxnSpPr/>
          <p:nvPr/>
        </p:nvCxnSpPr>
        <p:spPr>
          <a:xfrm rot="16200000">
            <a:off x="2287455" y="3083691"/>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1" name="Gerader Verbinder 30"/>
          <p:cNvCxnSpPr/>
          <p:nvPr/>
        </p:nvCxnSpPr>
        <p:spPr>
          <a:xfrm rot="16200000">
            <a:off x="2407199" y="308476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2" name="Gerader Verbinder 31"/>
          <p:cNvCxnSpPr/>
          <p:nvPr/>
        </p:nvCxnSpPr>
        <p:spPr>
          <a:xfrm rot="16200000">
            <a:off x="2518779" y="3083692"/>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3" name="Gerader Verbinder 32"/>
          <p:cNvCxnSpPr/>
          <p:nvPr/>
        </p:nvCxnSpPr>
        <p:spPr>
          <a:xfrm rot="16200000">
            <a:off x="2635800" y="3088060"/>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4" name="Gerader Verbinder 33"/>
          <p:cNvCxnSpPr/>
          <p:nvPr/>
        </p:nvCxnSpPr>
        <p:spPr>
          <a:xfrm rot="16200000">
            <a:off x="2750101" y="3085729"/>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5" name="Gerader Verbinder 34"/>
          <p:cNvCxnSpPr/>
          <p:nvPr/>
        </p:nvCxnSpPr>
        <p:spPr>
          <a:xfrm rot="16200000">
            <a:off x="2861680" y="3085729"/>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6" name="Gerader Verbinder 35"/>
          <p:cNvCxnSpPr/>
          <p:nvPr/>
        </p:nvCxnSpPr>
        <p:spPr>
          <a:xfrm rot="16200000">
            <a:off x="2973259" y="308476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7" name="Gerader Verbinder 36"/>
          <p:cNvCxnSpPr/>
          <p:nvPr/>
        </p:nvCxnSpPr>
        <p:spPr>
          <a:xfrm rot="16200000">
            <a:off x="3090281" y="308476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38" name="Gerader Verbinder 37"/>
          <p:cNvCxnSpPr/>
          <p:nvPr/>
        </p:nvCxnSpPr>
        <p:spPr>
          <a:xfrm rot="16200000">
            <a:off x="3310427" y="3082045"/>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0" name="Textfeld 9"/>
          <p:cNvSpPr txBox="1"/>
          <p:nvPr/>
        </p:nvSpPr>
        <p:spPr>
          <a:xfrm>
            <a:off x="1125309" y="2887617"/>
            <a:ext cx="819135" cy="76944"/>
          </a:xfrm>
          <a:prstGeom prst="rect">
            <a:avLst/>
          </a:prstGeom>
          <a:solidFill>
            <a:schemeClr val="bg1"/>
          </a:solidFill>
        </p:spPr>
        <p:txBody>
          <a:bodyPr wrap="none" lIns="0" tIns="0" rIns="0" bIns="0" rtlCol="0">
            <a:spAutoFit/>
          </a:bodyPr>
          <a:lstStyle/>
          <a:p>
            <a:r>
              <a:rPr lang="de-DE" sz="500" i="1" dirty="0"/>
              <a:t>PIK3CA</a:t>
            </a:r>
            <a:r>
              <a:rPr lang="de-DE" sz="500" dirty="0"/>
              <a:t> keine GOF-Mutation</a:t>
            </a:r>
          </a:p>
        </p:txBody>
      </p:sp>
      <p:sp>
        <p:nvSpPr>
          <p:cNvPr id="40" name="Textfeld 39"/>
          <p:cNvSpPr txBox="1"/>
          <p:nvPr/>
        </p:nvSpPr>
        <p:spPr>
          <a:xfrm>
            <a:off x="1122701" y="2965501"/>
            <a:ext cx="649217" cy="76944"/>
          </a:xfrm>
          <a:prstGeom prst="rect">
            <a:avLst/>
          </a:prstGeom>
          <a:solidFill>
            <a:schemeClr val="bg1"/>
          </a:solidFill>
        </p:spPr>
        <p:txBody>
          <a:bodyPr wrap="none" lIns="0" tIns="0" rIns="0" bIns="0" rtlCol="0">
            <a:spAutoFit/>
          </a:bodyPr>
          <a:lstStyle/>
          <a:p>
            <a:r>
              <a:rPr lang="de-DE" sz="500" i="1" dirty="0"/>
              <a:t>PIK3CA</a:t>
            </a:r>
            <a:r>
              <a:rPr lang="de-DE" sz="500" dirty="0"/>
              <a:t> GOF-Mutation</a:t>
            </a:r>
          </a:p>
        </p:txBody>
      </p:sp>
      <p:sp>
        <p:nvSpPr>
          <p:cNvPr id="12" name="Textfeld 11"/>
          <p:cNvSpPr txBox="1"/>
          <p:nvPr/>
        </p:nvSpPr>
        <p:spPr>
          <a:xfrm>
            <a:off x="1849126" y="3186695"/>
            <a:ext cx="484428" cy="107722"/>
          </a:xfrm>
          <a:prstGeom prst="rect">
            <a:avLst/>
          </a:prstGeom>
          <a:solidFill>
            <a:schemeClr val="bg1"/>
          </a:solidFill>
        </p:spPr>
        <p:txBody>
          <a:bodyPr wrap="none" tIns="0" bIns="0" rtlCol="0">
            <a:spAutoFit/>
          </a:bodyPr>
          <a:lstStyle/>
          <a:p>
            <a:r>
              <a:rPr lang="de-DE" sz="700" dirty="0"/>
              <a:t>Monate</a:t>
            </a:r>
          </a:p>
        </p:txBody>
      </p:sp>
      <p:graphicFrame>
        <p:nvGraphicFramePr>
          <p:cNvPr id="41" name="Diagramm 40"/>
          <p:cNvGraphicFramePr/>
          <p:nvPr/>
        </p:nvGraphicFramePr>
        <p:xfrm>
          <a:off x="3809285" y="1580467"/>
          <a:ext cx="2898840" cy="1744729"/>
        </p:xfrm>
        <a:graphic>
          <a:graphicData uri="http://schemas.openxmlformats.org/drawingml/2006/chart">
            <c:chart xmlns:c="http://schemas.openxmlformats.org/drawingml/2006/chart" xmlns:r="http://schemas.openxmlformats.org/officeDocument/2006/relationships" r:id="rId5"/>
          </a:graphicData>
        </a:graphic>
      </p:graphicFrame>
      <p:sp>
        <p:nvSpPr>
          <p:cNvPr id="43" name="Textfeld 42"/>
          <p:cNvSpPr txBox="1"/>
          <p:nvPr/>
        </p:nvSpPr>
        <p:spPr>
          <a:xfrm rot="16200000">
            <a:off x="3051025" y="2272518"/>
            <a:ext cx="1276311" cy="215444"/>
          </a:xfrm>
          <a:prstGeom prst="rect">
            <a:avLst/>
          </a:prstGeom>
          <a:solidFill>
            <a:schemeClr val="bg1"/>
          </a:solidFill>
        </p:spPr>
        <p:txBody>
          <a:bodyPr wrap="none" rtlCol="0">
            <a:spAutoFit/>
          </a:bodyPr>
          <a:lstStyle/>
          <a:p>
            <a:r>
              <a:rPr lang="de-DE" sz="800" dirty="0"/>
              <a:t>PFS-Wahrscheinlichkeit</a:t>
            </a:r>
          </a:p>
        </p:txBody>
      </p:sp>
      <p:graphicFrame>
        <p:nvGraphicFramePr>
          <p:cNvPr id="44" name="Tabelle 43"/>
          <p:cNvGraphicFramePr>
            <a:graphicFrameLocks noGrp="1"/>
          </p:cNvGraphicFramePr>
          <p:nvPr/>
        </p:nvGraphicFramePr>
        <p:xfrm>
          <a:off x="3669285" y="3220748"/>
          <a:ext cx="2811466" cy="345989"/>
        </p:xfrm>
        <a:graphic>
          <a:graphicData uri="http://schemas.openxmlformats.org/drawingml/2006/table">
            <a:tbl>
              <a:tblPr firstRow="1" bandRow="1">
                <a:tableStyleId>{5C22544A-7EE6-4342-B048-85BDC9FD1C3A}</a:tableStyleId>
              </a:tblPr>
              <a:tblGrid>
                <a:gridCol w="364395">
                  <a:extLst>
                    <a:ext uri="{9D8B030D-6E8A-4147-A177-3AD203B41FA5}">
                      <a16:colId xmlns:a16="http://schemas.microsoft.com/office/drawing/2014/main" val="20000"/>
                    </a:ext>
                  </a:extLst>
                </a:gridCol>
                <a:gridCol w="2447071">
                  <a:extLst>
                    <a:ext uri="{9D8B030D-6E8A-4147-A177-3AD203B41FA5}">
                      <a16:colId xmlns:a16="http://schemas.microsoft.com/office/drawing/2014/main" val="20001"/>
                    </a:ext>
                  </a:extLst>
                </a:gridCol>
              </a:tblGrid>
              <a:tr h="102149">
                <a:tc>
                  <a:txBody>
                    <a:bodyPr/>
                    <a:lstStyle/>
                    <a:p>
                      <a:pPr algn="l"/>
                      <a:r>
                        <a:rPr lang="de-DE" sz="400" b="0" dirty="0">
                          <a:solidFill>
                            <a:schemeClr val="tx1"/>
                          </a:solidFill>
                        </a:rPr>
                        <a:t>Patienten</a:t>
                      </a:r>
                    </a:p>
                  </a:txBody>
                  <a:tcPr marL="0" marR="0" marT="0" marB="0">
                    <a:solidFill>
                      <a:schemeClr val="bg1"/>
                    </a:solidFill>
                  </a:tcPr>
                </a:tc>
                <a:tc>
                  <a:txBody>
                    <a:bodyPr/>
                    <a:lstStyle/>
                    <a:p>
                      <a:pPr algn="l"/>
                      <a:endParaRPr lang="de-DE" sz="400" b="0" dirty="0">
                        <a:solidFill>
                          <a:schemeClr val="tx1"/>
                        </a:solidFill>
                      </a:endParaRPr>
                    </a:p>
                  </a:txBody>
                  <a:tcPr marL="0" marR="0" marT="0" marB="0">
                    <a:solidFill>
                      <a:schemeClr val="bg1"/>
                    </a:solidFill>
                  </a:tcPr>
                </a:tc>
                <a:extLst>
                  <a:ext uri="{0D108BD9-81ED-4DB2-BD59-A6C34878D82A}">
                    <a16:rowId xmlns:a16="http://schemas.microsoft.com/office/drawing/2014/main" val="10000"/>
                  </a:ext>
                </a:extLst>
              </a:tr>
              <a:tr h="102149">
                <a:tc>
                  <a:txBody>
                    <a:bodyPr/>
                    <a:lstStyle/>
                    <a:p>
                      <a:pPr algn="l"/>
                      <a:r>
                        <a:rPr lang="de-DE" sz="400" i="1" dirty="0">
                          <a:solidFill>
                            <a:srgbClr val="43526A"/>
                          </a:solidFill>
                        </a:rPr>
                        <a:t>ERBB2</a:t>
                      </a:r>
                      <a:r>
                        <a:rPr lang="de-DE" sz="400" dirty="0">
                          <a:solidFill>
                            <a:srgbClr val="43526A"/>
                          </a:solidFill>
                        </a:rPr>
                        <a:t> keine GOF-Mut </a:t>
                      </a:r>
                    </a:p>
                  </a:txBody>
                  <a:tcPr marL="0" marR="0" marT="0" marB="0">
                    <a:solidFill>
                      <a:schemeClr val="bg1"/>
                    </a:solidFill>
                  </a:tcPr>
                </a:tc>
                <a:tc>
                  <a:txBody>
                    <a:bodyPr/>
                    <a:lstStyle/>
                    <a:p>
                      <a:r>
                        <a:rPr lang="de-DE" sz="400" dirty="0">
                          <a:solidFill>
                            <a:srgbClr val="43526A"/>
                          </a:solidFill>
                        </a:rPr>
                        <a:t>152</a:t>
                      </a:r>
                      <a:r>
                        <a:rPr lang="de-DE" sz="400" baseline="0" dirty="0">
                          <a:solidFill>
                            <a:srgbClr val="43526A"/>
                          </a:solidFill>
                        </a:rPr>
                        <a:t>  150  143  128  126   111  98    84     81    74    53    43    29    12    7       7     7      4      3      1      0</a:t>
                      </a:r>
                      <a:endParaRPr lang="de-DE" sz="400" dirty="0">
                        <a:solidFill>
                          <a:srgbClr val="43526A"/>
                        </a:solidFill>
                      </a:endParaRPr>
                    </a:p>
                  </a:txBody>
                  <a:tcPr marL="0" marR="0" marT="0" marB="0">
                    <a:solidFill>
                      <a:schemeClr val="bg1"/>
                    </a:solidFill>
                  </a:tcPr>
                </a:tc>
                <a:extLst>
                  <a:ext uri="{0D108BD9-81ED-4DB2-BD59-A6C34878D82A}">
                    <a16:rowId xmlns:a16="http://schemas.microsoft.com/office/drawing/2014/main" val="10001"/>
                  </a:ext>
                </a:extLst>
              </a:tr>
              <a:tr h="102149">
                <a:tc>
                  <a:txBody>
                    <a:bodyPr/>
                    <a:lstStyle/>
                    <a:p>
                      <a:pPr algn="l"/>
                      <a:r>
                        <a:rPr lang="de-DE" sz="400" i="1" dirty="0">
                          <a:solidFill>
                            <a:srgbClr val="398261"/>
                          </a:solidFill>
                        </a:rPr>
                        <a:t>ERBB2</a:t>
                      </a:r>
                    </a:p>
                    <a:p>
                      <a:pPr algn="l"/>
                      <a:r>
                        <a:rPr lang="de-DE" sz="400" dirty="0">
                          <a:solidFill>
                            <a:srgbClr val="398261"/>
                          </a:solidFill>
                        </a:rPr>
                        <a:t>GOF-Mut </a:t>
                      </a:r>
                    </a:p>
                  </a:txBody>
                  <a:tcPr marL="0" marR="0" marT="0" marB="0">
                    <a:solidFill>
                      <a:schemeClr val="bg1"/>
                    </a:solidFill>
                  </a:tcPr>
                </a:tc>
                <a:tc>
                  <a:txBody>
                    <a:bodyPr/>
                    <a:lstStyle/>
                    <a:p>
                      <a:r>
                        <a:rPr lang="de-DE" sz="400" dirty="0">
                          <a:solidFill>
                            <a:srgbClr val="398261"/>
                          </a:solidFill>
                        </a:rPr>
                        <a:t> 21    21    21   18     18     16   15    15     14    13    10     5      4       2    2       1     1       0     0      0      0</a:t>
                      </a:r>
                    </a:p>
                  </a:txBody>
                  <a:tcPr marL="0" marR="0" marT="0" marB="0">
                    <a:solidFill>
                      <a:schemeClr val="bg1"/>
                    </a:solidFill>
                  </a:tcPr>
                </a:tc>
                <a:extLst>
                  <a:ext uri="{0D108BD9-81ED-4DB2-BD59-A6C34878D82A}">
                    <a16:rowId xmlns:a16="http://schemas.microsoft.com/office/drawing/2014/main" val="10002"/>
                  </a:ext>
                </a:extLst>
              </a:tr>
            </a:tbl>
          </a:graphicData>
        </a:graphic>
      </p:graphicFrame>
      <p:graphicFrame>
        <p:nvGraphicFramePr>
          <p:cNvPr id="45" name="Tabelle 44"/>
          <p:cNvGraphicFramePr>
            <a:graphicFrameLocks noGrp="1"/>
          </p:cNvGraphicFramePr>
          <p:nvPr/>
        </p:nvGraphicFramePr>
        <p:xfrm>
          <a:off x="4061128" y="3117923"/>
          <a:ext cx="2435225" cy="102149"/>
        </p:xfrm>
        <a:graphic>
          <a:graphicData uri="http://schemas.openxmlformats.org/drawingml/2006/table">
            <a:tbl>
              <a:tblPr firstRow="1" bandRow="1">
                <a:tableStyleId>{5C22544A-7EE6-4342-B048-85BDC9FD1C3A}</a:tableStyleId>
              </a:tblPr>
              <a:tblGrid>
                <a:gridCol w="2435225">
                  <a:extLst>
                    <a:ext uri="{9D8B030D-6E8A-4147-A177-3AD203B41FA5}">
                      <a16:colId xmlns:a16="http://schemas.microsoft.com/office/drawing/2014/main" val="20000"/>
                    </a:ext>
                  </a:extLst>
                </a:gridCol>
              </a:tblGrid>
              <a:tr h="102149">
                <a:tc>
                  <a:txBody>
                    <a:bodyPr/>
                    <a:lstStyle/>
                    <a:p>
                      <a:pPr algn="l"/>
                      <a:r>
                        <a:rPr lang="de-DE" sz="500" b="0" dirty="0">
                          <a:solidFill>
                            <a:schemeClr val="tx1"/>
                          </a:solidFill>
                        </a:rPr>
                        <a:t>0    1     2    </a:t>
                      </a:r>
                      <a:r>
                        <a:rPr lang="de-DE" sz="500" b="0" baseline="0" dirty="0">
                          <a:solidFill>
                            <a:schemeClr val="tx1"/>
                          </a:solidFill>
                        </a:rPr>
                        <a:t> </a:t>
                      </a:r>
                      <a:r>
                        <a:rPr lang="de-DE" sz="500" b="0" dirty="0">
                          <a:solidFill>
                            <a:schemeClr val="tx1"/>
                          </a:solidFill>
                        </a:rPr>
                        <a:t>3    4     5    6     7    </a:t>
                      </a:r>
                      <a:r>
                        <a:rPr lang="de-DE" sz="500" b="0" baseline="0" dirty="0">
                          <a:solidFill>
                            <a:schemeClr val="tx1"/>
                          </a:solidFill>
                        </a:rPr>
                        <a:t> </a:t>
                      </a:r>
                      <a:r>
                        <a:rPr lang="de-DE" sz="500" b="0" dirty="0">
                          <a:solidFill>
                            <a:schemeClr val="tx1"/>
                          </a:solidFill>
                        </a:rPr>
                        <a:t>8    9    10   11  12</a:t>
                      </a:r>
                      <a:r>
                        <a:rPr lang="de-DE" sz="500" b="0" baseline="0" dirty="0">
                          <a:solidFill>
                            <a:schemeClr val="tx1"/>
                          </a:solidFill>
                        </a:rPr>
                        <a:t>   13  14   15  16   17  18   19  20</a:t>
                      </a:r>
                      <a:endParaRPr lang="de-DE" sz="500" b="0" dirty="0">
                        <a:solidFill>
                          <a:schemeClr val="tx1"/>
                        </a:solidFill>
                      </a:endParaRPr>
                    </a:p>
                  </a:txBody>
                  <a:tcPr marL="0" marR="0" marT="0" marB="0">
                    <a:solidFill>
                      <a:schemeClr val="bg1"/>
                    </a:solidFill>
                  </a:tcPr>
                </a:tc>
                <a:extLst>
                  <a:ext uri="{0D108BD9-81ED-4DB2-BD59-A6C34878D82A}">
                    <a16:rowId xmlns:a16="http://schemas.microsoft.com/office/drawing/2014/main" val="10000"/>
                  </a:ext>
                </a:extLst>
              </a:tr>
            </a:tbl>
          </a:graphicData>
        </a:graphic>
      </p:graphicFrame>
      <p:cxnSp>
        <p:nvCxnSpPr>
          <p:cNvPr id="46" name="Gerader Verbinder 45"/>
          <p:cNvCxnSpPr/>
          <p:nvPr/>
        </p:nvCxnSpPr>
        <p:spPr>
          <a:xfrm>
            <a:off x="4064021" y="3060445"/>
            <a:ext cx="2340000" cy="0"/>
          </a:xfrm>
          <a:prstGeom prst="line">
            <a:avLst/>
          </a:prstGeom>
          <a:ln w="9525">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7" name="Gerader Verbinder 46"/>
          <p:cNvCxnSpPr/>
          <p:nvPr/>
        </p:nvCxnSpPr>
        <p:spPr>
          <a:xfrm rot="16200000">
            <a:off x="4041003" y="3060445"/>
            <a:ext cx="720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49" name="Gerader Verbinder 48"/>
          <p:cNvCxnSpPr/>
          <p:nvPr/>
        </p:nvCxnSpPr>
        <p:spPr>
          <a:xfrm rot="16200000">
            <a:off x="4170185"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0" name="Gerader Verbinder 49"/>
          <p:cNvCxnSpPr/>
          <p:nvPr/>
        </p:nvCxnSpPr>
        <p:spPr>
          <a:xfrm rot="16200000">
            <a:off x="4281763"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1" name="Gerader Verbinder 50"/>
          <p:cNvCxnSpPr/>
          <p:nvPr/>
        </p:nvCxnSpPr>
        <p:spPr>
          <a:xfrm rot="16200000">
            <a:off x="4398784"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2" name="Gerader Verbinder 51"/>
          <p:cNvCxnSpPr/>
          <p:nvPr/>
        </p:nvCxnSpPr>
        <p:spPr>
          <a:xfrm rot="16200000">
            <a:off x="4513084"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3" name="Gerader Verbinder 52"/>
          <p:cNvCxnSpPr/>
          <p:nvPr/>
        </p:nvCxnSpPr>
        <p:spPr>
          <a:xfrm rot="16200000">
            <a:off x="4630105"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4" name="Gerader Verbinder 53"/>
          <p:cNvCxnSpPr/>
          <p:nvPr/>
        </p:nvCxnSpPr>
        <p:spPr>
          <a:xfrm rot="16200000">
            <a:off x="4741683" y="3083805"/>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5" name="Gerader Verbinder 54"/>
          <p:cNvCxnSpPr/>
          <p:nvPr/>
        </p:nvCxnSpPr>
        <p:spPr>
          <a:xfrm rot="16200000">
            <a:off x="4855984" y="3084163"/>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6" name="Gerader Verbinder 55"/>
          <p:cNvCxnSpPr/>
          <p:nvPr/>
        </p:nvCxnSpPr>
        <p:spPr>
          <a:xfrm rot="16200000">
            <a:off x="4974281" y="308344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7" name="Gerader Verbinder 56"/>
          <p:cNvCxnSpPr/>
          <p:nvPr/>
        </p:nvCxnSpPr>
        <p:spPr>
          <a:xfrm rot="16200000">
            <a:off x="5088581" y="308344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8" name="Gerader Verbinder 57"/>
          <p:cNvCxnSpPr/>
          <p:nvPr/>
        </p:nvCxnSpPr>
        <p:spPr>
          <a:xfrm rot="16200000">
            <a:off x="5200821" y="308476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9" name="Gerader Verbinder 58"/>
          <p:cNvCxnSpPr/>
          <p:nvPr/>
        </p:nvCxnSpPr>
        <p:spPr>
          <a:xfrm rot="16200000">
            <a:off x="5317842" y="308476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0" name="Gerader Verbinder 59"/>
          <p:cNvCxnSpPr/>
          <p:nvPr/>
        </p:nvCxnSpPr>
        <p:spPr>
          <a:xfrm rot="16200000">
            <a:off x="5429420" y="3083691"/>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1" name="Gerader Verbinder 60"/>
          <p:cNvCxnSpPr/>
          <p:nvPr/>
        </p:nvCxnSpPr>
        <p:spPr>
          <a:xfrm rot="16200000">
            <a:off x="5549164" y="308476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2" name="Gerader Verbinder 61"/>
          <p:cNvCxnSpPr/>
          <p:nvPr/>
        </p:nvCxnSpPr>
        <p:spPr>
          <a:xfrm rot="16200000">
            <a:off x="5660744" y="3083692"/>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3" name="Gerader Verbinder 62"/>
          <p:cNvCxnSpPr/>
          <p:nvPr/>
        </p:nvCxnSpPr>
        <p:spPr>
          <a:xfrm rot="16200000">
            <a:off x="5777765" y="3088060"/>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4" name="Gerader Verbinder 63"/>
          <p:cNvCxnSpPr/>
          <p:nvPr/>
        </p:nvCxnSpPr>
        <p:spPr>
          <a:xfrm rot="16200000">
            <a:off x="5892066" y="3085729"/>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5" name="Gerader Verbinder 64"/>
          <p:cNvCxnSpPr/>
          <p:nvPr/>
        </p:nvCxnSpPr>
        <p:spPr>
          <a:xfrm rot="16200000">
            <a:off x="6003645" y="3085729"/>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6" name="Gerader Verbinder 65"/>
          <p:cNvCxnSpPr/>
          <p:nvPr/>
        </p:nvCxnSpPr>
        <p:spPr>
          <a:xfrm rot="16200000">
            <a:off x="6115224" y="308476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7" name="Gerader Verbinder 66"/>
          <p:cNvCxnSpPr/>
          <p:nvPr/>
        </p:nvCxnSpPr>
        <p:spPr>
          <a:xfrm rot="16200000">
            <a:off x="6232246" y="3084766"/>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8" name="Gerader Verbinder 67"/>
          <p:cNvCxnSpPr/>
          <p:nvPr/>
        </p:nvCxnSpPr>
        <p:spPr>
          <a:xfrm rot="16200000">
            <a:off x="6349267" y="3082045"/>
            <a:ext cx="43200" cy="0"/>
          </a:xfrm>
          <a:prstGeom prst="line">
            <a:avLst/>
          </a:prstGeom>
          <a:ln w="63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69" name="Textfeld 68"/>
          <p:cNvSpPr txBox="1"/>
          <p:nvPr/>
        </p:nvSpPr>
        <p:spPr>
          <a:xfrm>
            <a:off x="4267274" y="2887617"/>
            <a:ext cx="801501" cy="76944"/>
          </a:xfrm>
          <a:prstGeom prst="rect">
            <a:avLst/>
          </a:prstGeom>
          <a:solidFill>
            <a:schemeClr val="bg1"/>
          </a:solidFill>
        </p:spPr>
        <p:txBody>
          <a:bodyPr wrap="none" lIns="0" tIns="0" rIns="0" bIns="0" rtlCol="0">
            <a:spAutoFit/>
          </a:bodyPr>
          <a:lstStyle/>
          <a:p>
            <a:r>
              <a:rPr lang="de-DE" sz="500" i="1" dirty="0"/>
              <a:t>ERBB2 </a:t>
            </a:r>
            <a:r>
              <a:rPr lang="de-DE" sz="500" dirty="0"/>
              <a:t>keine GOF-Mutation</a:t>
            </a:r>
          </a:p>
        </p:txBody>
      </p:sp>
      <p:sp>
        <p:nvSpPr>
          <p:cNvPr id="70" name="Textfeld 69"/>
          <p:cNvSpPr txBox="1"/>
          <p:nvPr/>
        </p:nvSpPr>
        <p:spPr>
          <a:xfrm>
            <a:off x="4264666" y="2965501"/>
            <a:ext cx="631583" cy="76944"/>
          </a:xfrm>
          <a:prstGeom prst="rect">
            <a:avLst/>
          </a:prstGeom>
          <a:solidFill>
            <a:schemeClr val="bg1"/>
          </a:solidFill>
        </p:spPr>
        <p:txBody>
          <a:bodyPr wrap="none" lIns="0" tIns="0" rIns="0" bIns="0" rtlCol="0">
            <a:spAutoFit/>
          </a:bodyPr>
          <a:lstStyle/>
          <a:p>
            <a:r>
              <a:rPr lang="de-DE" sz="500" i="1" dirty="0"/>
              <a:t>ERBB2 </a:t>
            </a:r>
            <a:r>
              <a:rPr lang="de-DE" sz="500" dirty="0"/>
              <a:t>GOF-Mutation</a:t>
            </a:r>
          </a:p>
        </p:txBody>
      </p:sp>
      <p:sp>
        <p:nvSpPr>
          <p:cNvPr id="71" name="Textfeld 70"/>
          <p:cNvSpPr txBox="1"/>
          <p:nvPr/>
        </p:nvSpPr>
        <p:spPr>
          <a:xfrm>
            <a:off x="4991091" y="3186695"/>
            <a:ext cx="484428" cy="107722"/>
          </a:xfrm>
          <a:prstGeom prst="rect">
            <a:avLst/>
          </a:prstGeom>
          <a:solidFill>
            <a:schemeClr val="bg1"/>
          </a:solidFill>
        </p:spPr>
        <p:txBody>
          <a:bodyPr wrap="none" tIns="0" bIns="0" rtlCol="0">
            <a:spAutoFit/>
          </a:bodyPr>
          <a:lstStyle/>
          <a:p>
            <a:r>
              <a:rPr lang="de-DE" sz="700" dirty="0"/>
              <a:t>Monate</a:t>
            </a:r>
          </a:p>
        </p:txBody>
      </p:sp>
      <p:graphicFrame>
        <p:nvGraphicFramePr>
          <p:cNvPr id="39" name="Tabelle 38"/>
          <p:cNvGraphicFramePr>
            <a:graphicFrameLocks noGrp="1"/>
          </p:cNvGraphicFramePr>
          <p:nvPr/>
        </p:nvGraphicFramePr>
        <p:xfrm>
          <a:off x="426867" y="3632864"/>
          <a:ext cx="8276063" cy="899480"/>
        </p:xfrm>
        <a:graphic>
          <a:graphicData uri="http://schemas.openxmlformats.org/drawingml/2006/table">
            <a:tbl>
              <a:tblPr firstRow="1" bandRow="1">
                <a:tableStyleId>{5C22544A-7EE6-4342-B048-85BDC9FD1C3A}</a:tableStyleId>
              </a:tblPr>
              <a:tblGrid>
                <a:gridCol w="535659">
                  <a:extLst>
                    <a:ext uri="{9D8B030D-6E8A-4147-A177-3AD203B41FA5}">
                      <a16:colId xmlns:a16="http://schemas.microsoft.com/office/drawing/2014/main" val="20000"/>
                    </a:ext>
                  </a:extLst>
                </a:gridCol>
                <a:gridCol w="811272">
                  <a:extLst>
                    <a:ext uri="{9D8B030D-6E8A-4147-A177-3AD203B41FA5}">
                      <a16:colId xmlns:a16="http://schemas.microsoft.com/office/drawing/2014/main" val="20001"/>
                    </a:ext>
                  </a:extLst>
                </a:gridCol>
                <a:gridCol w="1051904">
                  <a:extLst>
                    <a:ext uri="{9D8B030D-6E8A-4147-A177-3AD203B41FA5}">
                      <a16:colId xmlns:a16="http://schemas.microsoft.com/office/drawing/2014/main" val="20002"/>
                    </a:ext>
                  </a:extLst>
                </a:gridCol>
                <a:gridCol w="708145">
                  <a:extLst>
                    <a:ext uri="{9D8B030D-6E8A-4147-A177-3AD203B41FA5}">
                      <a16:colId xmlns:a16="http://schemas.microsoft.com/office/drawing/2014/main" val="20003"/>
                    </a:ext>
                  </a:extLst>
                </a:gridCol>
                <a:gridCol w="825022">
                  <a:extLst>
                    <a:ext uri="{9D8B030D-6E8A-4147-A177-3AD203B41FA5}">
                      <a16:colId xmlns:a16="http://schemas.microsoft.com/office/drawing/2014/main" val="20004"/>
                    </a:ext>
                  </a:extLst>
                </a:gridCol>
                <a:gridCol w="818148">
                  <a:extLst>
                    <a:ext uri="{9D8B030D-6E8A-4147-A177-3AD203B41FA5}">
                      <a16:colId xmlns:a16="http://schemas.microsoft.com/office/drawing/2014/main" val="20005"/>
                    </a:ext>
                  </a:extLst>
                </a:gridCol>
                <a:gridCol w="618766">
                  <a:extLst>
                    <a:ext uri="{9D8B030D-6E8A-4147-A177-3AD203B41FA5}">
                      <a16:colId xmlns:a16="http://schemas.microsoft.com/office/drawing/2014/main" val="20006"/>
                    </a:ext>
                  </a:extLst>
                </a:gridCol>
                <a:gridCol w="1189408">
                  <a:extLst>
                    <a:ext uri="{9D8B030D-6E8A-4147-A177-3AD203B41FA5}">
                      <a16:colId xmlns:a16="http://schemas.microsoft.com/office/drawing/2014/main" val="20007"/>
                    </a:ext>
                  </a:extLst>
                </a:gridCol>
                <a:gridCol w="1051904">
                  <a:extLst>
                    <a:ext uri="{9D8B030D-6E8A-4147-A177-3AD203B41FA5}">
                      <a16:colId xmlns:a16="http://schemas.microsoft.com/office/drawing/2014/main" val="20008"/>
                    </a:ext>
                  </a:extLst>
                </a:gridCol>
                <a:gridCol w="665835">
                  <a:extLst>
                    <a:ext uri="{9D8B030D-6E8A-4147-A177-3AD203B41FA5}">
                      <a16:colId xmlns:a16="http://schemas.microsoft.com/office/drawing/2014/main" val="20009"/>
                    </a:ext>
                  </a:extLst>
                </a:gridCol>
              </a:tblGrid>
              <a:tr h="0">
                <a:tc rowSpan="2">
                  <a:txBody>
                    <a:bodyPr/>
                    <a:lstStyle/>
                    <a:p>
                      <a:r>
                        <a:rPr lang="de-DE" sz="700" dirty="0" err="1"/>
                        <a:t>Kovariate</a:t>
                      </a:r>
                      <a:endParaRPr lang="de-DE" sz="700" dirty="0"/>
                    </a:p>
                  </a:txBody>
                  <a:tcPr marL="18000" marR="18000" marT="18000" marB="18000" anchor="ctr"/>
                </a:tc>
                <a:tc rowSpan="2">
                  <a:txBody>
                    <a:bodyPr/>
                    <a:lstStyle/>
                    <a:p>
                      <a:pPr algn="ctr"/>
                      <a:r>
                        <a:rPr lang="de-DE" sz="700" dirty="0"/>
                        <a:t>Typ</a:t>
                      </a:r>
                    </a:p>
                  </a:txBody>
                  <a:tcPr marL="18000" marR="18000" marT="18000" marB="18000" anchor="ctr"/>
                </a:tc>
                <a:tc rowSpan="2">
                  <a:txBody>
                    <a:bodyPr/>
                    <a:lstStyle/>
                    <a:p>
                      <a:pPr algn="ctr"/>
                      <a:r>
                        <a:rPr lang="de-DE" sz="700" dirty="0"/>
                        <a:t>Status</a:t>
                      </a:r>
                    </a:p>
                  </a:txBody>
                  <a:tcPr marL="18000" marR="18000" marT="18000" marB="18000" anchor="ctr"/>
                </a:tc>
                <a:tc rowSpan="2">
                  <a:txBody>
                    <a:bodyPr/>
                    <a:lstStyle/>
                    <a:p>
                      <a:pPr algn="ctr"/>
                      <a:r>
                        <a:rPr lang="de-DE" sz="700" dirty="0"/>
                        <a:t>Patienten, n</a:t>
                      </a:r>
                    </a:p>
                  </a:txBody>
                  <a:tcPr marL="18000" marR="18000" marT="18000" marB="18000" anchor="ctr">
                    <a:lnR w="12700" cap="flat" cmpd="sng" algn="ctr">
                      <a:solidFill>
                        <a:schemeClr val="bg1"/>
                      </a:solidFill>
                      <a:prstDash val="solid"/>
                      <a:round/>
                      <a:headEnd type="none" w="med" len="med"/>
                      <a:tailEnd type="none" w="med" len="med"/>
                    </a:lnR>
                  </a:tcPr>
                </a:tc>
                <a:tc gridSpan="3">
                  <a:txBody>
                    <a:bodyPr/>
                    <a:lstStyle/>
                    <a:p>
                      <a:pPr algn="ctr"/>
                      <a:r>
                        <a:rPr lang="de-DE" sz="700" dirty="0"/>
                        <a:t>PFS</a:t>
                      </a:r>
                    </a:p>
                  </a:txBody>
                  <a:tcPr marL="18000" marR="18000" marT="18000" marB="1800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endParaRPr lang="de-DE" sz="700" dirty="0"/>
                    </a:p>
                  </a:txBody>
                  <a:tcPr/>
                </a:tc>
                <a:tc hMerge="1">
                  <a:txBody>
                    <a:bodyPr/>
                    <a:lstStyle/>
                    <a:p>
                      <a:endParaRPr lang="de-DE" sz="700" dirty="0"/>
                    </a:p>
                  </a:txBody>
                  <a:tcPr/>
                </a:tc>
                <a:tc gridSpan="3">
                  <a:txBody>
                    <a:bodyPr/>
                    <a:lstStyle/>
                    <a:p>
                      <a:pPr algn="ctr"/>
                      <a:r>
                        <a:rPr lang="de-DE" sz="700" dirty="0"/>
                        <a:t>ORR</a:t>
                      </a:r>
                    </a:p>
                  </a:txBody>
                  <a:tcPr marL="18000" marR="18000" marT="18000" marB="18000" anchor="ctr">
                    <a:lnB w="12700" cap="flat" cmpd="sng" algn="ctr">
                      <a:solidFill>
                        <a:schemeClr val="bg1"/>
                      </a:solidFill>
                      <a:prstDash val="solid"/>
                      <a:round/>
                      <a:headEnd type="none" w="med" len="med"/>
                      <a:tailEnd type="none" w="med" len="med"/>
                    </a:lnB>
                  </a:tcPr>
                </a:tc>
                <a:tc hMerge="1">
                  <a:txBody>
                    <a:bodyPr/>
                    <a:lstStyle/>
                    <a:p>
                      <a:endParaRPr lang="de-DE" sz="700" dirty="0"/>
                    </a:p>
                  </a:txBody>
                  <a:tcPr/>
                </a:tc>
                <a:tc hMerge="1">
                  <a:txBody>
                    <a:bodyPr/>
                    <a:lstStyle/>
                    <a:p>
                      <a:endParaRPr lang="de-DE" sz="700" dirty="0"/>
                    </a:p>
                  </a:txBody>
                  <a:tcPr/>
                </a:tc>
                <a:extLst>
                  <a:ext uri="{0D108BD9-81ED-4DB2-BD59-A6C34878D82A}">
                    <a16:rowId xmlns:a16="http://schemas.microsoft.com/office/drawing/2014/main" val="10000"/>
                  </a:ext>
                </a:extLst>
              </a:tr>
              <a:tr h="0">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algn="ctr"/>
                      <a:r>
                        <a:rPr lang="de-DE" sz="700" b="1" dirty="0">
                          <a:solidFill>
                            <a:schemeClr val="bg1"/>
                          </a:solidFill>
                        </a:rPr>
                        <a:t>Median (95% KI)</a:t>
                      </a:r>
                    </a:p>
                  </a:txBody>
                  <a:tcPr marL="18000" marR="18000" marT="18000" marB="18000" anchor="ctr">
                    <a:lnL w="12700"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4D74"/>
                    </a:solidFill>
                  </a:tcPr>
                </a:tc>
                <a:tc>
                  <a:txBody>
                    <a:bodyPr/>
                    <a:lstStyle/>
                    <a:p>
                      <a:pPr algn="ctr"/>
                      <a:r>
                        <a:rPr lang="de-DE" sz="700" b="1" dirty="0">
                          <a:solidFill>
                            <a:schemeClr val="bg1"/>
                          </a:solidFill>
                        </a:rPr>
                        <a:t>HR (95% KI)</a:t>
                      </a:r>
                    </a:p>
                  </a:txBody>
                  <a:tcPr marL="18000" marR="18000" marT="18000" marB="18000" anchor="ctr">
                    <a:lnL w="9525"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4D74"/>
                    </a:solidFill>
                  </a:tcPr>
                </a:tc>
                <a:tc>
                  <a:txBody>
                    <a:bodyPr/>
                    <a:lstStyle/>
                    <a:p>
                      <a:pPr algn="ctr"/>
                      <a:r>
                        <a:rPr lang="de-DE" sz="700" b="1" dirty="0">
                          <a:solidFill>
                            <a:schemeClr val="bg1"/>
                          </a:solidFill>
                        </a:rPr>
                        <a:t> P-Wert</a:t>
                      </a: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4D74"/>
                    </a:solidFill>
                  </a:tcPr>
                </a:tc>
                <a:tc>
                  <a:txBody>
                    <a:bodyPr/>
                    <a:lstStyle/>
                    <a:p>
                      <a:pPr algn="ctr"/>
                      <a:r>
                        <a:rPr lang="de-DE" sz="700" b="1" dirty="0">
                          <a:solidFill>
                            <a:schemeClr val="bg1"/>
                          </a:solidFill>
                        </a:rPr>
                        <a:t>Ansprechen (CR/PR), n (%)</a:t>
                      </a: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4D74"/>
                    </a:solidFill>
                  </a:tcPr>
                </a:tc>
                <a:tc>
                  <a:txBody>
                    <a:bodyPr/>
                    <a:lstStyle/>
                    <a:p>
                      <a:pPr algn="ctr"/>
                      <a:r>
                        <a:rPr lang="de-DE" sz="700" b="1" dirty="0">
                          <a:solidFill>
                            <a:schemeClr val="bg1"/>
                          </a:solidFill>
                        </a:rPr>
                        <a:t>Odds Ratio</a:t>
                      </a:r>
                      <a:r>
                        <a:rPr lang="de-DE" sz="700" b="1" baseline="0" dirty="0">
                          <a:solidFill>
                            <a:schemeClr val="bg1"/>
                          </a:solidFill>
                        </a:rPr>
                        <a:t> (95% KI)</a:t>
                      </a:r>
                      <a:endParaRPr lang="de-DE" sz="700" b="1" dirty="0">
                        <a:solidFill>
                          <a:schemeClr val="bg1"/>
                        </a:solidFill>
                      </a:endParaRP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4D74"/>
                    </a:solidFill>
                  </a:tcPr>
                </a:tc>
                <a:tc>
                  <a:txBody>
                    <a:bodyPr/>
                    <a:lstStyle/>
                    <a:p>
                      <a:pPr algn="ctr"/>
                      <a:r>
                        <a:rPr lang="de-DE" sz="700" dirty="0">
                          <a:solidFill>
                            <a:schemeClr val="bg1"/>
                          </a:solidFill>
                        </a:rPr>
                        <a:t>P-Wert</a:t>
                      </a:r>
                    </a:p>
                  </a:txBody>
                  <a:tcPr marL="18000" marR="18000" marT="18000" marB="18000" anchor="ct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4D74"/>
                    </a:solidFill>
                  </a:tcPr>
                </a:tc>
                <a:extLst>
                  <a:ext uri="{0D108BD9-81ED-4DB2-BD59-A6C34878D82A}">
                    <a16:rowId xmlns:a16="http://schemas.microsoft.com/office/drawing/2014/main" val="10001"/>
                  </a:ext>
                </a:extLst>
              </a:tr>
              <a:tr h="0">
                <a:tc rowSpan="3">
                  <a:txBody>
                    <a:bodyPr/>
                    <a:lstStyle/>
                    <a:p>
                      <a:r>
                        <a:rPr lang="de-DE" sz="700" dirty="0"/>
                        <a:t>ERBB2</a:t>
                      </a:r>
                      <a:r>
                        <a:rPr lang="de-DE" sz="700" baseline="30000" dirty="0"/>
                        <a:t>a</a:t>
                      </a:r>
                      <a:endParaRPr lang="de-DE" sz="700" dirty="0"/>
                    </a:p>
                  </a:txBody>
                  <a:tcPr marL="18000" marR="18000" marT="18000" marB="18000" anchor="ctr"/>
                </a:tc>
                <a:tc rowSpan="3">
                  <a:txBody>
                    <a:bodyPr/>
                    <a:lstStyle/>
                    <a:p>
                      <a:pPr algn="ctr"/>
                      <a:r>
                        <a:rPr lang="de-DE" sz="700" dirty="0"/>
                        <a:t>SNV </a:t>
                      </a:r>
                      <a:r>
                        <a:rPr lang="de-DE" sz="700" dirty="0" err="1"/>
                        <a:t>Indel</a:t>
                      </a:r>
                      <a:r>
                        <a:rPr lang="de-DE" sz="700" dirty="0"/>
                        <a:t> (GOF)</a:t>
                      </a:r>
                    </a:p>
                  </a:txBody>
                  <a:tcPr marL="18000" marR="18000" marT="18000" marB="18000" anchor="ctr"/>
                </a:tc>
                <a:tc>
                  <a:txBody>
                    <a:bodyPr/>
                    <a:lstStyle/>
                    <a:p>
                      <a:pPr algn="ctr"/>
                      <a:r>
                        <a:rPr lang="de-DE" sz="700" dirty="0"/>
                        <a:t>Keine GOF</a:t>
                      </a:r>
                      <a:r>
                        <a:rPr lang="de-DE" sz="700" baseline="0" dirty="0"/>
                        <a:t> Mutation</a:t>
                      </a:r>
                      <a:endParaRPr lang="de-DE" sz="700" dirty="0"/>
                    </a:p>
                  </a:txBody>
                  <a:tcPr marL="18000" marR="18000" marT="18000" marB="18000" anchor="ctr"/>
                </a:tc>
                <a:tc>
                  <a:txBody>
                    <a:bodyPr/>
                    <a:lstStyle/>
                    <a:p>
                      <a:pPr algn="ctr"/>
                      <a:r>
                        <a:rPr lang="de-DE" sz="700" dirty="0"/>
                        <a:t>152</a:t>
                      </a:r>
                    </a:p>
                  </a:txBody>
                  <a:tcPr marL="18000" marR="18000" marT="18000" marB="18000" anchor="ctr"/>
                </a:tc>
                <a:tc>
                  <a:txBody>
                    <a:bodyPr/>
                    <a:lstStyle/>
                    <a:p>
                      <a:pPr algn="ctr"/>
                      <a:r>
                        <a:rPr lang="de-DE" sz="700" dirty="0"/>
                        <a:t>17,6</a:t>
                      </a:r>
                      <a:r>
                        <a:rPr lang="de-DE" sz="700" baseline="0" dirty="0"/>
                        <a:t> (12,7; NE)</a:t>
                      </a:r>
                      <a:endParaRPr lang="de-DE" sz="700" dirty="0"/>
                    </a:p>
                  </a:txBody>
                  <a:tcPr marL="18000" marR="18000" marT="18000" marB="18000" anchor="ctr">
                    <a:lnT w="38100" cap="flat" cmpd="sng" algn="ctr">
                      <a:solidFill>
                        <a:schemeClr val="bg1"/>
                      </a:solidFill>
                      <a:prstDash val="solid"/>
                      <a:round/>
                      <a:headEnd type="none" w="med" len="med"/>
                      <a:tailEnd type="none" w="med" len="med"/>
                    </a:lnT>
                  </a:tcPr>
                </a:tc>
                <a:tc rowSpan="3">
                  <a:txBody>
                    <a:bodyPr/>
                    <a:lstStyle/>
                    <a:p>
                      <a:pPr algn="ctr"/>
                      <a:r>
                        <a:rPr lang="de-DE" sz="700" dirty="0"/>
                        <a:t>1,13</a:t>
                      </a:r>
                      <a:r>
                        <a:rPr lang="de-DE" sz="700" baseline="0" dirty="0"/>
                        <a:t> (0,53; 2,4)</a:t>
                      </a:r>
                      <a:endParaRPr lang="de-DE" sz="700" dirty="0"/>
                    </a:p>
                  </a:txBody>
                  <a:tcPr marL="18000" marR="18000" marT="18000" marB="18000" anchor="ctr">
                    <a:lnT w="38100" cap="flat" cmpd="sng" algn="ctr">
                      <a:solidFill>
                        <a:schemeClr val="bg1"/>
                      </a:solidFill>
                      <a:prstDash val="solid"/>
                      <a:round/>
                      <a:headEnd type="none" w="med" len="med"/>
                      <a:tailEnd type="none" w="med" len="med"/>
                    </a:lnT>
                  </a:tcPr>
                </a:tc>
                <a:tc rowSpan="3">
                  <a:txBody>
                    <a:bodyPr/>
                    <a:lstStyle/>
                    <a:p>
                      <a:pPr algn="ctr"/>
                      <a:r>
                        <a:rPr lang="de-DE" sz="700" dirty="0"/>
                        <a:t>0,747</a:t>
                      </a:r>
                    </a:p>
                  </a:txBody>
                  <a:tcPr marL="18000" marR="18000" marT="18000" marB="18000" anchor="ctr">
                    <a:lnT w="38100" cap="flat" cmpd="sng" algn="ctr">
                      <a:solidFill>
                        <a:schemeClr val="bg1"/>
                      </a:solidFill>
                      <a:prstDash val="solid"/>
                      <a:round/>
                      <a:headEnd type="none" w="med" len="med"/>
                      <a:tailEnd type="none" w="med" len="med"/>
                    </a:lnT>
                  </a:tcPr>
                </a:tc>
                <a:tc rowSpan="2">
                  <a:txBody>
                    <a:bodyPr/>
                    <a:lstStyle/>
                    <a:p>
                      <a:pPr algn="ctr"/>
                      <a:r>
                        <a:rPr lang="de-DE" sz="700" dirty="0"/>
                        <a:t>89 (58,6)</a:t>
                      </a:r>
                    </a:p>
                  </a:txBody>
                  <a:tcPr marL="18000" marR="18000" marT="18000" marB="18000" anchor="ctr">
                    <a:lnT w="38100" cap="flat" cmpd="sng" algn="ctr">
                      <a:solidFill>
                        <a:schemeClr val="bg1"/>
                      </a:solidFill>
                      <a:prstDash val="solid"/>
                      <a:round/>
                      <a:headEnd type="none" w="med" len="med"/>
                      <a:tailEnd type="none" w="med" len="med"/>
                    </a:lnT>
                  </a:tcPr>
                </a:tc>
                <a:tc rowSpan="3">
                  <a:txBody>
                    <a:bodyPr/>
                    <a:lstStyle/>
                    <a:p>
                      <a:pPr algn="ctr"/>
                      <a:r>
                        <a:rPr lang="de-DE" sz="700" dirty="0"/>
                        <a:t>0,57</a:t>
                      </a:r>
                      <a:r>
                        <a:rPr lang="de-DE" sz="700" baseline="0" dirty="0"/>
                        <a:t> (0,21; 1,6)</a:t>
                      </a:r>
                      <a:endParaRPr lang="de-DE" sz="700" dirty="0"/>
                    </a:p>
                  </a:txBody>
                  <a:tcPr marL="18000" marR="18000" marT="18000" marB="18000" anchor="ctr">
                    <a:lnT w="38100" cap="flat" cmpd="sng" algn="ctr">
                      <a:solidFill>
                        <a:schemeClr val="bg1"/>
                      </a:solidFill>
                      <a:prstDash val="solid"/>
                      <a:round/>
                      <a:headEnd type="none" w="med" len="med"/>
                      <a:tailEnd type="none" w="med" len="med"/>
                    </a:lnT>
                  </a:tcPr>
                </a:tc>
                <a:tc rowSpan="3">
                  <a:txBody>
                    <a:bodyPr/>
                    <a:lstStyle/>
                    <a:p>
                      <a:pPr algn="ctr"/>
                      <a:r>
                        <a:rPr lang="de-DE" sz="700" dirty="0"/>
                        <a:t>0,343</a:t>
                      </a:r>
                    </a:p>
                  </a:txBody>
                  <a:tcPr marL="18000" marR="18000" marT="18000" marB="18000" anchor="ctr">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2"/>
                  </a:ext>
                </a:extLst>
              </a:tr>
              <a:tr h="0">
                <a:tc vMerge="1">
                  <a:txBody>
                    <a:bodyPr/>
                    <a:lstStyle/>
                    <a:p>
                      <a:endParaRPr lang="de-DE"/>
                    </a:p>
                  </a:txBody>
                  <a:tcPr/>
                </a:tc>
                <a:tc vMerge="1">
                  <a:txBody>
                    <a:bodyPr/>
                    <a:lstStyle/>
                    <a:p>
                      <a:endParaRPr lang="de-DE"/>
                    </a:p>
                  </a:txBody>
                  <a:tcPr/>
                </a:tc>
                <a:tc rowSpan="2">
                  <a:txBody>
                    <a:bodyPr/>
                    <a:lstStyle/>
                    <a:p>
                      <a:pPr algn="ctr"/>
                      <a:r>
                        <a:rPr lang="de-DE" sz="700" dirty="0"/>
                        <a:t>Mutation</a:t>
                      </a:r>
                    </a:p>
                  </a:txBody>
                  <a:tcPr marL="18000" marR="18000" marT="18000" marB="18000" anchor="ctr"/>
                </a:tc>
                <a:tc rowSpan="2">
                  <a:txBody>
                    <a:bodyPr/>
                    <a:lstStyle/>
                    <a:p>
                      <a:pPr algn="ctr"/>
                      <a:r>
                        <a:rPr lang="de-DE" sz="700" dirty="0"/>
                        <a:t>21</a:t>
                      </a:r>
                    </a:p>
                  </a:txBody>
                  <a:tcPr marL="18000" marR="18000" marT="18000" marB="18000" anchor="ctr"/>
                </a:tc>
                <a:tc rowSpan="2">
                  <a:txBody>
                    <a:bodyPr/>
                    <a:lstStyle/>
                    <a:p>
                      <a:pPr algn="ctr"/>
                      <a:r>
                        <a:rPr lang="de-DE" sz="700" dirty="0"/>
                        <a:t>NE (9,9; NE)</a:t>
                      </a:r>
                    </a:p>
                  </a:txBody>
                  <a:tcPr marL="18000" marR="18000" marT="18000" marB="18000" anchor="ct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10003"/>
                  </a:ext>
                </a:extLst>
              </a:tr>
              <a:tr h="0">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algn="ctr"/>
                      <a:r>
                        <a:rPr lang="de-DE" sz="700" dirty="0"/>
                        <a:t>15 (71,4)</a:t>
                      </a:r>
                    </a:p>
                  </a:txBody>
                  <a:tcPr marL="18000" marR="18000" marT="18000" marB="18000" anchor="ctr"/>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10004"/>
                  </a:ext>
                </a:extLst>
              </a:tr>
              <a:tr h="0">
                <a:tc rowSpan="2">
                  <a:txBody>
                    <a:bodyPr/>
                    <a:lstStyle/>
                    <a:p>
                      <a:r>
                        <a:rPr lang="de-DE" sz="700" dirty="0"/>
                        <a:t>PIK3CA</a:t>
                      </a:r>
                      <a:r>
                        <a:rPr lang="de-DE" sz="700" baseline="30000" dirty="0"/>
                        <a:t>b</a:t>
                      </a:r>
                      <a:endParaRPr lang="de-DE" sz="700" dirty="0"/>
                    </a:p>
                  </a:txBody>
                  <a:tcPr marL="18000" marR="18000" marT="18000" marB="18000" anchor="ctr"/>
                </a:tc>
                <a:tc rowSpan="2">
                  <a:txBody>
                    <a:bodyPr/>
                    <a:lstStyle/>
                    <a:p>
                      <a:pPr algn="ctr"/>
                      <a:r>
                        <a:rPr lang="de-DE" sz="700" dirty="0"/>
                        <a:t>SNV</a:t>
                      </a:r>
                      <a:r>
                        <a:rPr lang="de-DE" sz="700" baseline="0" dirty="0"/>
                        <a:t> </a:t>
                      </a:r>
                      <a:r>
                        <a:rPr lang="de-DE" sz="700" baseline="0" dirty="0" err="1"/>
                        <a:t>Indel</a:t>
                      </a:r>
                      <a:r>
                        <a:rPr lang="de-DE" sz="700" baseline="0" dirty="0"/>
                        <a:t> (GOF)</a:t>
                      </a:r>
                      <a:endParaRPr lang="de-DE" sz="700" dirty="0"/>
                    </a:p>
                  </a:txBody>
                  <a:tcPr marL="18000" marR="18000" marT="18000" marB="18000" anchor="ctr"/>
                </a:tc>
                <a:tc>
                  <a:txBody>
                    <a:bodyPr/>
                    <a:lstStyle/>
                    <a:p>
                      <a:pPr algn="ctr"/>
                      <a:r>
                        <a:rPr lang="de-DE" sz="700" dirty="0"/>
                        <a:t>Keine</a:t>
                      </a:r>
                      <a:r>
                        <a:rPr lang="de-DE" sz="700" baseline="0" dirty="0"/>
                        <a:t> GOF Mutation</a:t>
                      </a:r>
                      <a:endParaRPr lang="de-DE" sz="700" dirty="0"/>
                    </a:p>
                  </a:txBody>
                  <a:tcPr marL="18000" marR="18000" marT="18000" marB="18000" anchor="ctr"/>
                </a:tc>
                <a:tc>
                  <a:txBody>
                    <a:bodyPr/>
                    <a:lstStyle/>
                    <a:p>
                      <a:pPr algn="ctr"/>
                      <a:r>
                        <a:rPr lang="de-DE" sz="700" dirty="0"/>
                        <a:t>101</a:t>
                      </a:r>
                    </a:p>
                  </a:txBody>
                  <a:tcPr marL="18000" marR="18000" marT="18000" marB="18000" anchor="ctr"/>
                </a:tc>
                <a:tc>
                  <a:txBody>
                    <a:bodyPr/>
                    <a:lstStyle/>
                    <a:p>
                      <a:pPr algn="ctr"/>
                      <a:r>
                        <a:rPr lang="de-DE" sz="700" dirty="0"/>
                        <a:t>18,1 (12,7;</a:t>
                      </a:r>
                      <a:r>
                        <a:rPr lang="de-DE" sz="700" baseline="0" dirty="0"/>
                        <a:t> NE)</a:t>
                      </a:r>
                      <a:endParaRPr lang="de-DE" sz="700" dirty="0"/>
                    </a:p>
                  </a:txBody>
                  <a:tcPr marL="18000" marR="18000" marT="18000" marB="18000" anchor="ctr"/>
                </a:tc>
                <a:tc rowSpan="2">
                  <a:txBody>
                    <a:bodyPr/>
                    <a:lstStyle/>
                    <a:p>
                      <a:pPr algn="ctr"/>
                      <a:r>
                        <a:rPr lang="de-DE" sz="700" dirty="0"/>
                        <a:t>1,4 (0,82;</a:t>
                      </a:r>
                      <a:r>
                        <a:rPr lang="de-DE" sz="700" baseline="0" dirty="0"/>
                        <a:t> 2,36)</a:t>
                      </a:r>
                      <a:endParaRPr lang="de-DE" sz="700" dirty="0"/>
                    </a:p>
                  </a:txBody>
                  <a:tcPr marL="18000" marR="18000" marT="18000" marB="18000" anchor="ctr"/>
                </a:tc>
                <a:tc rowSpan="2">
                  <a:txBody>
                    <a:bodyPr/>
                    <a:lstStyle/>
                    <a:p>
                      <a:pPr algn="ctr"/>
                      <a:r>
                        <a:rPr lang="de-DE" sz="700" dirty="0"/>
                        <a:t>0,215</a:t>
                      </a:r>
                    </a:p>
                  </a:txBody>
                  <a:tcPr marL="18000" marR="18000" marT="18000" marB="18000" anchor="ctr"/>
                </a:tc>
                <a:tc>
                  <a:txBody>
                    <a:bodyPr/>
                    <a:lstStyle/>
                    <a:p>
                      <a:pPr algn="ctr"/>
                      <a:r>
                        <a:rPr lang="de-DE" sz="700" dirty="0"/>
                        <a:t>56 (55,4)</a:t>
                      </a:r>
                    </a:p>
                  </a:txBody>
                  <a:tcPr marL="18000" marR="18000" marT="18000" marB="18000" anchor="ctr"/>
                </a:tc>
                <a:tc rowSpan="2">
                  <a:txBody>
                    <a:bodyPr/>
                    <a:lstStyle/>
                    <a:p>
                      <a:pPr algn="ctr"/>
                      <a:r>
                        <a:rPr lang="de-DE" sz="700" dirty="0"/>
                        <a:t>0,62 (0,33; 1,2)</a:t>
                      </a:r>
                    </a:p>
                  </a:txBody>
                  <a:tcPr marL="18000" marR="18000" marT="18000" marB="18000" anchor="ctr"/>
                </a:tc>
                <a:tc rowSpan="2">
                  <a:txBody>
                    <a:bodyPr/>
                    <a:lstStyle/>
                    <a:p>
                      <a:pPr algn="ctr"/>
                      <a:r>
                        <a:rPr lang="de-DE" sz="700" dirty="0"/>
                        <a:t>0,158</a:t>
                      </a:r>
                    </a:p>
                  </a:txBody>
                  <a:tcPr marL="18000" marR="18000" marT="18000" marB="18000" anchor="ctr"/>
                </a:tc>
                <a:extLst>
                  <a:ext uri="{0D108BD9-81ED-4DB2-BD59-A6C34878D82A}">
                    <a16:rowId xmlns:a16="http://schemas.microsoft.com/office/drawing/2014/main" val="10005"/>
                  </a:ext>
                </a:extLst>
              </a:tr>
              <a:tr h="0">
                <a:tc vMerge="1">
                  <a:txBody>
                    <a:bodyPr/>
                    <a:lstStyle/>
                    <a:p>
                      <a:endParaRPr lang="de-DE"/>
                    </a:p>
                  </a:txBody>
                  <a:tcPr/>
                </a:tc>
                <a:tc vMerge="1">
                  <a:txBody>
                    <a:bodyPr/>
                    <a:lstStyle/>
                    <a:p>
                      <a:endParaRPr lang="de-DE"/>
                    </a:p>
                  </a:txBody>
                  <a:tcPr/>
                </a:tc>
                <a:tc>
                  <a:txBody>
                    <a:bodyPr/>
                    <a:lstStyle/>
                    <a:p>
                      <a:pPr algn="ctr"/>
                      <a:r>
                        <a:rPr lang="de-DE" sz="700" dirty="0"/>
                        <a:t>Mutation</a:t>
                      </a:r>
                    </a:p>
                  </a:txBody>
                  <a:tcPr marL="18000" marR="18000" marT="18000" marB="18000" anchor="ctr"/>
                </a:tc>
                <a:tc>
                  <a:txBody>
                    <a:bodyPr/>
                    <a:lstStyle/>
                    <a:p>
                      <a:pPr algn="ctr"/>
                      <a:r>
                        <a:rPr lang="de-DE" sz="700" dirty="0"/>
                        <a:t>72</a:t>
                      </a:r>
                    </a:p>
                  </a:txBody>
                  <a:tcPr marL="18000" marR="18000" marT="18000" marB="18000" anchor="ctr"/>
                </a:tc>
                <a:tc>
                  <a:txBody>
                    <a:bodyPr/>
                    <a:lstStyle/>
                    <a:p>
                      <a:pPr algn="ctr"/>
                      <a:r>
                        <a:rPr lang="de-DE" sz="700" dirty="0"/>
                        <a:t>17,6 (9,6; NE)</a:t>
                      </a:r>
                    </a:p>
                  </a:txBody>
                  <a:tcPr marL="18000" marR="18000" marT="18000" marB="18000" anchor="ctr"/>
                </a:tc>
                <a:tc vMerge="1">
                  <a:txBody>
                    <a:bodyPr/>
                    <a:lstStyle/>
                    <a:p>
                      <a:endParaRPr lang="de-DE"/>
                    </a:p>
                  </a:txBody>
                  <a:tcPr/>
                </a:tc>
                <a:tc vMerge="1">
                  <a:txBody>
                    <a:bodyPr/>
                    <a:lstStyle/>
                    <a:p>
                      <a:endParaRPr lang="de-DE"/>
                    </a:p>
                  </a:txBody>
                  <a:tcPr/>
                </a:tc>
                <a:tc>
                  <a:txBody>
                    <a:bodyPr/>
                    <a:lstStyle/>
                    <a:p>
                      <a:pPr algn="ctr"/>
                      <a:r>
                        <a:rPr lang="de-DE" sz="700" dirty="0"/>
                        <a:t>48 (66,7)</a:t>
                      </a:r>
                    </a:p>
                  </a:txBody>
                  <a:tcPr marL="18000" marR="18000" marT="18000" marB="18000" anchor="ctr"/>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10006"/>
                  </a:ext>
                </a:extLst>
              </a:tr>
            </a:tbl>
          </a:graphicData>
        </a:graphic>
      </p:graphicFrame>
      <p:sp>
        <p:nvSpPr>
          <p:cNvPr id="74" name="Inhaltsplatzhalter 2">
            <a:extLst>
              <a:ext uri="{FF2B5EF4-FFF2-40B4-BE49-F238E27FC236}">
                <a16:creationId xmlns:a16="http://schemas.microsoft.com/office/drawing/2014/main" id="{265F14B2-FB74-453D-AC46-807F687D221F}"/>
              </a:ext>
            </a:extLst>
          </p:cNvPr>
          <p:cNvSpPr>
            <a:spLocks noGrp="1"/>
          </p:cNvSpPr>
          <p:nvPr>
            <p:ph idx="1"/>
          </p:nvPr>
        </p:nvSpPr>
        <p:spPr>
          <a:xfrm>
            <a:off x="6758088" y="1394784"/>
            <a:ext cx="1948136" cy="2054479"/>
          </a:xfrm>
        </p:spPr>
        <p:txBody>
          <a:bodyPr/>
          <a:lstStyle/>
          <a:p>
            <a:pPr>
              <a:spcAft>
                <a:spcPts val="1200"/>
              </a:spcAft>
            </a:pPr>
            <a:r>
              <a:rPr lang="de-DE" sz="1350" dirty="0" err="1"/>
              <a:t>Gain-of-Function</a:t>
            </a:r>
            <a:r>
              <a:rPr lang="de-DE" sz="1350" dirty="0"/>
              <a:t> Mutationen in den Genen </a:t>
            </a:r>
            <a:r>
              <a:rPr lang="de-DE" sz="1350" i="1" dirty="0"/>
              <a:t>PIK3CA</a:t>
            </a:r>
            <a:r>
              <a:rPr lang="de-DE" sz="1350" dirty="0"/>
              <a:t> und </a:t>
            </a:r>
            <a:r>
              <a:rPr lang="de-DE" sz="1350" i="1" dirty="0"/>
              <a:t>ERBB2</a:t>
            </a:r>
            <a:r>
              <a:rPr lang="de-DE" sz="1350" dirty="0"/>
              <a:t> waren nicht mit dem klinischen Outcome assoziiert. </a:t>
            </a:r>
          </a:p>
        </p:txBody>
      </p:sp>
    </p:spTree>
    <p:extLst>
      <p:ext uri="{BB962C8B-B14F-4D97-AF65-F5344CB8AC3E}">
        <p14:creationId xmlns:p14="http://schemas.microsoft.com/office/powerpoint/2010/main" val="3113602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DESTINY-Breast01</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a:t>Modi et al. | 2020 ASCO Annual Meeting | J </a:t>
            </a:r>
            <a:r>
              <a:rPr lang="de-DE" dirty="0" err="1"/>
              <a:t>Clin</a:t>
            </a:r>
            <a:r>
              <a:rPr lang="de-DE" dirty="0"/>
              <a:t> </a:t>
            </a:r>
            <a:r>
              <a:rPr lang="de-DE" dirty="0" err="1"/>
              <a:t>Oncol</a:t>
            </a:r>
            <a:r>
              <a:rPr lang="de-DE" dirty="0"/>
              <a:t> 38: 2020 (</a:t>
            </a:r>
            <a:r>
              <a:rPr lang="de-DE" dirty="0" err="1"/>
              <a:t>suppl</a:t>
            </a:r>
            <a:r>
              <a:rPr lang="de-DE" dirty="0"/>
              <a:t>; </a:t>
            </a:r>
            <a:r>
              <a:rPr lang="de-DE" dirty="0" err="1"/>
              <a:t>abstr</a:t>
            </a:r>
            <a:r>
              <a:rPr lang="de-DE" dirty="0"/>
              <a:t> 1036)</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Fazit</a:t>
            </a:r>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75</a:t>
            </a:fld>
            <a:endParaRPr lang="en-GB" dirty="0"/>
          </a:p>
        </p:txBody>
      </p:sp>
      <p:sp>
        <p:nvSpPr>
          <p:cNvPr id="25" name="Inhaltsplatzhalter 2">
            <a:extLst>
              <a:ext uri="{FF2B5EF4-FFF2-40B4-BE49-F238E27FC236}">
                <a16:creationId xmlns:a16="http://schemas.microsoft.com/office/drawing/2014/main" id="{265F14B2-FB74-453D-AC46-807F687D221F}"/>
              </a:ext>
            </a:extLst>
          </p:cNvPr>
          <p:cNvSpPr>
            <a:spLocks noGrp="1"/>
          </p:cNvSpPr>
          <p:nvPr>
            <p:ph idx="1"/>
          </p:nvPr>
        </p:nvSpPr>
        <p:spPr>
          <a:xfrm>
            <a:off x="435965" y="1394784"/>
            <a:ext cx="8270259" cy="3229604"/>
          </a:xfrm>
        </p:spPr>
        <p:txBody>
          <a:bodyPr/>
          <a:lstStyle/>
          <a:p>
            <a:pPr>
              <a:spcBef>
                <a:spcPts val="300"/>
              </a:spcBef>
            </a:pPr>
            <a:r>
              <a:rPr lang="de-DE" sz="1200" dirty="0"/>
              <a:t>Die T-</a:t>
            </a:r>
            <a:r>
              <a:rPr lang="de-DE" sz="1200" dirty="0" err="1"/>
              <a:t>DXd</a:t>
            </a:r>
            <a:r>
              <a:rPr lang="de-DE" sz="1200" dirty="0"/>
              <a:t>-Behandlung war mit einem klinisch signifikantem ORR und anhaltendem Ansprechen in allen Subgruppen assoziiert.</a:t>
            </a:r>
          </a:p>
          <a:p>
            <a:pPr lvl="1">
              <a:spcBef>
                <a:spcPts val="300"/>
              </a:spcBef>
            </a:pPr>
            <a:r>
              <a:rPr lang="de-DE" sz="1100" dirty="0"/>
              <a:t>Klinische Variablen, die mit einer verbesserten Wirksamkeit in multivarianten Analysen assoziiert waren, beinhalteten den HER2 IHC 3+ Status, eine geringere Anzahl vorheriger Therapieregime (kontinuierliche Variable), </a:t>
            </a:r>
            <a:r>
              <a:rPr lang="de-DE" sz="1100" dirty="0" err="1"/>
              <a:t>Pertuzumab</a:t>
            </a:r>
            <a:r>
              <a:rPr lang="de-DE" sz="1100" dirty="0"/>
              <a:t> als Erst- oder Zweitlinientherapie und eine normale renale und hepatische Funktion. </a:t>
            </a:r>
          </a:p>
          <a:p>
            <a:pPr lvl="1">
              <a:spcBef>
                <a:spcPts val="300"/>
              </a:spcBef>
              <a:spcAft>
                <a:spcPts val="300"/>
              </a:spcAft>
            </a:pPr>
            <a:r>
              <a:rPr lang="de-DE" sz="1100" dirty="0"/>
              <a:t>Alle anderen getesteten Variablen hatten keinen signifikanten Einfluss auf das </a:t>
            </a:r>
            <a:r>
              <a:rPr lang="de-DE" sz="1100" dirty="0" err="1"/>
              <a:t>Wirksamkeitsoutcome</a:t>
            </a:r>
            <a:r>
              <a:rPr lang="de-DE" sz="1100" dirty="0"/>
              <a:t> in der Gesamtpopulation. </a:t>
            </a:r>
          </a:p>
          <a:p>
            <a:pPr>
              <a:spcBef>
                <a:spcPts val="300"/>
              </a:spcBef>
            </a:pPr>
            <a:r>
              <a:rPr lang="de-DE" sz="1200" dirty="0"/>
              <a:t>26,1% der Patienten (48/184) hatten zum Zeitpunkt des Data Cut-off eine Progression. </a:t>
            </a:r>
          </a:p>
          <a:p>
            <a:pPr lvl="1">
              <a:spcBef>
                <a:spcPts val="300"/>
              </a:spcBef>
              <a:spcAft>
                <a:spcPts val="300"/>
              </a:spcAft>
            </a:pPr>
            <a:r>
              <a:rPr lang="de-DE" sz="1100" dirty="0"/>
              <a:t>Die Metastasen waren am häufigsten in Leber, Lunge und Lymphknoten; 8% (4/48) hatten einen Progression im Gehirn, einschließlich 2/8 Patienten mit vorherigen ZNS-Metastasen, die beim Data Cut-off eine Progression zeigten. </a:t>
            </a:r>
          </a:p>
          <a:p>
            <a:pPr>
              <a:spcBef>
                <a:spcPts val="300"/>
              </a:spcBef>
              <a:spcAft>
                <a:spcPts val="300"/>
              </a:spcAft>
            </a:pPr>
            <a:r>
              <a:rPr lang="de-DE" sz="1200" dirty="0"/>
              <a:t>Die angepasste Anzahl von </a:t>
            </a:r>
            <a:r>
              <a:rPr lang="de-DE" sz="1200" i="1" dirty="0"/>
              <a:t>ERBB2</a:t>
            </a:r>
            <a:r>
              <a:rPr lang="de-DE" sz="1200" dirty="0"/>
              <a:t>-Plasmakopien und HER2-ECD zur Baseline konnte das klinische Outcome bei Patienten mit HER2-positivem Mammakarzinom nicht voraussagen.  </a:t>
            </a:r>
          </a:p>
          <a:p>
            <a:pPr>
              <a:spcBef>
                <a:spcPts val="300"/>
              </a:spcBef>
              <a:spcAft>
                <a:spcPts val="300"/>
              </a:spcAft>
            </a:pPr>
            <a:r>
              <a:rPr lang="de-DE" sz="1200" dirty="0"/>
              <a:t>Zur Baseline gefundene </a:t>
            </a:r>
            <a:r>
              <a:rPr lang="de-DE" sz="1200" i="1" dirty="0"/>
              <a:t>PIK3CA</a:t>
            </a:r>
            <a:r>
              <a:rPr lang="de-DE" sz="1200" dirty="0"/>
              <a:t> und </a:t>
            </a:r>
            <a:r>
              <a:rPr lang="de-DE" sz="1200" i="1" dirty="0"/>
              <a:t>ERBB2</a:t>
            </a:r>
            <a:r>
              <a:rPr lang="de-DE" sz="1200" dirty="0"/>
              <a:t> </a:t>
            </a:r>
            <a:r>
              <a:rPr lang="de-DE" sz="1200" dirty="0" err="1"/>
              <a:t>Gain</a:t>
            </a:r>
            <a:r>
              <a:rPr lang="de-DE" sz="1200" dirty="0"/>
              <a:t>-</a:t>
            </a:r>
            <a:r>
              <a:rPr lang="de-DE" sz="1200" dirty="0" err="1"/>
              <a:t>of</a:t>
            </a:r>
            <a:r>
              <a:rPr lang="de-DE" sz="1200" dirty="0"/>
              <a:t>-</a:t>
            </a:r>
            <a:r>
              <a:rPr lang="de-DE" sz="1200" dirty="0" err="1"/>
              <a:t>Function</a:t>
            </a:r>
            <a:r>
              <a:rPr lang="de-DE" sz="1200" dirty="0"/>
              <a:t>-Mutationen in der </a:t>
            </a:r>
            <a:r>
              <a:rPr lang="de-DE" sz="1200" dirty="0" err="1"/>
              <a:t>ctDNA</a:t>
            </a:r>
            <a:r>
              <a:rPr lang="de-DE" sz="1200" dirty="0"/>
              <a:t> waren nicht mit dem klinischen Outcome assoziiert. </a:t>
            </a:r>
          </a:p>
          <a:p>
            <a:pPr>
              <a:spcBef>
                <a:spcPts val="300"/>
              </a:spcBef>
              <a:spcAft>
                <a:spcPts val="300"/>
              </a:spcAft>
            </a:pPr>
            <a:r>
              <a:rPr lang="de-DE" sz="1200" dirty="0"/>
              <a:t>Erworbene Genveränderungen wurden in einer Reihe von Genen beobachtet. </a:t>
            </a:r>
          </a:p>
        </p:txBody>
      </p:sp>
      <p:sp>
        <p:nvSpPr>
          <p:cNvPr id="8" name="Rechteck 7">
            <a:extLst>
              <a:ext uri="{FF2B5EF4-FFF2-40B4-BE49-F238E27FC236}">
                <a16:creationId xmlns:a16="http://schemas.microsoft.com/office/drawing/2014/main" id="{0F77C419-2695-44B3-BDC1-055511E29A73}"/>
              </a:ext>
            </a:extLst>
          </p:cNvPr>
          <p:cNvSpPr/>
          <p:nvPr/>
        </p:nvSpPr>
        <p:spPr>
          <a:xfrm>
            <a:off x="447206" y="4656851"/>
            <a:ext cx="8280397" cy="123111"/>
          </a:xfrm>
          <a:prstGeom prst="rect">
            <a:avLst/>
          </a:prstGeom>
        </p:spPr>
        <p:txBody>
          <a:bodyPr wrap="square" lIns="0" tIns="0" rIns="0" bIns="0" anchor="b">
            <a:spAutoFit/>
          </a:bodyPr>
          <a:lstStyle/>
          <a:p>
            <a:r>
              <a:rPr lang="de-DE" sz="800" dirty="0" err="1"/>
              <a:t>ctDNA</a:t>
            </a:r>
            <a:r>
              <a:rPr lang="de-DE" sz="800" dirty="0"/>
              <a:t>: zirkulierende Tumor-DNA; ZNS: zentrales Nervensystem; HER2: </a:t>
            </a:r>
            <a:r>
              <a:rPr lang="en-US" sz="800" dirty="0"/>
              <a:t>human epidermal growth factor receptor 2; ECD: </a:t>
            </a:r>
            <a:r>
              <a:rPr lang="en-US" sz="800" dirty="0" err="1"/>
              <a:t>extrazelluläre</a:t>
            </a:r>
            <a:r>
              <a:rPr lang="en-US" sz="800" dirty="0"/>
              <a:t> </a:t>
            </a:r>
            <a:r>
              <a:rPr lang="en-US" sz="800" dirty="0" err="1"/>
              <a:t>Domäne</a:t>
            </a:r>
            <a:r>
              <a:rPr lang="de-DE" sz="800" dirty="0"/>
              <a:t>   </a:t>
            </a:r>
          </a:p>
        </p:txBody>
      </p:sp>
    </p:spTree>
    <p:extLst>
      <p:ext uri="{BB962C8B-B14F-4D97-AF65-F5344CB8AC3E}">
        <p14:creationId xmlns:p14="http://schemas.microsoft.com/office/powerpoint/2010/main" val="3151130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KATHERINE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Denkert</a:t>
            </a:r>
            <a:r>
              <a:rPr lang="de-DE" dirty="0"/>
              <a:t> </a:t>
            </a:r>
            <a:r>
              <a:rPr lang="en-US" kern="0" dirty="0"/>
              <a:t>et al. | 2020 ASCO Annual Meeting | J Clin Oncol 38: 2020 (suppl; </a:t>
            </a:r>
            <a:r>
              <a:rPr lang="en-US" kern="0" dirty="0" err="1"/>
              <a:t>abstr</a:t>
            </a:r>
            <a:r>
              <a:rPr lang="en-US" kern="0" dirty="0"/>
              <a:t> 502)</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Studiendesign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8</a:t>
            </a:fld>
            <a:endParaRPr lang="en-GB" dirty="0"/>
          </a:p>
        </p:txBody>
      </p:sp>
      <p:cxnSp>
        <p:nvCxnSpPr>
          <p:cNvPr id="13" name="Gewinkelte Verbindung 22">
            <a:extLst>
              <a:ext uri="{FF2B5EF4-FFF2-40B4-BE49-F238E27FC236}">
                <a16:creationId xmlns:a16="http://schemas.microsoft.com/office/drawing/2014/main" id="{A3A82274-11D4-4359-BB2E-692215C90F2B}"/>
              </a:ext>
            </a:extLst>
          </p:cNvPr>
          <p:cNvCxnSpPr>
            <a:cxnSpLocks/>
            <a:stCxn id="16" idx="2"/>
            <a:endCxn id="43" idx="1"/>
          </p:cNvCxnSpPr>
          <p:nvPr/>
        </p:nvCxnSpPr>
        <p:spPr>
          <a:xfrm rot="16200000" flipH="1">
            <a:off x="5843008" y="2175386"/>
            <a:ext cx="127166" cy="499959"/>
          </a:xfrm>
          <a:prstGeom prst="bentConnector2">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Gewinkelte Verbindung 27">
            <a:extLst>
              <a:ext uri="{FF2B5EF4-FFF2-40B4-BE49-F238E27FC236}">
                <a16:creationId xmlns:a16="http://schemas.microsoft.com/office/drawing/2014/main" id="{BD72EB91-872F-47FF-BAAC-B1A5F94E6398}"/>
              </a:ext>
            </a:extLst>
          </p:cNvPr>
          <p:cNvCxnSpPr>
            <a:cxnSpLocks/>
            <a:stCxn id="16" idx="0"/>
            <a:endCxn id="41" idx="1"/>
          </p:cNvCxnSpPr>
          <p:nvPr/>
        </p:nvCxnSpPr>
        <p:spPr>
          <a:xfrm rot="5400000" flipH="1" flipV="1">
            <a:off x="5833979" y="1750381"/>
            <a:ext cx="145227" cy="499960"/>
          </a:xfrm>
          <a:prstGeom prst="bentConnector2">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6" name="Rechteck 15">
            <a:extLst>
              <a:ext uri="{FF2B5EF4-FFF2-40B4-BE49-F238E27FC236}">
                <a16:creationId xmlns:a16="http://schemas.microsoft.com/office/drawing/2014/main" id="{ECA5F885-832F-4894-8BF7-6D180720542E}"/>
              </a:ext>
            </a:extLst>
          </p:cNvPr>
          <p:cNvSpPr/>
          <p:nvPr/>
        </p:nvSpPr>
        <p:spPr>
          <a:xfrm>
            <a:off x="5439655" y="2072974"/>
            <a:ext cx="433913" cy="288809"/>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spcBef>
                <a:spcPts val="600"/>
              </a:spcBef>
            </a:pPr>
            <a:r>
              <a:rPr lang="de-DE" sz="1100" b="1" dirty="0">
                <a:solidFill>
                  <a:schemeClr val="bg1"/>
                </a:solidFill>
              </a:rPr>
              <a:t>R 1:1</a:t>
            </a:r>
          </a:p>
        </p:txBody>
      </p:sp>
      <p:sp>
        <p:nvSpPr>
          <p:cNvPr id="9" name="Rechteck 8">
            <a:extLst>
              <a:ext uri="{FF2B5EF4-FFF2-40B4-BE49-F238E27FC236}">
                <a16:creationId xmlns:a16="http://schemas.microsoft.com/office/drawing/2014/main" id="{FFF80F2F-4D90-437F-8360-47DEF8CC409A}"/>
              </a:ext>
            </a:extLst>
          </p:cNvPr>
          <p:cNvSpPr/>
          <p:nvPr/>
        </p:nvSpPr>
        <p:spPr>
          <a:xfrm>
            <a:off x="435838" y="1395735"/>
            <a:ext cx="1945055" cy="1642045"/>
          </a:xfrm>
          <a:prstGeom prst="rect">
            <a:avLst/>
          </a:prstGeom>
          <a:solidFill>
            <a:srgbClr val="E7E8EA"/>
          </a:solid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marL="171446" lvl="0" indent="-171446">
              <a:spcBef>
                <a:spcPts val="600"/>
              </a:spcBef>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HER2-positives EBC</a:t>
            </a:r>
          </a:p>
          <a:p>
            <a:pPr marL="171446" lvl="0" indent="-171446">
              <a:spcBef>
                <a:spcPts val="600"/>
              </a:spcBef>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Klinisches Stadium zur Baseline: T1c-T4, N0-3, M0</a:t>
            </a:r>
          </a:p>
          <a:p>
            <a:pPr marL="171446" lvl="0" indent="-171446">
              <a:spcBef>
                <a:spcPts val="600"/>
              </a:spcBef>
              <a:buClr>
                <a:srgbClr val="197812"/>
              </a:buClr>
              <a:buFont typeface="Arial" panose="020B0604020202020204" pitchFamily="34" charset="0"/>
              <a:buChar char="•"/>
              <a:defRPr/>
            </a:pPr>
            <a:r>
              <a:rPr lang="de-DE" sz="1000" kern="0" dirty="0">
                <a:solidFill>
                  <a:schemeClr val="tx1"/>
                </a:solidFill>
                <a:cs typeface="Arial" panose="020B0604020202020204" pitchFamily="34" charset="0"/>
              </a:rPr>
              <a:t>Pathologischer Nachweis von residualem invasiven Tumor in der Brust oder axillären Lymphknoten nach neoadjuvanter Behandlung</a:t>
            </a:r>
            <a:endParaRPr lang="en-US" sz="1000" kern="0" dirty="0">
              <a:solidFill>
                <a:prstClr val="black"/>
              </a:solidFill>
              <a:cs typeface="Arial" panose="020B0604020202020204" pitchFamily="34" charset="0"/>
            </a:endParaRPr>
          </a:p>
        </p:txBody>
      </p:sp>
      <p:sp>
        <p:nvSpPr>
          <p:cNvPr id="20" name="Rechteck 19">
            <a:extLst>
              <a:ext uri="{FF2B5EF4-FFF2-40B4-BE49-F238E27FC236}">
                <a16:creationId xmlns:a16="http://schemas.microsoft.com/office/drawing/2014/main" id="{2E9BA50E-0D6B-4430-9E6D-476A08416C62}"/>
              </a:ext>
            </a:extLst>
          </p:cNvPr>
          <p:cNvSpPr/>
          <p:nvPr/>
        </p:nvSpPr>
        <p:spPr>
          <a:xfrm rot="16200000">
            <a:off x="3203564" y="2095051"/>
            <a:ext cx="1626879" cy="246316"/>
          </a:xfrm>
          <a:prstGeom prst="rect">
            <a:avLst/>
          </a:prstGeom>
          <a:solidFill>
            <a:schemeClr val="tx1">
              <a:lumMod val="65000"/>
              <a:lumOff val="35000"/>
            </a:schemeClr>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NZ" sz="1000" kern="0" dirty="0">
                <a:solidFill>
                  <a:schemeClr val="bg1"/>
                </a:solidFill>
                <a:cs typeface="Arial" panose="020B0604020202020204" pitchFamily="34" charset="0"/>
              </a:rPr>
              <a:t>Operation</a:t>
            </a:r>
            <a:endParaRPr lang="en-US" sz="1000" kern="0" dirty="0">
              <a:solidFill>
                <a:schemeClr val="bg1"/>
              </a:solidFill>
              <a:cs typeface="Arial" panose="020B0604020202020204" pitchFamily="34" charset="0"/>
            </a:endParaRPr>
          </a:p>
        </p:txBody>
      </p:sp>
      <p:sp>
        <p:nvSpPr>
          <p:cNvPr id="41" name="Rechteck 40">
            <a:extLst>
              <a:ext uri="{FF2B5EF4-FFF2-40B4-BE49-F238E27FC236}">
                <a16:creationId xmlns:a16="http://schemas.microsoft.com/office/drawing/2014/main" id="{026311D6-965A-4539-A912-2F1E69283392}"/>
              </a:ext>
            </a:extLst>
          </p:cNvPr>
          <p:cNvSpPr/>
          <p:nvPr/>
        </p:nvSpPr>
        <p:spPr>
          <a:xfrm>
            <a:off x="6156572" y="1713245"/>
            <a:ext cx="1406721" cy="429004"/>
          </a:xfrm>
          <a:prstGeom prst="rect">
            <a:avLst/>
          </a:prstGeom>
          <a:solidFill>
            <a:srgbClr val="F793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prstClr val="white"/>
                </a:solidFill>
                <a:cs typeface="Arial" panose="020B0604020202020204" pitchFamily="34" charset="0"/>
              </a:rPr>
              <a:t>Trastuzumab</a:t>
            </a:r>
          </a:p>
          <a:p>
            <a:pPr lvl="0" algn="ctr" defTabSz="914400">
              <a:defRPr/>
            </a:pPr>
            <a:r>
              <a:rPr lang="en-US" sz="1000" kern="0" dirty="0">
                <a:solidFill>
                  <a:prstClr val="white"/>
                </a:solidFill>
                <a:cs typeface="Arial" panose="020B0604020202020204" pitchFamily="34" charset="0"/>
              </a:rPr>
              <a:t>N=743</a:t>
            </a:r>
          </a:p>
        </p:txBody>
      </p:sp>
      <p:sp>
        <p:nvSpPr>
          <p:cNvPr id="43" name="Rechteck 42">
            <a:extLst>
              <a:ext uri="{FF2B5EF4-FFF2-40B4-BE49-F238E27FC236}">
                <a16:creationId xmlns:a16="http://schemas.microsoft.com/office/drawing/2014/main" id="{DEEF9AF6-23E7-49BE-98B6-6F42983C0D63}"/>
              </a:ext>
            </a:extLst>
          </p:cNvPr>
          <p:cNvSpPr/>
          <p:nvPr/>
        </p:nvSpPr>
        <p:spPr>
          <a:xfrm>
            <a:off x="6156571" y="2274447"/>
            <a:ext cx="1406721" cy="429003"/>
          </a:xfrm>
          <a:prstGeom prst="rect">
            <a:avLst/>
          </a:prstGeom>
          <a:solidFill>
            <a:srgbClr val="367A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prstClr val="white"/>
                </a:solidFill>
                <a:cs typeface="Arial" panose="020B0604020202020204" pitchFamily="34" charset="0"/>
              </a:rPr>
              <a:t>T-DM1</a:t>
            </a:r>
          </a:p>
          <a:p>
            <a:pPr lvl="0" algn="ctr" defTabSz="914400">
              <a:defRPr/>
            </a:pPr>
            <a:r>
              <a:rPr lang="en-US" sz="1000" kern="0" dirty="0">
                <a:solidFill>
                  <a:prstClr val="white"/>
                </a:solidFill>
                <a:cs typeface="Arial" panose="020B0604020202020204" pitchFamily="34" charset="0"/>
              </a:rPr>
              <a:t>N=743</a:t>
            </a:r>
          </a:p>
        </p:txBody>
      </p:sp>
      <p:sp>
        <p:nvSpPr>
          <p:cNvPr id="33" name="Rechteck 32">
            <a:extLst>
              <a:ext uri="{FF2B5EF4-FFF2-40B4-BE49-F238E27FC236}">
                <a16:creationId xmlns:a16="http://schemas.microsoft.com/office/drawing/2014/main" id="{A67AFA36-74A6-4B82-8B76-3B558884F4E9}"/>
              </a:ext>
            </a:extLst>
          </p:cNvPr>
          <p:cNvSpPr/>
          <p:nvPr/>
        </p:nvSpPr>
        <p:spPr>
          <a:xfrm>
            <a:off x="2604293" y="1928604"/>
            <a:ext cx="1051787" cy="581578"/>
          </a:xfrm>
          <a:prstGeom prst="rect">
            <a:avLst/>
          </a:prstGeom>
          <a:solidFill>
            <a:schemeClr val="bg1"/>
          </a:solidFill>
          <a:ln>
            <a:solidFill>
              <a:srgbClr val="7F7F7F"/>
            </a:solidFill>
          </a:ln>
          <a:effectLst/>
        </p:spPr>
        <p:style>
          <a:lnRef idx="1">
            <a:schemeClr val="accent6"/>
          </a:lnRef>
          <a:fillRef idx="2">
            <a:schemeClr val="accent6"/>
          </a:fillRef>
          <a:effectRef idx="1">
            <a:schemeClr val="accent6"/>
          </a:effectRef>
          <a:fontRef idx="minor">
            <a:schemeClr val="dk1"/>
          </a:fontRef>
        </p:style>
        <p:txBody>
          <a:bodyPr rtlCol="0" anchor="ctr"/>
          <a:lstStyle/>
          <a:p>
            <a:pPr lvl="0">
              <a:spcBef>
                <a:spcPts val="600"/>
              </a:spcBef>
              <a:buClr>
                <a:srgbClr val="197812"/>
              </a:buClr>
              <a:defRPr/>
            </a:pPr>
            <a:r>
              <a:rPr lang="de-DE" sz="1000" kern="0" dirty="0" err="1">
                <a:solidFill>
                  <a:schemeClr val="tx1"/>
                </a:solidFill>
                <a:cs typeface="Arial" panose="020B0604020202020204" pitchFamily="34" charset="0"/>
              </a:rPr>
              <a:t>Trastuzumab</a:t>
            </a:r>
            <a:r>
              <a:rPr lang="de-DE" sz="1000" kern="0" dirty="0">
                <a:solidFill>
                  <a:schemeClr val="tx1"/>
                </a:solidFill>
                <a:cs typeface="Arial" panose="020B0604020202020204" pitchFamily="34" charset="0"/>
              </a:rPr>
              <a:t>   + </a:t>
            </a:r>
            <a:r>
              <a:rPr lang="de-DE" sz="1000" kern="0" dirty="0" err="1">
                <a:solidFill>
                  <a:schemeClr val="tx1"/>
                </a:solidFill>
                <a:cs typeface="Arial" panose="020B0604020202020204" pitchFamily="34" charset="0"/>
              </a:rPr>
              <a:t>Taxan</a:t>
            </a:r>
            <a:r>
              <a:rPr lang="de-DE" sz="1000" kern="0" dirty="0">
                <a:solidFill>
                  <a:schemeClr val="tx1"/>
                </a:solidFill>
                <a:cs typeface="Arial" panose="020B0604020202020204" pitchFamily="34" charset="0"/>
              </a:rPr>
              <a:t>          </a:t>
            </a:r>
            <a:r>
              <a:rPr lang="de-DE" sz="1000" kern="0" dirty="0">
                <a:solidFill>
                  <a:schemeClr val="tx1"/>
                </a:solidFill>
                <a:latin typeface="Arial" panose="020B0604020202020204" pitchFamily="34" charset="0"/>
                <a:cs typeface="Arial" panose="020B0604020202020204" pitchFamily="34" charset="0"/>
              </a:rPr>
              <a:t>± </a:t>
            </a:r>
            <a:r>
              <a:rPr lang="de-DE" sz="1000" kern="0" dirty="0" err="1">
                <a:solidFill>
                  <a:schemeClr val="tx1"/>
                </a:solidFill>
                <a:latin typeface="Arial" panose="020B0604020202020204" pitchFamily="34" charset="0"/>
                <a:cs typeface="Arial" panose="020B0604020202020204" pitchFamily="34" charset="0"/>
              </a:rPr>
              <a:t>Anthracyclin</a:t>
            </a:r>
            <a:endParaRPr lang="en-US" sz="1000" kern="0" dirty="0">
              <a:solidFill>
                <a:prstClr val="black"/>
              </a:solidFill>
              <a:cs typeface="Arial" panose="020B0604020202020204" pitchFamily="34" charset="0"/>
            </a:endParaRPr>
          </a:p>
        </p:txBody>
      </p:sp>
      <p:sp>
        <p:nvSpPr>
          <p:cNvPr id="34" name="Rechteck 33">
            <a:extLst>
              <a:ext uri="{FF2B5EF4-FFF2-40B4-BE49-F238E27FC236}">
                <a16:creationId xmlns:a16="http://schemas.microsoft.com/office/drawing/2014/main" id="{7EDE2AE1-BBCB-4BF2-8A59-9B2F2A5A1083}"/>
              </a:ext>
            </a:extLst>
          </p:cNvPr>
          <p:cNvSpPr/>
          <p:nvPr/>
        </p:nvSpPr>
        <p:spPr>
          <a:xfrm>
            <a:off x="2489360" y="1588382"/>
            <a:ext cx="1253579" cy="208195"/>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schemeClr val="tx1"/>
                </a:solidFill>
                <a:cs typeface="Arial" panose="020B0604020202020204" pitchFamily="34" charset="0"/>
              </a:rPr>
              <a:t>Minimum 6 </a:t>
            </a:r>
            <a:r>
              <a:rPr lang="en-US" sz="1000" kern="0" dirty="0" err="1">
                <a:solidFill>
                  <a:schemeClr val="tx1"/>
                </a:solidFill>
                <a:cs typeface="Arial" panose="020B0604020202020204" pitchFamily="34" charset="0"/>
              </a:rPr>
              <a:t>Zyklen</a:t>
            </a:r>
            <a:endParaRPr lang="en-US" sz="1000" kern="0" baseline="30000" dirty="0">
              <a:solidFill>
                <a:schemeClr val="tx1"/>
              </a:solidFill>
              <a:cs typeface="Arial" panose="020B0604020202020204" pitchFamily="34" charset="0"/>
            </a:endParaRPr>
          </a:p>
        </p:txBody>
      </p:sp>
      <p:cxnSp>
        <p:nvCxnSpPr>
          <p:cNvPr id="8" name="Gerade Verbindung mit Pfeil 7">
            <a:extLst>
              <a:ext uri="{FF2B5EF4-FFF2-40B4-BE49-F238E27FC236}">
                <a16:creationId xmlns:a16="http://schemas.microsoft.com/office/drawing/2014/main" id="{6420A9F4-EFC6-41A1-BA90-8F639799E1D4}"/>
              </a:ext>
            </a:extLst>
          </p:cNvPr>
          <p:cNvCxnSpPr/>
          <p:nvPr/>
        </p:nvCxnSpPr>
        <p:spPr>
          <a:xfrm>
            <a:off x="2598905" y="1831049"/>
            <a:ext cx="1057175" cy="0"/>
          </a:xfrm>
          <a:prstGeom prst="straightConnector1">
            <a:avLst/>
          </a:prstGeom>
          <a:ln w="190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8" name="Rechteck 37">
            <a:extLst>
              <a:ext uri="{FF2B5EF4-FFF2-40B4-BE49-F238E27FC236}">
                <a16:creationId xmlns:a16="http://schemas.microsoft.com/office/drawing/2014/main" id="{C84EDFE5-7B33-427E-BD23-84B9F02E230E}"/>
              </a:ext>
            </a:extLst>
          </p:cNvPr>
          <p:cNvSpPr/>
          <p:nvPr/>
        </p:nvSpPr>
        <p:spPr>
          <a:xfrm>
            <a:off x="4349898" y="1925954"/>
            <a:ext cx="841174" cy="581578"/>
          </a:xfrm>
          <a:prstGeom prst="rect">
            <a:avLst/>
          </a:prstGeom>
          <a:solidFill>
            <a:schemeClr val="bg1"/>
          </a:solidFill>
          <a:ln>
            <a:solidFill>
              <a:srgbClr val="7F7F7F"/>
            </a:solidFill>
          </a:ln>
          <a:effectLst/>
        </p:spPr>
        <p:style>
          <a:lnRef idx="1">
            <a:schemeClr val="accent6"/>
          </a:lnRef>
          <a:fillRef idx="2">
            <a:schemeClr val="accent6"/>
          </a:fillRef>
          <a:effectRef idx="1">
            <a:schemeClr val="accent6"/>
          </a:effectRef>
          <a:fontRef idx="minor">
            <a:schemeClr val="dk1"/>
          </a:fontRef>
        </p:style>
        <p:txBody>
          <a:bodyPr rtlCol="0" anchor="ctr"/>
          <a:lstStyle/>
          <a:p>
            <a:pPr lvl="0" algn="ctr">
              <a:spcBef>
                <a:spcPts val="600"/>
              </a:spcBef>
              <a:buClr>
                <a:srgbClr val="197812"/>
              </a:buClr>
              <a:defRPr/>
            </a:pPr>
            <a:r>
              <a:rPr lang="de-DE" sz="1000" kern="0" dirty="0">
                <a:solidFill>
                  <a:schemeClr val="tx1"/>
                </a:solidFill>
                <a:cs typeface="Arial" panose="020B0604020202020204" pitchFamily="34" charset="0"/>
              </a:rPr>
              <a:t>Residualer invasiver Tumor</a:t>
            </a:r>
            <a:endParaRPr lang="en-US" sz="1000" kern="0" dirty="0">
              <a:solidFill>
                <a:prstClr val="black"/>
              </a:solidFill>
              <a:cs typeface="Arial" panose="020B0604020202020204" pitchFamily="34" charset="0"/>
            </a:endParaRPr>
          </a:p>
        </p:txBody>
      </p:sp>
      <p:sp>
        <p:nvSpPr>
          <p:cNvPr id="39" name="Rechteck 38">
            <a:extLst>
              <a:ext uri="{FF2B5EF4-FFF2-40B4-BE49-F238E27FC236}">
                <a16:creationId xmlns:a16="http://schemas.microsoft.com/office/drawing/2014/main" id="{C5BC1E9E-1011-447C-8B3E-78985B1080B0}"/>
              </a:ext>
            </a:extLst>
          </p:cNvPr>
          <p:cNvSpPr/>
          <p:nvPr/>
        </p:nvSpPr>
        <p:spPr>
          <a:xfrm>
            <a:off x="6223763" y="1373087"/>
            <a:ext cx="1253579" cy="208195"/>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1000" kern="0" dirty="0">
                <a:solidFill>
                  <a:schemeClr val="tx1"/>
                </a:solidFill>
                <a:cs typeface="Arial" panose="020B0604020202020204" pitchFamily="34" charset="0"/>
              </a:rPr>
              <a:t>14 </a:t>
            </a:r>
            <a:r>
              <a:rPr lang="en-US" sz="1000" kern="0" dirty="0" err="1">
                <a:solidFill>
                  <a:schemeClr val="tx1"/>
                </a:solidFill>
                <a:cs typeface="Arial" panose="020B0604020202020204" pitchFamily="34" charset="0"/>
              </a:rPr>
              <a:t>Zyklen</a:t>
            </a:r>
            <a:endParaRPr lang="en-US" sz="1000" kern="0" baseline="30000" dirty="0">
              <a:solidFill>
                <a:schemeClr val="tx1"/>
              </a:solidFill>
              <a:cs typeface="Arial" panose="020B0604020202020204" pitchFamily="34" charset="0"/>
            </a:endParaRPr>
          </a:p>
        </p:txBody>
      </p:sp>
      <p:cxnSp>
        <p:nvCxnSpPr>
          <p:cNvPr id="40" name="Gerade Verbindung mit Pfeil 39">
            <a:extLst>
              <a:ext uri="{FF2B5EF4-FFF2-40B4-BE49-F238E27FC236}">
                <a16:creationId xmlns:a16="http://schemas.microsoft.com/office/drawing/2014/main" id="{F3A64857-CD3A-4B2B-B39F-E699376D7526}"/>
              </a:ext>
            </a:extLst>
          </p:cNvPr>
          <p:cNvCxnSpPr>
            <a:cxnSpLocks/>
          </p:cNvCxnSpPr>
          <p:nvPr/>
        </p:nvCxnSpPr>
        <p:spPr>
          <a:xfrm>
            <a:off x="6156573" y="1588382"/>
            <a:ext cx="1406721" cy="0"/>
          </a:xfrm>
          <a:prstGeom prst="straightConnector1">
            <a:avLst/>
          </a:prstGeom>
          <a:ln w="190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 name="Rechteck 48">
            <a:extLst>
              <a:ext uri="{FF2B5EF4-FFF2-40B4-BE49-F238E27FC236}">
                <a16:creationId xmlns:a16="http://schemas.microsoft.com/office/drawing/2014/main" id="{172BBA86-687F-4E0F-A7EF-36A71433E80F}"/>
              </a:ext>
            </a:extLst>
          </p:cNvPr>
          <p:cNvSpPr/>
          <p:nvPr/>
        </p:nvSpPr>
        <p:spPr>
          <a:xfrm>
            <a:off x="5538223" y="2714572"/>
            <a:ext cx="2624657" cy="316965"/>
          </a:xfrm>
          <a:prstGeom prst="rect">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defTabSz="914400">
              <a:defRPr/>
            </a:pPr>
            <a:r>
              <a:rPr lang="en-US" sz="800" i="1" kern="0" dirty="0" err="1">
                <a:solidFill>
                  <a:schemeClr val="tx1"/>
                </a:solidFill>
                <a:cs typeface="Arial" panose="020B0604020202020204" pitchFamily="34" charset="0"/>
              </a:rPr>
              <a:t>Bestrahlung</a:t>
            </a:r>
            <a:r>
              <a:rPr lang="en-US" sz="800" i="1" kern="0" dirty="0">
                <a:solidFill>
                  <a:schemeClr val="tx1"/>
                </a:solidFill>
                <a:cs typeface="Arial" panose="020B0604020202020204" pitchFamily="34" charset="0"/>
              </a:rPr>
              <a:t> </a:t>
            </a:r>
            <a:r>
              <a:rPr lang="en-US" sz="800" i="1" kern="0" dirty="0" err="1">
                <a:solidFill>
                  <a:schemeClr val="tx1"/>
                </a:solidFill>
                <a:cs typeface="Arial" panose="020B0604020202020204" pitchFamily="34" charset="0"/>
              </a:rPr>
              <a:t>entsprechend</a:t>
            </a:r>
            <a:r>
              <a:rPr lang="en-US" sz="800" i="1" kern="0" dirty="0">
                <a:solidFill>
                  <a:schemeClr val="tx1"/>
                </a:solidFill>
                <a:cs typeface="Arial" panose="020B0604020202020204" pitchFamily="34" charset="0"/>
              </a:rPr>
              <a:t> Standard,</a:t>
            </a:r>
          </a:p>
          <a:p>
            <a:pPr lvl="0" algn="ctr" defTabSz="914400">
              <a:defRPr/>
            </a:pPr>
            <a:r>
              <a:rPr lang="en-US" sz="800" i="1" kern="0" dirty="0" err="1">
                <a:solidFill>
                  <a:schemeClr val="tx1"/>
                </a:solidFill>
                <a:cs typeface="Arial" panose="020B0604020202020204" pitchFamily="34" charset="0"/>
              </a:rPr>
              <a:t>Hormontherapie</a:t>
            </a:r>
            <a:r>
              <a:rPr lang="en-US" sz="800" i="1" kern="0" dirty="0">
                <a:solidFill>
                  <a:schemeClr val="tx1"/>
                </a:solidFill>
                <a:cs typeface="Arial" panose="020B0604020202020204" pitchFamily="34" charset="0"/>
              </a:rPr>
              <a:t> </a:t>
            </a:r>
            <a:r>
              <a:rPr lang="en-US" sz="800" i="1" kern="0" dirty="0" err="1">
                <a:solidFill>
                  <a:schemeClr val="tx1"/>
                </a:solidFill>
                <a:cs typeface="Arial" panose="020B0604020202020204" pitchFamily="34" charset="0"/>
              </a:rPr>
              <a:t>wenn</a:t>
            </a:r>
            <a:r>
              <a:rPr lang="en-US" sz="800" i="1" kern="0" dirty="0">
                <a:solidFill>
                  <a:schemeClr val="tx1"/>
                </a:solidFill>
                <a:cs typeface="Arial" panose="020B0604020202020204" pitchFamily="34" charset="0"/>
              </a:rPr>
              <a:t> </a:t>
            </a:r>
            <a:r>
              <a:rPr lang="en-US" sz="800" i="1" kern="0" dirty="0" err="1">
                <a:solidFill>
                  <a:schemeClr val="tx1"/>
                </a:solidFill>
                <a:cs typeface="Arial" panose="020B0604020202020204" pitchFamily="34" charset="0"/>
              </a:rPr>
              <a:t>erforderlich</a:t>
            </a:r>
            <a:endParaRPr lang="en-US" sz="800" i="1" kern="0" dirty="0">
              <a:solidFill>
                <a:schemeClr val="tx1"/>
              </a:solidFill>
              <a:cs typeface="Arial" panose="020B0604020202020204" pitchFamily="34" charset="0"/>
            </a:endParaRPr>
          </a:p>
        </p:txBody>
      </p:sp>
      <p:cxnSp>
        <p:nvCxnSpPr>
          <p:cNvPr id="27" name="Gerader Verbinder 26">
            <a:extLst>
              <a:ext uri="{FF2B5EF4-FFF2-40B4-BE49-F238E27FC236}">
                <a16:creationId xmlns:a16="http://schemas.microsoft.com/office/drawing/2014/main" id="{BCE863CF-4038-4CC2-8E72-E385DBEE7F5E}"/>
              </a:ext>
            </a:extLst>
          </p:cNvPr>
          <p:cNvCxnSpPr>
            <a:stCxn id="9" idx="3"/>
            <a:endCxn id="33" idx="1"/>
          </p:cNvCxnSpPr>
          <p:nvPr/>
        </p:nvCxnSpPr>
        <p:spPr>
          <a:xfrm>
            <a:off x="2380893" y="2216758"/>
            <a:ext cx="223400" cy="2635"/>
          </a:xfrm>
          <a:prstGeom prst="line">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9" name="Gerade Verbindung mit Pfeil 28">
            <a:extLst>
              <a:ext uri="{FF2B5EF4-FFF2-40B4-BE49-F238E27FC236}">
                <a16:creationId xmlns:a16="http://schemas.microsoft.com/office/drawing/2014/main" id="{B0FC5B1E-61EA-4A80-84DD-90A9F9A3ECC1}"/>
              </a:ext>
            </a:extLst>
          </p:cNvPr>
          <p:cNvCxnSpPr>
            <a:stCxn id="33" idx="3"/>
            <a:endCxn id="20" idx="0"/>
          </p:cNvCxnSpPr>
          <p:nvPr/>
        </p:nvCxnSpPr>
        <p:spPr>
          <a:xfrm flipV="1">
            <a:off x="3656080" y="2218209"/>
            <a:ext cx="237766" cy="1184"/>
          </a:xfrm>
          <a:prstGeom prst="straightConnector1">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35" name="Gerade Verbindung mit Pfeil 34">
            <a:extLst>
              <a:ext uri="{FF2B5EF4-FFF2-40B4-BE49-F238E27FC236}">
                <a16:creationId xmlns:a16="http://schemas.microsoft.com/office/drawing/2014/main" id="{1C9F51C4-2AA7-48C8-8E80-7E93F107574E}"/>
              </a:ext>
            </a:extLst>
          </p:cNvPr>
          <p:cNvCxnSpPr>
            <a:stCxn id="20" idx="2"/>
            <a:endCxn id="38" idx="1"/>
          </p:cNvCxnSpPr>
          <p:nvPr/>
        </p:nvCxnSpPr>
        <p:spPr>
          <a:xfrm flipV="1">
            <a:off x="4140162" y="2216743"/>
            <a:ext cx="209736" cy="1466"/>
          </a:xfrm>
          <a:prstGeom prst="straightConnector1">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52" name="Gerade Verbindung mit Pfeil 51">
            <a:extLst>
              <a:ext uri="{FF2B5EF4-FFF2-40B4-BE49-F238E27FC236}">
                <a16:creationId xmlns:a16="http://schemas.microsoft.com/office/drawing/2014/main" id="{F9E04673-67CE-45A3-81DA-33967264AE29}"/>
              </a:ext>
            </a:extLst>
          </p:cNvPr>
          <p:cNvCxnSpPr>
            <a:cxnSpLocks/>
            <a:stCxn id="38" idx="3"/>
            <a:endCxn id="16" idx="1"/>
          </p:cNvCxnSpPr>
          <p:nvPr/>
        </p:nvCxnSpPr>
        <p:spPr>
          <a:xfrm>
            <a:off x="5191072" y="2216743"/>
            <a:ext cx="248583" cy="636"/>
          </a:xfrm>
          <a:prstGeom prst="straightConnector1">
            <a:avLst/>
          </a:prstGeom>
          <a:ln w="19050">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63" name="Textfeld 62">
            <a:extLst>
              <a:ext uri="{FF2B5EF4-FFF2-40B4-BE49-F238E27FC236}">
                <a16:creationId xmlns:a16="http://schemas.microsoft.com/office/drawing/2014/main" id="{1106E6B9-8B15-4DAC-8DCD-B6AA456A6FDE}"/>
              </a:ext>
            </a:extLst>
          </p:cNvPr>
          <p:cNvSpPr txBox="1"/>
          <p:nvPr/>
        </p:nvSpPr>
        <p:spPr>
          <a:xfrm>
            <a:off x="7846294" y="1869942"/>
            <a:ext cx="870239" cy="657479"/>
          </a:xfrm>
          <a:prstGeom prst="rect">
            <a:avLst/>
          </a:prstGeom>
          <a:solidFill>
            <a:srgbClr val="E7E8EA"/>
          </a:solidFill>
        </p:spPr>
        <p:txBody>
          <a:bodyPr wrap="square" lIns="72000" tIns="36000" rIns="72000" bIns="36000" rtlCol="0" anchor="ctr">
            <a:spAutoFit/>
          </a:bodyPr>
          <a:lstStyle/>
          <a:p>
            <a:pPr algn="ctr">
              <a:spcBef>
                <a:spcPts val="600"/>
              </a:spcBef>
              <a:buClr>
                <a:schemeClr val="bg2"/>
              </a:buClr>
            </a:pPr>
            <a:r>
              <a:rPr lang="de-DE" sz="1100" b="1" dirty="0"/>
              <a:t>Primärer Endpunkt</a:t>
            </a:r>
            <a:r>
              <a:rPr lang="de-DE" sz="1100" dirty="0"/>
              <a:t>:</a:t>
            </a:r>
          </a:p>
          <a:p>
            <a:pPr algn="ctr">
              <a:spcBef>
                <a:spcPts val="600"/>
              </a:spcBef>
              <a:buClr>
                <a:schemeClr val="bg2"/>
              </a:buClr>
            </a:pPr>
            <a:r>
              <a:rPr lang="de-DE" sz="1100" dirty="0"/>
              <a:t>I</a:t>
            </a:r>
            <a:r>
              <a:rPr lang="de-DE" sz="1100" kern="0" dirty="0">
                <a:solidFill>
                  <a:prstClr val="black"/>
                </a:solidFill>
                <a:cs typeface="Arial" panose="020B0604020202020204" pitchFamily="34" charset="0"/>
              </a:rPr>
              <a:t>DFS</a:t>
            </a:r>
          </a:p>
        </p:txBody>
      </p:sp>
      <p:sp>
        <p:nvSpPr>
          <p:cNvPr id="67" name="Rechteck 66">
            <a:extLst>
              <a:ext uri="{FF2B5EF4-FFF2-40B4-BE49-F238E27FC236}">
                <a16:creationId xmlns:a16="http://schemas.microsoft.com/office/drawing/2014/main" id="{EBC208F2-9D95-43A6-A30D-747A31CF2D26}"/>
              </a:ext>
            </a:extLst>
          </p:cNvPr>
          <p:cNvSpPr/>
          <p:nvPr/>
        </p:nvSpPr>
        <p:spPr>
          <a:xfrm>
            <a:off x="430025" y="3180417"/>
            <a:ext cx="8314757" cy="973493"/>
          </a:xfrm>
          <a:prstGeom prst="rect">
            <a:avLst/>
          </a:prstGeom>
          <a:noFill/>
          <a:ln w="12700">
            <a:solidFill>
              <a:srgbClr val="7F7F7F"/>
            </a:solidFill>
          </a:ln>
          <a:effectLst/>
        </p:spPr>
        <p:style>
          <a:lnRef idx="1">
            <a:schemeClr val="accent6"/>
          </a:lnRef>
          <a:fillRef idx="2">
            <a:schemeClr val="accent6"/>
          </a:fillRef>
          <a:effectRef idx="1">
            <a:schemeClr val="accent6"/>
          </a:effectRef>
          <a:fontRef idx="minor">
            <a:schemeClr val="dk1"/>
          </a:fontRef>
        </p:style>
        <p:txBody>
          <a:bodyPr rtlCol="0" anchor="ctr"/>
          <a:lstStyle/>
          <a:p>
            <a:pPr lvl="0">
              <a:spcBef>
                <a:spcPts val="600"/>
              </a:spcBef>
              <a:buClr>
                <a:srgbClr val="197812"/>
              </a:buClr>
              <a:defRPr/>
            </a:pPr>
            <a:endParaRPr lang="en-US" sz="1000" kern="0" dirty="0">
              <a:solidFill>
                <a:prstClr val="black"/>
              </a:solidFill>
              <a:cs typeface="Arial" panose="020B0604020202020204" pitchFamily="34" charset="0"/>
            </a:endParaRPr>
          </a:p>
        </p:txBody>
      </p:sp>
      <p:sp>
        <p:nvSpPr>
          <p:cNvPr id="68" name="Rechteck 67">
            <a:extLst>
              <a:ext uri="{FF2B5EF4-FFF2-40B4-BE49-F238E27FC236}">
                <a16:creationId xmlns:a16="http://schemas.microsoft.com/office/drawing/2014/main" id="{F4196F12-4B7A-453B-BB88-EB569E5CDE00}"/>
              </a:ext>
            </a:extLst>
          </p:cNvPr>
          <p:cNvSpPr/>
          <p:nvPr/>
        </p:nvSpPr>
        <p:spPr>
          <a:xfrm>
            <a:off x="447207" y="3373317"/>
            <a:ext cx="1118358" cy="561860"/>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lvl="0" algn="ctr">
              <a:spcBef>
                <a:spcPts val="600"/>
              </a:spcBef>
              <a:buClr>
                <a:srgbClr val="197812"/>
              </a:buClr>
              <a:defRPr/>
            </a:pPr>
            <a:r>
              <a:rPr lang="de-DE" sz="1200" b="1" kern="0" dirty="0">
                <a:solidFill>
                  <a:srgbClr val="003865"/>
                </a:solidFill>
                <a:cs typeface="Arial" panose="020B0604020202020204" pitchFamily="34" charset="0"/>
              </a:rPr>
              <a:t>Biomarker-Analyse</a:t>
            </a:r>
            <a:endParaRPr lang="en-US" sz="1200" b="1" kern="0" dirty="0">
              <a:solidFill>
                <a:srgbClr val="003865"/>
              </a:solidFill>
              <a:cs typeface="Arial" panose="020B0604020202020204" pitchFamily="34" charset="0"/>
            </a:endParaRPr>
          </a:p>
        </p:txBody>
      </p:sp>
      <p:sp>
        <p:nvSpPr>
          <p:cNvPr id="69" name="Rechteck 68">
            <a:extLst>
              <a:ext uri="{FF2B5EF4-FFF2-40B4-BE49-F238E27FC236}">
                <a16:creationId xmlns:a16="http://schemas.microsoft.com/office/drawing/2014/main" id="{6E796F08-4E54-4E66-A669-1F5619605402}"/>
              </a:ext>
            </a:extLst>
          </p:cNvPr>
          <p:cNvSpPr/>
          <p:nvPr/>
        </p:nvSpPr>
        <p:spPr>
          <a:xfrm>
            <a:off x="1828797" y="3557567"/>
            <a:ext cx="1410587" cy="561860"/>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lvl="0" algn="ctr">
              <a:spcBef>
                <a:spcPts val="600"/>
              </a:spcBef>
              <a:buClr>
                <a:srgbClr val="197812"/>
              </a:buClr>
              <a:defRPr/>
            </a:pPr>
            <a:r>
              <a:rPr lang="de-DE" sz="1000" kern="0" dirty="0">
                <a:solidFill>
                  <a:schemeClr val="tx1"/>
                </a:solidFill>
                <a:cs typeface="Arial" panose="020B0604020202020204" pitchFamily="34" charset="0"/>
              </a:rPr>
              <a:t>Probe: prä-neoadjuvante Behandlung (~20%) </a:t>
            </a:r>
            <a:endParaRPr lang="en-US" sz="1000" kern="0" dirty="0">
              <a:solidFill>
                <a:prstClr val="black"/>
              </a:solidFill>
              <a:cs typeface="Arial" panose="020B0604020202020204" pitchFamily="34" charset="0"/>
            </a:endParaRPr>
          </a:p>
        </p:txBody>
      </p:sp>
      <p:sp>
        <p:nvSpPr>
          <p:cNvPr id="70" name="Rechteck 69">
            <a:extLst>
              <a:ext uri="{FF2B5EF4-FFF2-40B4-BE49-F238E27FC236}">
                <a16:creationId xmlns:a16="http://schemas.microsoft.com/office/drawing/2014/main" id="{17A3EFBD-D7B9-4C37-8739-6578857CB4AB}"/>
              </a:ext>
            </a:extLst>
          </p:cNvPr>
          <p:cNvSpPr/>
          <p:nvPr/>
        </p:nvSpPr>
        <p:spPr>
          <a:xfrm>
            <a:off x="3331126" y="3544171"/>
            <a:ext cx="1343446" cy="561860"/>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lvl="0" algn="ctr">
              <a:spcBef>
                <a:spcPts val="600"/>
              </a:spcBef>
              <a:buClr>
                <a:srgbClr val="197812"/>
              </a:buClr>
              <a:defRPr/>
            </a:pPr>
            <a:r>
              <a:rPr lang="de-DE" sz="1000" kern="0" dirty="0">
                <a:solidFill>
                  <a:schemeClr val="tx1"/>
                </a:solidFill>
                <a:cs typeface="Arial" panose="020B0604020202020204" pitchFamily="34" charset="0"/>
              </a:rPr>
              <a:t>Probe: post-neoadjuvante Operation (~80%)</a:t>
            </a:r>
            <a:endParaRPr lang="en-US" sz="1000" kern="0" dirty="0">
              <a:solidFill>
                <a:prstClr val="black"/>
              </a:solidFill>
              <a:cs typeface="Arial" panose="020B0604020202020204" pitchFamily="34" charset="0"/>
            </a:endParaRPr>
          </a:p>
        </p:txBody>
      </p:sp>
      <p:sp>
        <p:nvSpPr>
          <p:cNvPr id="71" name="Rechteck 70">
            <a:extLst>
              <a:ext uri="{FF2B5EF4-FFF2-40B4-BE49-F238E27FC236}">
                <a16:creationId xmlns:a16="http://schemas.microsoft.com/office/drawing/2014/main" id="{956F70C3-B57F-4C4C-B54D-A482DB47AFAA}"/>
              </a:ext>
            </a:extLst>
          </p:cNvPr>
          <p:cNvSpPr/>
          <p:nvPr/>
        </p:nvSpPr>
        <p:spPr>
          <a:xfrm>
            <a:off x="5103628" y="3213291"/>
            <a:ext cx="3517799" cy="878814"/>
          </a:xfrm>
          <a:prstGeom prst="rect">
            <a:avLst/>
          </a:prstGeom>
          <a:noFill/>
          <a:ln>
            <a:noFill/>
          </a:ln>
          <a:effectLst/>
        </p:spPr>
        <p:style>
          <a:lnRef idx="1">
            <a:schemeClr val="accent6"/>
          </a:lnRef>
          <a:fillRef idx="2">
            <a:schemeClr val="accent6"/>
          </a:fillRef>
          <a:effectRef idx="1">
            <a:schemeClr val="accent6"/>
          </a:effectRef>
          <a:fontRef idx="minor">
            <a:schemeClr val="dk1"/>
          </a:fontRef>
        </p:style>
        <p:txBody>
          <a:bodyPr rtlCol="0" anchor="ctr"/>
          <a:lstStyle/>
          <a:p>
            <a:pPr lvl="0" algn="ctr">
              <a:spcBef>
                <a:spcPts val="600"/>
              </a:spcBef>
              <a:buClr>
                <a:srgbClr val="197812"/>
              </a:buClr>
              <a:defRPr/>
            </a:pPr>
            <a:r>
              <a:rPr lang="de-DE" sz="1050" kern="0" dirty="0">
                <a:solidFill>
                  <a:schemeClr val="tx1"/>
                </a:solidFill>
                <a:cs typeface="Arial" panose="020B0604020202020204" pitchFamily="34" charset="0"/>
              </a:rPr>
              <a:t>Für die Generierung dieser Biomarker-Daten wurden die operativen Proben verwendet, außer es waren nur Proben vor der Behandlung verfügbar (~20% der Fälle).</a:t>
            </a:r>
            <a:endParaRPr lang="en-US" sz="1050" kern="0" dirty="0">
              <a:solidFill>
                <a:prstClr val="black"/>
              </a:solidFill>
              <a:cs typeface="Arial" panose="020B0604020202020204" pitchFamily="34" charset="0"/>
            </a:endParaRPr>
          </a:p>
        </p:txBody>
      </p:sp>
      <p:sp>
        <p:nvSpPr>
          <p:cNvPr id="62" name="Pfeil: nach oben 61">
            <a:extLst>
              <a:ext uri="{FF2B5EF4-FFF2-40B4-BE49-F238E27FC236}">
                <a16:creationId xmlns:a16="http://schemas.microsoft.com/office/drawing/2014/main" id="{7E6FC428-8714-43E6-8A0F-137945A54CF8}"/>
              </a:ext>
            </a:extLst>
          </p:cNvPr>
          <p:cNvSpPr/>
          <p:nvPr/>
        </p:nvSpPr>
        <p:spPr>
          <a:xfrm>
            <a:off x="2380893" y="3262907"/>
            <a:ext cx="309398" cy="281264"/>
          </a:xfrm>
          <a:prstGeom prst="upArrow">
            <a:avLst/>
          </a:prstGeom>
          <a:solidFill>
            <a:srgbClr val="004D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5" name="Pfeil: nach oben 74">
            <a:extLst>
              <a:ext uri="{FF2B5EF4-FFF2-40B4-BE49-F238E27FC236}">
                <a16:creationId xmlns:a16="http://schemas.microsoft.com/office/drawing/2014/main" id="{A2DA443F-4637-455F-B579-FB748E37B8F9}"/>
              </a:ext>
            </a:extLst>
          </p:cNvPr>
          <p:cNvSpPr/>
          <p:nvPr/>
        </p:nvSpPr>
        <p:spPr>
          <a:xfrm>
            <a:off x="3856990" y="3250978"/>
            <a:ext cx="311524" cy="281264"/>
          </a:xfrm>
          <a:prstGeom prst="upArrow">
            <a:avLst/>
          </a:prstGeom>
          <a:solidFill>
            <a:srgbClr val="004D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85179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021EBB-967C-44D9-B6C8-33799C246746}"/>
              </a:ext>
            </a:extLst>
          </p:cNvPr>
          <p:cNvSpPr>
            <a:spLocks noGrp="1"/>
          </p:cNvSpPr>
          <p:nvPr>
            <p:ph type="title"/>
          </p:nvPr>
        </p:nvSpPr>
        <p:spPr/>
        <p:txBody>
          <a:bodyPr/>
          <a:lstStyle/>
          <a:p>
            <a:r>
              <a:rPr lang="en-US" dirty="0"/>
              <a:t>KATHERINE</a:t>
            </a:r>
            <a:endParaRPr lang="de-DE" dirty="0"/>
          </a:p>
        </p:txBody>
      </p:sp>
      <p:sp>
        <p:nvSpPr>
          <p:cNvPr id="4" name="Fußzeilenplatzhalter 3">
            <a:extLst>
              <a:ext uri="{FF2B5EF4-FFF2-40B4-BE49-F238E27FC236}">
                <a16:creationId xmlns:a16="http://schemas.microsoft.com/office/drawing/2014/main" id="{3917E413-E844-4546-BCDC-DE3E8461E1D1}"/>
              </a:ext>
            </a:extLst>
          </p:cNvPr>
          <p:cNvSpPr>
            <a:spLocks noGrp="1"/>
          </p:cNvSpPr>
          <p:nvPr>
            <p:ph type="ftr" sz="quarter" idx="3"/>
          </p:nvPr>
        </p:nvSpPr>
        <p:spPr/>
        <p:txBody>
          <a:bodyPr/>
          <a:lstStyle/>
          <a:p>
            <a:r>
              <a:rPr lang="de-DE" dirty="0" err="1"/>
              <a:t>Denkert</a:t>
            </a:r>
            <a:r>
              <a:rPr lang="de-DE" dirty="0"/>
              <a:t> </a:t>
            </a:r>
            <a:r>
              <a:rPr lang="en-US" kern="0" dirty="0"/>
              <a:t>et al. | 2020 ASCO Annual Meeting | J Clin Oncol 38: 2020 (suppl; </a:t>
            </a:r>
            <a:r>
              <a:rPr lang="en-US" kern="0" dirty="0" err="1"/>
              <a:t>abstr</a:t>
            </a:r>
            <a:r>
              <a:rPr lang="en-US" kern="0" dirty="0"/>
              <a:t> 502)</a:t>
            </a:r>
          </a:p>
          <a:p>
            <a:endParaRPr lang="en-GB" dirty="0"/>
          </a:p>
        </p:txBody>
      </p:sp>
      <p:sp>
        <p:nvSpPr>
          <p:cNvPr id="5" name="Untertitel 4">
            <a:extLst>
              <a:ext uri="{FF2B5EF4-FFF2-40B4-BE49-F238E27FC236}">
                <a16:creationId xmlns:a16="http://schemas.microsoft.com/office/drawing/2014/main" id="{D67D6663-E5F4-4057-9410-E74FDF4B00C1}"/>
              </a:ext>
            </a:extLst>
          </p:cNvPr>
          <p:cNvSpPr>
            <a:spLocks noGrp="1"/>
          </p:cNvSpPr>
          <p:nvPr>
            <p:ph type="subTitle" idx="12"/>
          </p:nvPr>
        </p:nvSpPr>
        <p:spPr/>
        <p:txBody>
          <a:bodyPr/>
          <a:lstStyle/>
          <a:p>
            <a:r>
              <a:rPr lang="de-DE" dirty="0">
                <a:solidFill>
                  <a:srgbClr val="003865"/>
                </a:solidFill>
              </a:rPr>
              <a:t>Methoden</a:t>
            </a:r>
            <a:endParaRPr lang="de-DE" dirty="0"/>
          </a:p>
        </p:txBody>
      </p:sp>
      <p:sp>
        <p:nvSpPr>
          <p:cNvPr id="6" name="Foliennummernplatzhalter 5">
            <a:extLst>
              <a:ext uri="{FF2B5EF4-FFF2-40B4-BE49-F238E27FC236}">
                <a16:creationId xmlns:a16="http://schemas.microsoft.com/office/drawing/2014/main" id="{360C1451-D5ED-4E59-909B-AD120D06EAAF}"/>
              </a:ext>
            </a:extLst>
          </p:cNvPr>
          <p:cNvSpPr>
            <a:spLocks noGrp="1"/>
          </p:cNvSpPr>
          <p:nvPr>
            <p:ph type="sldNum" sz="quarter" idx="4"/>
          </p:nvPr>
        </p:nvSpPr>
        <p:spPr/>
        <p:txBody>
          <a:bodyPr/>
          <a:lstStyle/>
          <a:p>
            <a:fld id="{3C4F54F3-C349-4609-AFEE-01462D5C7942}" type="slidenum">
              <a:rPr lang="en-GB" smtClean="0"/>
              <a:pPr/>
              <a:t>9</a:t>
            </a:fld>
            <a:endParaRPr lang="en-GB" dirty="0"/>
          </a:p>
        </p:txBody>
      </p:sp>
      <p:sp>
        <p:nvSpPr>
          <p:cNvPr id="54" name="Rechteck 53">
            <a:extLst>
              <a:ext uri="{FF2B5EF4-FFF2-40B4-BE49-F238E27FC236}">
                <a16:creationId xmlns:a16="http://schemas.microsoft.com/office/drawing/2014/main" id="{7BEE9A4D-35E2-47B8-99C5-225F731A8452}"/>
              </a:ext>
            </a:extLst>
          </p:cNvPr>
          <p:cNvSpPr/>
          <p:nvPr/>
        </p:nvSpPr>
        <p:spPr>
          <a:xfrm>
            <a:off x="447206" y="4656851"/>
            <a:ext cx="8280397" cy="123111"/>
          </a:xfrm>
          <a:prstGeom prst="rect">
            <a:avLst/>
          </a:prstGeom>
        </p:spPr>
        <p:txBody>
          <a:bodyPr wrap="square" lIns="0" tIns="0" rIns="0" bIns="0" anchor="b">
            <a:spAutoFit/>
          </a:bodyPr>
          <a:lstStyle/>
          <a:p>
            <a:pPr lvl="0"/>
            <a:r>
              <a:rPr lang="de-DE" sz="800" dirty="0">
                <a:solidFill>
                  <a:prstClr val="black"/>
                </a:solidFill>
              </a:rPr>
              <a:t>BEP: Biomarker-evaluierbare Population</a:t>
            </a:r>
          </a:p>
        </p:txBody>
      </p:sp>
      <p:grpSp>
        <p:nvGrpSpPr>
          <p:cNvPr id="30" name="Gruppieren 29">
            <a:extLst>
              <a:ext uri="{FF2B5EF4-FFF2-40B4-BE49-F238E27FC236}">
                <a16:creationId xmlns:a16="http://schemas.microsoft.com/office/drawing/2014/main" id="{0F68E0A7-EC3E-49CE-9483-88B953E6F81A}"/>
              </a:ext>
            </a:extLst>
          </p:cNvPr>
          <p:cNvGrpSpPr/>
          <p:nvPr/>
        </p:nvGrpSpPr>
        <p:grpSpPr>
          <a:xfrm>
            <a:off x="358357" y="1243386"/>
            <a:ext cx="8360336" cy="3329123"/>
            <a:chOff x="443421" y="1264652"/>
            <a:chExt cx="8360336" cy="3329123"/>
          </a:xfrm>
        </p:grpSpPr>
        <p:sp>
          <p:nvSpPr>
            <p:cNvPr id="32" name="Rechteck 31">
              <a:extLst>
                <a:ext uri="{FF2B5EF4-FFF2-40B4-BE49-F238E27FC236}">
                  <a16:creationId xmlns:a16="http://schemas.microsoft.com/office/drawing/2014/main" id="{2C29B75B-19CA-4736-A36A-8CA2A9CEB372}"/>
                </a:ext>
              </a:extLst>
            </p:cNvPr>
            <p:cNvSpPr/>
            <p:nvPr/>
          </p:nvSpPr>
          <p:spPr>
            <a:xfrm>
              <a:off x="809553" y="1727353"/>
              <a:ext cx="2314648" cy="588192"/>
            </a:xfrm>
            <a:prstGeom prst="rect">
              <a:avLst/>
            </a:prstGeom>
            <a:solidFill>
              <a:srgbClr val="004D74"/>
            </a:solidFill>
            <a:ln>
              <a:solidFill>
                <a:srgbClr val="004D7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000" b="1" dirty="0"/>
                <a:t>N=1363 (92%)</a:t>
              </a:r>
            </a:p>
            <a:p>
              <a:pPr algn="ctr"/>
              <a:r>
                <a:rPr lang="de-DE" sz="1000" dirty="0"/>
                <a:t>PIK3CA-Hotspot-Mutationen </a:t>
              </a:r>
            </a:p>
            <a:p>
              <a:pPr algn="ctr"/>
              <a:r>
                <a:rPr lang="de-DE" sz="1000" dirty="0"/>
                <a:t>(</a:t>
              </a:r>
              <a:r>
                <a:rPr lang="de-DE" sz="1000" dirty="0" err="1"/>
                <a:t>cobas</a:t>
              </a:r>
              <a:r>
                <a:rPr lang="de-DE" sz="1000" baseline="30000" dirty="0">
                  <a:cs typeface="Arial" panose="020B0604020202020204" pitchFamily="34" charset="0"/>
                </a:rPr>
                <a:t>®</a:t>
              </a:r>
              <a:r>
                <a:rPr lang="de-DE" sz="1000" dirty="0"/>
                <a:t> PIK3CA Mutationstest)</a:t>
              </a:r>
            </a:p>
          </p:txBody>
        </p:sp>
        <p:sp>
          <p:nvSpPr>
            <p:cNvPr id="36" name="Rechteck 35">
              <a:extLst>
                <a:ext uri="{FF2B5EF4-FFF2-40B4-BE49-F238E27FC236}">
                  <a16:creationId xmlns:a16="http://schemas.microsoft.com/office/drawing/2014/main" id="{6AF1477E-AC67-4B86-86F9-2353E433D093}"/>
                </a:ext>
              </a:extLst>
            </p:cNvPr>
            <p:cNvSpPr/>
            <p:nvPr/>
          </p:nvSpPr>
          <p:spPr>
            <a:xfrm>
              <a:off x="809553" y="1392125"/>
              <a:ext cx="2314648" cy="353808"/>
            </a:xfrm>
            <a:prstGeom prst="rect">
              <a:avLst/>
            </a:prstGeom>
            <a:solidFill>
              <a:srgbClr val="F7931D"/>
            </a:solidFill>
            <a:ln>
              <a:solidFill>
                <a:srgbClr val="F793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000" b="1" dirty="0"/>
                <a:t>PIK3CA-Mutation</a:t>
              </a:r>
            </a:p>
          </p:txBody>
        </p:sp>
        <p:sp>
          <p:nvSpPr>
            <p:cNvPr id="42" name="Rechteck 41">
              <a:extLst>
                <a:ext uri="{FF2B5EF4-FFF2-40B4-BE49-F238E27FC236}">
                  <a16:creationId xmlns:a16="http://schemas.microsoft.com/office/drawing/2014/main" id="{E2103153-B65B-4F6C-B4AB-75E87DA0FC83}"/>
                </a:ext>
              </a:extLst>
            </p:cNvPr>
            <p:cNvSpPr/>
            <p:nvPr/>
          </p:nvSpPr>
          <p:spPr>
            <a:xfrm>
              <a:off x="4938754" y="1727353"/>
              <a:ext cx="2472137" cy="588192"/>
            </a:xfrm>
            <a:prstGeom prst="rect">
              <a:avLst/>
            </a:prstGeom>
            <a:solidFill>
              <a:srgbClr val="004D74"/>
            </a:solidFill>
            <a:ln>
              <a:solidFill>
                <a:srgbClr val="004D7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000" b="1" dirty="0"/>
                <a:t>N=1429 (96%)</a:t>
              </a:r>
            </a:p>
            <a:p>
              <a:pPr algn="ctr"/>
              <a:r>
                <a:rPr lang="de-DE" sz="1000" dirty="0" err="1"/>
                <a:t>Makrodissektion</a:t>
              </a:r>
              <a:r>
                <a:rPr lang="de-DE" sz="1000" dirty="0"/>
                <a:t> + RNA-Extraktion</a:t>
              </a:r>
            </a:p>
          </p:txBody>
        </p:sp>
        <p:sp>
          <p:nvSpPr>
            <p:cNvPr id="44" name="Rechteck 43">
              <a:extLst>
                <a:ext uri="{FF2B5EF4-FFF2-40B4-BE49-F238E27FC236}">
                  <a16:creationId xmlns:a16="http://schemas.microsoft.com/office/drawing/2014/main" id="{DADE9A58-3895-4BB4-B89A-57FB66FD2047}"/>
                </a:ext>
              </a:extLst>
            </p:cNvPr>
            <p:cNvSpPr/>
            <p:nvPr/>
          </p:nvSpPr>
          <p:spPr>
            <a:xfrm>
              <a:off x="4938754" y="1392125"/>
              <a:ext cx="2472137" cy="353808"/>
            </a:xfrm>
            <a:prstGeom prst="rect">
              <a:avLst/>
            </a:prstGeom>
            <a:solidFill>
              <a:srgbClr val="F7931D"/>
            </a:solidFill>
            <a:ln>
              <a:solidFill>
                <a:srgbClr val="F793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000" b="1" dirty="0"/>
                <a:t>HER2 und Immunmarker mittels Genexpression</a:t>
              </a:r>
            </a:p>
          </p:txBody>
        </p:sp>
        <p:sp>
          <p:nvSpPr>
            <p:cNvPr id="45" name="Rechteck 44">
              <a:extLst>
                <a:ext uri="{FF2B5EF4-FFF2-40B4-BE49-F238E27FC236}">
                  <a16:creationId xmlns:a16="http://schemas.microsoft.com/office/drawing/2014/main" id="{D56E2E8C-8D79-4237-9BC2-2ADD1C4DEBFF}"/>
                </a:ext>
              </a:extLst>
            </p:cNvPr>
            <p:cNvSpPr/>
            <p:nvPr/>
          </p:nvSpPr>
          <p:spPr>
            <a:xfrm>
              <a:off x="4938754" y="2375257"/>
              <a:ext cx="2472137" cy="588192"/>
            </a:xfrm>
            <a:prstGeom prst="rect">
              <a:avLst/>
            </a:prstGeom>
            <a:solidFill>
              <a:srgbClr val="004D74"/>
            </a:solidFill>
            <a:ln>
              <a:solidFill>
                <a:srgbClr val="004D7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000" b="1" dirty="0"/>
                <a:t>N=1059 (74%)</a:t>
              </a:r>
            </a:p>
            <a:p>
              <a:pPr algn="ctr"/>
              <a:r>
                <a:rPr lang="de-DE" sz="1000" dirty="0"/>
                <a:t>Bestandene QC-Checks basierend auf Library-Größe und Mapping-Qualität</a:t>
              </a:r>
            </a:p>
          </p:txBody>
        </p:sp>
        <p:sp>
          <p:nvSpPr>
            <p:cNvPr id="47" name="Rechteck 46">
              <a:extLst>
                <a:ext uri="{FF2B5EF4-FFF2-40B4-BE49-F238E27FC236}">
                  <a16:creationId xmlns:a16="http://schemas.microsoft.com/office/drawing/2014/main" id="{DBEC8119-754C-4E00-B3F5-5EF6BFF25D6B}"/>
                </a:ext>
              </a:extLst>
            </p:cNvPr>
            <p:cNvSpPr/>
            <p:nvPr/>
          </p:nvSpPr>
          <p:spPr>
            <a:xfrm>
              <a:off x="3623503" y="3103472"/>
              <a:ext cx="2472137" cy="588192"/>
            </a:xfrm>
            <a:prstGeom prst="rect">
              <a:avLst/>
            </a:prstGeom>
            <a:solidFill>
              <a:srgbClr val="E7E8EA"/>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000" b="1" dirty="0">
                  <a:solidFill>
                    <a:srgbClr val="003865"/>
                  </a:solidFill>
                </a:rPr>
                <a:t>N=244</a:t>
              </a:r>
            </a:p>
            <a:p>
              <a:pPr algn="ctr"/>
              <a:r>
                <a:rPr lang="de-DE" sz="1000" dirty="0">
                  <a:solidFill>
                    <a:srgbClr val="003865"/>
                  </a:solidFill>
                </a:rPr>
                <a:t>Proben BEP prä-adjuvante Behandlung  </a:t>
              </a:r>
            </a:p>
            <a:p>
              <a:pPr algn="ctr"/>
              <a:r>
                <a:rPr lang="de-DE" sz="900" i="1" dirty="0">
                  <a:solidFill>
                    <a:srgbClr val="003865"/>
                  </a:solidFill>
                </a:rPr>
                <a:t>nicht repräsentativ für ITT</a:t>
              </a:r>
            </a:p>
          </p:txBody>
        </p:sp>
        <p:sp>
          <p:nvSpPr>
            <p:cNvPr id="48" name="Rechteck 47">
              <a:extLst>
                <a:ext uri="{FF2B5EF4-FFF2-40B4-BE49-F238E27FC236}">
                  <a16:creationId xmlns:a16="http://schemas.microsoft.com/office/drawing/2014/main" id="{8A5F67F9-AF6B-4062-945B-69C3EC3725F1}"/>
                </a:ext>
              </a:extLst>
            </p:cNvPr>
            <p:cNvSpPr/>
            <p:nvPr/>
          </p:nvSpPr>
          <p:spPr>
            <a:xfrm>
              <a:off x="6236890" y="3103472"/>
              <a:ext cx="2566867" cy="588192"/>
            </a:xfrm>
            <a:prstGeom prst="rect">
              <a:avLst/>
            </a:prstGeom>
            <a:solidFill>
              <a:srgbClr val="004D74"/>
            </a:solidFill>
            <a:ln>
              <a:solidFill>
                <a:srgbClr val="004D7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000" b="1" dirty="0">
                  <a:solidFill>
                    <a:schemeClr val="bg1"/>
                  </a:solidFill>
                </a:rPr>
                <a:t>N=815</a:t>
              </a:r>
            </a:p>
            <a:p>
              <a:pPr algn="ctr"/>
              <a:r>
                <a:rPr lang="de-DE" sz="1000" dirty="0">
                  <a:solidFill>
                    <a:schemeClr val="bg1"/>
                  </a:solidFill>
                </a:rPr>
                <a:t>Proben BEP post-neoadjuvante Operation  </a:t>
              </a:r>
            </a:p>
            <a:p>
              <a:pPr algn="ctr"/>
              <a:r>
                <a:rPr lang="de-DE" sz="900" i="1" dirty="0">
                  <a:solidFill>
                    <a:schemeClr val="bg1"/>
                  </a:solidFill>
                </a:rPr>
                <a:t>repräsentativ für ITT</a:t>
              </a:r>
              <a:endParaRPr lang="de-DE" sz="800" i="1" dirty="0">
                <a:solidFill>
                  <a:schemeClr val="bg1"/>
                </a:solidFill>
              </a:endParaRPr>
            </a:p>
          </p:txBody>
        </p:sp>
        <p:sp>
          <p:nvSpPr>
            <p:cNvPr id="51" name="Rechteck 50">
              <a:extLst>
                <a:ext uri="{FF2B5EF4-FFF2-40B4-BE49-F238E27FC236}">
                  <a16:creationId xmlns:a16="http://schemas.microsoft.com/office/drawing/2014/main" id="{C8C4EC37-4426-4628-BD0B-5D82D992E1F5}"/>
                </a:ext>
              </a:extLst>
            </p:cNvPr>
            <p:cNvSpPr/>
            <p:nvPr/>
          </p:nvSpPr>
          <p:spPr>
            <a:xfrm>
              <a:off x="809553" y="3742661"/>
              <a:ext cx="4985191" cy="843329"/>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panose="020B0604020202020204" pitchFamily="34" charset="0"/>
                <a:buChar char="•"/>
              </a:pPr>
              <a:r>
                <a:rPr lang="de-DE" sz="1000" dirty="0">
                  <a:solidFill>
                    <a:srgbClr val="003865"/>
                  </a:solidFill>
                </a:rPr>
                <a:t>Analyse bereinigt für Tumormenge</a:t>
              </a:r>
            </a:p>
            <a:p>
              <a:pPr marL="171450" indent="-171450">
                <a:buFont typeface="Arial" panose="020B0604020202020204" pitchFamily="34" charset="0"/>
                <a:buChar char="•"/>
              </a:pPr>
              <a:r>
                <a:rPr lang="de-DE" sz="1000" dirty="0">
                  <a:solidFill>
                    <a:srgbClr val="003865"/>
                  </a:solidFill>
                </a:rPr>
                <a:t>Multivariante Analyse bereinigt für Tumormenge und klinischen Status, HR-Status, vorherige HER2-gerichtete Therapie und pathologischen Lymphknoten-Status</a:t>
              </a:r>
            </a:p>
            <a:p>
              <a:pPr marL="171450" indent="-171450">
                <a:buFont typeface="Arial" panose="020B0604020202020204" pitchFamily="34" charset="0"/>
                <a:buChar char="•"/>
              </a:pPr>
              <a:r>
                <a:rPr lang="de-DE" sz="1000" dirty="0">
                  <a:solidFill>
                    <a:srgbClr val="003865"/>
                  </a:solidFill>
                </a:rPr>
                <a:t>Expressionslevel wurden zum medianen Probenzeitpunkt in die Gruppen </a:t>
              </a:r>
              <a:r>
                <a:rPr lang="de-DE" sz="1000" dirty="0" err="1">
                  <a:solidFill>
                    <a:srgbClr val="003865"/>
                  </a:solidFill>
                </a:rPr>
                <a:t>low</a:t>
              </a:r>
              <a:r>
                <a:rPr lang="de-DE" sz="1000" dirty="0">
                  <a:solidFill>
                    <a:srgbClr val="003865"/>
                  </a:solidFill>
                </a:rPr>
                <a:t> (</a:t>
              </a:r>
              <a:r>
                <a:rPr lang="de-DE" sz="1000" dirty="0">
                  <a:solidFill>
                    <a:srgbClr val="003865"/>
                  </a:solidFill>
                  <a:latin typeface="Calibri" panose="020F0502020204030204" pitchFamily="34" charset="0"/>
                  <a:cs typeface="Calibri" panose="020F0502020204030204" pitchFamily="34" charset="0"/>
                </a:rPr>
                <a:t>≤) </a:t>
              </a:r>
              <a:r>
                <a:rPr lang="de-DE" sz="1000" dirty="0">
                  <a:solidFill>
                    <a:srgbClr val="003865"/>
                  </a:solidFill>
                </a:rPr>
                <a:t>und high (&gt;) dichotomisiert.</a:t>
              </a:r>
            </a:p>
          </p:txBody>
        </p:sp>
        <p:sp>
          <p:nvSpPr>
            <p:cNvPr id="3" name="Textfeld 2">
              <a:extLst>
                <a:ext uri="{FF2B5EF4-FFF2-40B4-BE49-F238E27FC236}">
                  <a16:creationId xmlns:a16="http://schemas.microsoft.com/office/drawing/2014/main" id="{5AD92285-923C-498E-AE90-24E3332D7150}"/>
                </a:ext>
              </a:extLst>
            </p:cNvPr>
            <p:cNvSpPr txBox="1"/>
            <p:nvPr/>
          </p:nvSpPr>
          <p:spPr>
            <a:xfrm>
              <a:off x="3943673" y="1314250"/>
              <a:ext cx="823984" cy="400110"/>
            </a:xfrm>
            <a:prstGeom prst="rect">
              <a:avLst/>
            </a:prstGeom>
            <a:noFill/>
          </p:spPr>
          <p:txBody>
            <a:bodyPr wrap="square" rtlCol="0">
              <a:spAutoFit/>
            </a:bodyPr>
            <a:lstStyle/>
            <a:p>
              <a:r>
                <a:rPr lang="de-DE" sz="1000" dirty="0"/>
                <a:t>N=1486 Patienten</a:t>
              </a:r>
            </a:p>
          </p:txBody>
        </p:sp>
        <p:pic>
          <p:nvPicPr>
            <p:cNvPr id="55" name="Picture 2">
              <a:extLst>
                <a:ext uri="{FF2B5EF4-FFF2-40B4-BE49-F238E27FC236}">
                  <a16:creationId xmlns:a16="http://schemas.microsoft.com/office/drawing/2014/main" id="{3E77D107-3191-412A-BD07-2121BDD9AC9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0634" t="9121" r="52762" b="80434"/>
            <a:stretch/>
          </p:blipFill>
          <p:spPr bwMode="auto">
            <a:xfrm>
              <a:off x="3561297" y="1264652"/>
              <a:ext cx="417670" cy="371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uppieren 10">
              <a:extLst>
                <a:ext uri="{FF2B5EF4-FFF2-40B4-BE49-F238E27FC236}">
                  <a16:creationId xmlns:a16="http://schemas.microsoft.com/office/drawing/2014/main" id="{88BB74F2-E173-445F-934F-D310149A3CDA}"/>
                </a:ext>
              </a:extLst>
            </p:cNvPr>
            <p:cNvGrpSpPr/>
            <p:nvPr/>
          </p:nvGrpSpPr>
          <p:grpSpPr>
            <a:xfrm>
              <a:off x="443421" y="1742228"/>
              <a:ext cx="571500" cy="550955"/>
              <a:chOff x="443421" y="1742228"/>
              <a:chExt cx="571500" cy="550955"/>
            </a:xfrm>
          </p:grpSpPr>
          <p:sp>
            <p:nvSpPr>
              <p:cNvPr id="7" name="Ellipse 6">
                <a:extLst>
                  <a:ext uri="{FF2B5EF4-FFF2-40B4-BE49-F238E27FC236}">
                    <a16:creationId xmlns:a16="http://schemas.microsoft.com/office/drawing/2014/main" id="{429AE8B9-9721-4942-A63F-FD2FB2B6FFFF}"/>
                  </a:ext>
                </a:extLst>
              </p:cNvPr>
              <p:cNvSpPr/>
              <p:nvPr/>
            </p:nvSpPr>
            <p:spPr>
              <a:xfrm>
                <a:off x="500571" y="1788566"/>
                <a:ext cx="465563" cy="45785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56" name="Picture 2">
                <a:extLst>
                  <a:ext uri="{FF2B5EF4-FFF2-40B4-BE49-F238E27FC236}">
                    <a16:creationId xmlns:a16="http://schemas.microsoft.com/office/drawing/2014/main" id="{58976CE9-6CFC-4BC9-BBDD-3183880AADF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05" t="20957" r="88560" b="63557"/>
              <a:stretch/>
            </p:blipFill>
            <p:spPr bwMode="auto">
              <a:xfrm>
                <a:off x="443421" y="1742228"/>
                <a:ext cx="571500" cy="55095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uppieren 11">
              <a:extLst>
                <a:ext uri="{FF2B5EF4-FFF2-40B4-BE49-F238E27FC236}">
                  <a16:creationId xmlns:a16="http://schemas.microsoft.com/office/drawing/2014/main" id="{4A9EFBFD-BE1E-44CF-A82F-F57B0DD0C22B}"/>
                </a:ext>
              </a:extLst>
            </p:cNvPr>
            <p:cNvGrpSpPr/>
            <p:nvPr/>
          </p:nvGrpSpPr>
          <p:grpSpPr>
            <a:xfrm>
              <a:off x="4476063" y="2392544"/>
              <a:ext cx="609599" cy="588192"/>
              <a:chOff x="3859370" y="2392544"/>
              <a:chExt cx="609599" cy="588192"/>
            </a:xfrm>
          </p:grpSpPr>
          <p:sp>
            <p:nvSpPr>
              <p:cNvPr id="60" name="Ellipse 59">
                <a:extLst>
                  <a:ext uri="{FF2B5EF4-FFF2-40B4-BE49-F238E27FC236}">
                    <a16:creationId xmlns:a16="http://schemas.microsoft.com/office/drawing/2014/main" id="{0B6D47C7-1C46-4F44-A54C-F4A28D4609B8}"/>
                  </a:ext>
                </a:extLst>
              </p:cNvPr>
              <p:cNvSpPr/>
              <p:nvPr/>
            </p:nvSpPr>
            <p:spPr>
              <a:xfrm>
                <a:off x="3962165" y="2456403"/>
                <a:ext cx="465563" cy="45785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53" name="Picture 2">
                <a:extLst>
                  <a:ext uri="{FF2B5EF4-FFF2-40B4-BE49-F238E27FC236}">
                    <a16:creationId xmlns:a16="http://schemas.microsoft.com/office/drawing/2014/main" id="{4162CF04-F5D4-4F0B-BE63-0F3080C9D7B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0000" t="34991" r="40363" b="48476"/>
              <a:stretch/>
            </p:blipFill>
            <p:spPr bwMode="auto">
              <a:xfrm>
                <a:off x="3859370" y="2392544"/>
                <a:ext cx="609599" cy="58819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Gruppieren 9">
              <a:extLst>
                <a:ext uri="{FF2B5EF4-FFF2-40B4-BE49-F238E27FC236}">
                  <a16:creationId xmlns:a16="http://schemas.microsoft.com/office/drawing/2014/main" id="{8F5D3916-0CFD-4109-B3B8-B76D0D2682CE}"/>
                </a:ext>
              </a:extLst>
            </p:cNvPr>
            <p:cNvGrpSpPr/>
            <p:nvPr/>
          </p:nvGrpSpPr>
          <p:grpSpPr>
            <a:xfrm>
              <a:off x="4480392" y="1751874"/>
              <a:ext cx="636623" cy="539751"/>
              <a:chOff x="3906231" y="1751874"/>
              <a:chExt cx="636623" cy="539751"/>
            </a:xfrm>
          </p:grpSpPr>
          <p:sp>
            <p:nvSpPr>
              <p:cNvPr id="58" name="Ellipse 57">
                <a:extLst>
                  <a:ext uri="{FF2B5EF4-FFF2-40B4-BE49-F238E27FC236}">
                    <a16:creationId xmlns:a16="http://schemas.microsoft.com/office/drawing/2014/main" id="{C1D0294E-A708-42F6-8EBD-18820C5F551D}"/>
                  </a:ext>
                </a:extLst>
              </p:cNvPr>
              <p:cNvSpPr/>
              <p:nvPr/>
            </p:nvSpPr>
            <p:spPr>
              <a:xfrm>
                <a:off x="3996815" y="1795699"/>
                <a:ext cx="465563" cy="45785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57" name="Picture 2">
                <a:extLst>
                  <a:ext uri="{FF2B5EF4-FFF2-40B4-BE49-F238E27FC236}">
                    <a16:creationId xmlns:a16="http://schemas.microsoft.com/office/drawing/2014/main" id="{E7DC2EB7-D1D0-4435-9A8F-83A58A27A11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0296" t="20921" r="39639" b="63907"/>
              <a:stretch/>
            </p:blipFill>
            <p:spPr bwMode="auto">
              <a:xfrm>
                <a:off x="3906231" y="1751874"/>
                <a:ext cx="636623" cy="539751"/>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1" name="Rechteck 60">
              <a:extLst>
                <a:ext uri="{FF2B5EF4-FFF2-40B4-BE49-F238E27FC236}">
                  <a16:creationId xmlns:a16="http://schemas.microsoft.com/office/drawing/2014/main" id="{AEE1612C-9215-4FCA-8812-97864B7AFD4A}"/>
                </a:ext>
              </a:extLst>
            </p:cNvPr>
            <p:cNvSpPr/>
            <p:nvPr/>
          </p:nvSpPr>
          <p:spPr>
            <a:xfrm>
              <a:off x="1331135" y="2787714"/>
              <a:ext cx="1276351" cy="255552"/>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000" dirty="0">
                  <a:solidFill>
                    <a:srgbClr val="003865"/>
                  </a:solidFill>
                </a:rPr>
                <a:t>Univariate Analyse</a:t>
              </a:r>
            </a:p>
          </p:txBody>
        </p:sp>
        <p:cxnSp>
          <p:nvCxnSpPr>
            <p:cNvPr id="17" name="Gerader Verbinder 16">
              <a:extLst>
                <a:ext uri="{FF2B5EF4-FFF2-40B4-BE49-F238E27FC236}">
                  <a16:creationId xmlns:a16="http://schemas.microsoft.com/office/drawing/2014/main" id="{98F6012D-23B2-42DD-8C3F-57FC25BE3965}"/>
                </a:ext>
              </a:extLst>
            </p:cNvPr>
            <p:cNvCxnSpPr>
              <a:cxnSpLocks/>
            </p:cNvCxnSpPr>
            <p:nvPr/>
          </p:nvCxnSpPr>
          <p:spPr>
            <a:xfrm>
              <a:off x="3124201" y="1687013"/>
              <a:ext cx="1814553" cy="0"/>
            </a:xfrm>
            <a:prstGeom prst="line">
              <a:avLst/>
            </a:prstGeom>
            <a:ln w="190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9" name="Gerader Verbinder 18">
              <a:extLst>
                <a:ext uri="{FF2B5EF4-FFF2-40B4-BE49-F238E27FC236}">
                  <a16:creationId xmlns:a16="http://schemas.microsoft.com/office/drawing/2014/main" id="{9D03605A-71C2-4439-A0E2-FAF7AF8AA703}"/>
                </a:ext>
              </a:extLst>
            </p:cNvPr>
            <p:cNvCxnSpPr>
              <a:stCxn id="42" idx="2"/>
              <a:endCxn id="45" idx="0"/>
            </p:cNvCxnSpPr>
            <p:nvPr/>
          </p:nvCxnSpPr>
          <p:spPr>
            <a:xfrm>
              <a:off x="6174823" y="2315545"/>
              <a:ext cx="0" cy="59712"/>
            </a:xfrm>
            <a:prstGeom prst="line">
              <a:avLst/>
            </a:prstGeom>
            <a:ln w="190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2" name="Verbinder: gewinkelt 21">
              <a:extLst>
                <a:ext uri="{FF2B5EF4-FFF2-40B4-BE49-F238E27FC236}">
                  <a16:creationId xmlns:a16="http://schemas.microsoft.com/office/drawing/2014/main" id="{14596B46-051E-44B8-8A4A-080C91528070}"/>
                </a:ext>
              </a:extLst>
            </p:cNvPr>
            <p:cNvCxnSpPr>
              <a:stCxn id="45" idx="2"/>
              <a:endCxn id="47" idx="0"/>
            </p:cNvCxnSpPr>
            <p:nvPr/>
          </p:nvCxnSpPr>
          <p:spPr>
            <a:xfrm rot="5400000">
              <a:off x="5447187" y="2375835"/>
              <a:ext cx="140023" cy="1315251"/>
            </a:xfrm>
            <a:prstGeom prst="bentConnector3">
              <a:avLst/>
            </a:prstGeom>
            <a:ln w="190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4" name="Verbinder: gewinkelt 63">
              <a:extLst>
                <a:ext uri="{FF2B5EF4-FFF2-40B4-BE49-F238E27FC236}">
                  <a16:creationId xmlns:a16="http://schemas.microsoft.com/office/drawing/2014/main" id="{692CC754-7169-489B-879F-052B53ECC4DE}"/>
                </a:ext>
              </a:extLst>
            </p:cNvPr>
            <p:cNvCxnSpPr>
              <a:cxnSpLocks/>
              <a:stCxn id="45" idx="2"/>
              <a:endCxn id="48" idx="0"/>
            </p:cNvCxnSpPr>
            <p:nvPr/>
          </p:nvCxnSpPr>
          <p:spPr>
            <a:xfrm rot="16200000" flipH="1">
              <a:off x="6777562" y="2360709"/>
              <a:ext cx="140023" cy="1345501"/>
            </a:xfrm>
            <a:prstGeom prst="bentConnector3">
              <a:avLst>
                <a:gd name="adj1" fmla="val 50000"/>
              </a:avLst>
            </a:prstGeom>
            <a:ln w="190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6" name="Gerader Verbinder 65">
              <a:extLst>
                <a:ext uri="{FF2B5EF4-FFF2-40B4-BE49-F238E27FC236}">
                  <a16:creationId xmlns:a16="http://schemas.microsoft.com/office/drawing/2014/main" id="{89BE2F1C-E58F-4181-A5D5-3B29FE582EE7}"/>
                </a:ext>
              </a:extLst>
            </p:cNvPr>
            <p:cNvCxnSpPr>
              <a:cxnSpLocks/>
              <a:stCxn id="50" idx="0"/>
              <a:endCxn id="48" idx="2"/>
            </p:cNvCxnSpPr>
            <p:nvPr/>
          </p:nvCxnSpPr>
          <p:spPr>
            <a:xfrm flipV="1">
              <a:off x="7520324" y="3691664"/>
              <a:ext cx="0" cy="58782"/>
            </a:xfrm>
            <a:prstGeom prst="line">
              <a:avLst/>
            </a:prstGeom>
            <a:ln w="19050">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28" name="Pfeil: nach links 27">
              <a:extLst>
                <a:ext uri="{FF2B5EF4-FFF2-40B4-BE49-F238E27FC236}">
                  <a16:creationId xmlns:a16="http://schemas.microsoft.com/office/drawing/2014/main" id="{280A59B3-B460-4C37-9553-0F8442EE86F4}"/>
                </a:ext>
              </a:extLst>
            </p:cNvPr>
            <p:cNvSpPr/>
            <p:nvPr/>
          </p:nvSpPr>
          <p:spPr>
            <a:xfrm>
              <a:off x="5817739" y="3980421"/>
              <a:ext cx="357085" cy="363690"/>
            </a:xfrm>
            <a:prstGeom prst="leftArrow">
              <a:avLst/>
            </a:prstGeom>
            <a:solidFill>
              <a:schemeClr val="bg1"/>
            </a:solidFill>
            <a:ln>
              <a:solidFill>
                <a:srgbClr val="004D7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2" name="Pfeil: nach links 71">
              <a:extLst>
                <a:ext uri="{FF2B5EF4-FFF2-40B4-BE49-F238E27FC236}">
                  <a16:creationId xmlns:a16="http://schemas.microsoft.com/office/drawing/2014/main" id="{A28A61F9-B73F-4B9B-B3B4-04A7B71E5C11}"/>
                </a:ext>
              </a:extLst>
            </p:cNvPr>
            <p:cNvSpPr/>
            <p:nvPr/>
          </p:nvSpPr>
          <p:spPr>
            <a:xfrm rot="16200000">
              <a:off x="1788334" y="2364968"/>
              <a:ext cx="357085" cy="363690"/>
            </a:xfrm>
            <a:prstGeom prst="leftArrow">
              <a:avLst/>
            </a:prstGeom>
            <a:solidFill>
              <a:schemeClr val="bg1"/>
            </a:solidFill>
            <a:ln>
              <a:solidFill>
                <a:srgbClr val="004D7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2227FD20-78B5-4919-B0FB-A77BF39B071B}"/>
                </a:ext>
              </a:extLst>
            </p:cNvPr>
            <p:cNvSpPr/>
            <p:nvPr/>
          </p:nvSpPr>
          <p:spPr>
            <a:xfrm>
              <a:off x="6236890" y="3750446"/>
              <a:ext cx="2566867" cy="843329"/>
            </a:xfrm>
            <a:prstGeom prst="rect">
              <a:avLst/>
            </a:prstGeom>
            <a:solidFill>
              <a:schemeClr val="accent1"/>
            </a:solidFill>
            <a:ln w="19050">
              <a:solidFill>
                <a:srgbClr val="F7931D"/>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de-DE" sz="1000" b="1" dirty="0">
                  <a:solidFill>
                    <a:schemeClr val="bg1"/>
                  </a:solidFill>
                </a:rPr>
                <a:t>Statistische Analyse</a:t>
              </a:r>
            </a:p>
            <a:p>
              <a:pPr marL="171450" indent="-171450">
                <a:buFont typeface="Arial" panose="020B0604020202020204" pitchFamily="34" charset="0"/>
                <a:buChar char="•"/>
              </a:pPr>
              <a:r>
                <a:rPr lang="de-DE" sz="1000" dirty="0">
                  <a:solidFill>
                    <a:schemeClr val="bg1"/>
                  </a:solidFill>
                </a:rPr>
                <a:t>HER2</a:t>
              </a:r>
            </a:p>
            <a:p>
              <a:pPr marL="171450" indent="-171450">
                <a:buFont typeface="Arial" panose="020B0604020202020204" pitchFamily="34" charset="0"/>
                <a:buChar char="•"/>
              </a:pPr>
              <a:r>
                <a:rPr lang="de-DE" sz="1000" dirty="0">
                  <a:solidFill>
                    <a:schemeClr val="bg1"/>
                  </a:solidFill>
                </a:rPr>
                <a:t>PD-L1</a:t>
              </a:r>
            </a:p>
            <a:p>
              <a:pPr marL="171450" indent="-171450">
                <a:buFont typeface="Arial" panose="020B0604020202020204" pitchFamily="34" charset="0"/>
                <a:buChar char="•"/>
              </a:pPr>
              <a:r>
                <a:rPr lang="de-DE" sz="1000" dirty="0">
                  <a:solidFill>
                    <a:schemeClr val="bg1"/>
                  </a:solidFill>
                </a:rPr>
                <a:t>CD8</a:t>
              </a:r>
            </a:p>
            <a:p>
              <a:pPr marL="171450" indent="-171450">
                <a:buFont typeface="Arial" panose="020B0604020202020204" pitchFamily="34" charset="0"/>
                <a:buChar char="•"/>
              </a:pPr>
              <a:r>
                <a:rPr lang="de-DE" sz="1000" dirty="0">
                  <a:solidFill>
                    <a:schemeClr val="bg1"/>
                  </a:solidFill>
                </a:rPr>
                <a:t>Vordefinierte Immunsignatur</a:t>
              </a:r>
            </a:p>
          </p:txBody>
        </p:sp>
      </p:grpSp>
    </p:spTree>
    <p:extLst>
      <p:ext uri="{BB962C8B-B14F-4D97-AF65-F5344CB8AC3E}">
        <p14:creationId xmlns:p14="http://schemas.microsoft.com/office/powerpoint/2010/main" val="3119725621"/>
      </p:ext>
    </p:extLst>
  </p:cSld>
  <p:clrMapOvr>
    <a:masterClrMapping/>
  </p:clrMapOvr>
</p:sld>
</file>

<file path=ppt/theme/theme1.xml><?xml version="1.0" encoding="utf-8"?>
<a:theme xmlns:a="http://schemas.openxmlformats.org/drawingml/2006/main" name="folie1">
  <a:themeElements>
    <a:clrScheme name="Custom 17">
      <a:dk1>
        <a:sysClr val="windowText" lastClr="000000"/>
      </a:dk1>
      <a:lt1>
        <a:sysClr val="window" lastClr="FFFFFF"/>
      </a:lt1>
      <a:dk2>
        <a:srgbClr val="004D74"/>
      </a:dk2>
      <a:lt2>
        <a:srgbClr val="B2D234"/>
      </a:lt2>
      <a:accent1>
        <a:srgbClr val="004D74"/>
      </a:accent1>
      <a:accent2>
        <a:srgbClr val="B2D234"/>
      </a:accent2>
      <a:accent3>
        <a:srgbClr val="F7931D"/>
      </a:accent3>
      <a:accent4>
        <a:srgbClr val="3B638A"/>
      </a:accent4>
      <a:accent5>
        <a:srgbClr val="7856A8"/>
      </a:accent5>
      <a:accent6>
        <a:srgbClr val="297673"/>
      </a:accent6>
      <a:hlink>
        <a:srgbClr val="B2D234"/>
      </a:hlink>
      <a:folHlink>
        <a:srgbClr val="004D7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4D74"/>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headEnd type="none" w="med" len="med"/>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E27542F-9922-C640-B7C5-D77B56564473}">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7F8F797E6577A47ADCAD2E31FE23DCD" ma:contentTypeVersion="12" ma:contentTypeDescription="Create a new document." ma:contentTypeScope="" ma:versionID="34a36c7a4a999e24e31e48257cb34ea5">
  <xsd:schema xmlns:xsd="http://www.w3.org/2001/XMLSchema" xmlns:xs="http://www.w3.org/2001/XMLSchema" xmlns:p="http://schemas.microsoft.com/office/2006/metadata/properties" xmlns:ns3="44a56295-c29e-4898-8136-a54736c65b82" xmlns:ns4="05342b4c-6234-4d31-8a9b-4134c629f959" xmlns:ns5="96ba1ec0-d194-44c6-8728-30a83b01f140" targetNamespace="http://schemas.microsoft.com/office/2006/metadata/properties" ma:root="true" ma:fieldsID="c3f97a346dc7743ab51b7199799ad98e" ns3:_="" ns4:_="" ns5:_="">
    <xsd:import namespace="44a56295-c29e-4898-8136-a54736c65b82"/>
    <xsd:import namespace="05342b4c-6234-4d31-8a9b-4134c629f959"/>
    <xsd:import namespace="96ba1ec0-d194-44c6-8728-30a83b01f140"/>
    <xsd:element name="properties">
      <xsd:complexType>
        <xsd:sequence>
          <xsd:element name="documentManagement">
            <xsd:complexType>
              <xsd:all>
                <xsd:element ref="ns3:Descriptions" minOccurs="0"/>
                <xsd:element ref="ns3:Keyword" minOccurs="0"/>
                <xsd:element ref="ns4:SharingHintHash" minOccurs="0"/>
                <xsd:element ref="ns5:MediaServiceMetadata" minOccurs="0"/>
                <xsd:element ref="ns5:MediaServiceFastMetadata" minOccurs="0"/>
                <xsd:element ref="ns5:MediaServiceDateTaken" minOccurs="0"/>
                <xsd:element ref="ns5:MediaServiceAutoTags" minOccurs="0"/>
                <xsd:element ref="ns5:MediaServiceOCR" minOccurs="0"/>
                <xsd:element ref="ns4:SharedWithUsers" minOccurs="0"/>
                <xsd:element ref="ns4:SharedWithDetails" minOccurs="0"/>
                <xsd:element ref="ns5:MediaServiceGenerationTime" minOccurs="0"/>
                <xsd:element ref="ns5:MediaServiceEventHashCode" minOccurs="0"/>
                <xsd:element ref="ns5:MediaServiceAutoKeyPoints" minOccurs="0"/>
                <xsd:element ref="ns5: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5342b4c-6234-4d31-8a9b-4134c629f959" elementFormDefault="qualified">
    <xsd:import namespace="http://schemas.microsoft.com/office/2006/documentManagement/types"/>
    <xsd:import namespace="http://schemas.microsoft.com/office/infopath/2007/PartnerControls"/>
    <xsd:element name="SharingHintHash" ma:index="10" nillable="true" ma:displayName="Sharing Hint Hash" ma:description="" ma:hidden="true" ma:internalName="SharingHintHash" ma:readOnly="true">
      <xsd:simpleType>
        <xsd:restriction base="dms:Text"/>
      </xsd:simpleType>
    </xsd:element>
    <xsd:element name="SharedWithUsers" ma:index="16"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ba1ec0-d194-44c6-8728-30a83b01f140"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1ee89e71-04cd-405e-9ca3-99e020c1694d" ContentTypeId="0x0101"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8716D7-B358-40A2-A3DA-48FFE836C863}">
  <ds:schemaRefs>
    <ds:schemaRef ds:uri="http://schemas.microsoft.com/office/2006/documentManagement/types"/>
    <ds:schemaRef ds:uri="05342b4c-6234-4d31-8a9b-4134c629f959"/>
    <ds:schemaRef ds:uri="http://purl.org/dc/elements/1.1/"/>
    <ds:schemaRef ds:uri="44a56295-c29e-4898-8136-a54736c65b82"/>
    <ds:schemaRef ds:uri="96ba1ec0-d194-44c6-8728-30a83b01f140"/>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8A8AA18-0BFB-4E58-8ADE-A03F5B21C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05342b4c-6234-4d31-8a9b-4134c629f959"/>
    <ds:schemaRef ds:uri="96ba1ec0-d194-44c6-8728-30a83b01f1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EA5EBB-3E34-4C10-8BBD-84DE7406831C}">
  <ds:schemaRefs>
    <ds:schemaRef ds:uri="Microsoft.SharePoint.Taxonomy.ContentTypeSync"/>
  </ds:schemaRefs>
</ds:datastoreItem>
</file>

<file path=customXml/itemProps4.xml><?xml version="1.0" encoding="utf-8"?>
<ds:datastoreItem xmlns:ds="http://schemas.openxmlformats.org/officeDocument/2006/customXml" ds:itemID="{378BB391-C2CE-42DC-B1B1-64FB6FF3C3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15642</Words>
  <Application>Microsoft Office PowerPoint</Application>
  <PresentationFormat>Bildschirmpräsentation (16:9)</PresentationFormat>
  <Paragraphs>2679</Paragraphs>
  <Slides>75</Slides>
  <Notes>75</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75</vt:i4>
      </vt:variant>
    </vt:vector>
  </HeadingPairs>
  <TitlesOfParts>
    <vt:vector size="81" baseType="lpstr">
      <vt:lpstr>Arial</vt:lpstr>
      <vt:lpstr>Calibri</vt:lpstr>
      <vt:lpstr>Cambria Math</vt:lpstr>
      <vt:lpstr>Symbol</vt:lpstr>
      <vt:lpstr>Verdana</vt:lpstr>
      <vt:lpstr>folie1</vt:lpstr>
      <vt:lpstr>ASCO 2020 –  HER2-positives Mammakarzinom</vt:lpstr>
      <vt:lpstr>Wichtige Hinweise</vt:lpstr>
      <vt:lpstr>Hinweise zu diesem Slidekit </vt:lpstr>
      <vt:lpstr>Agenda </vt:lpstr>
      <vt:lpstr>Frühes Mammakarzinom</vt:lpstr>
      <vt:lpstr>KATHERINE</vt:lpstr>
      <vt:lpstr>KATHERINE</vt:lpstr>
      <vt:lpstr>KATHERINE</vt:lpstr>
      <vt:lpstr>KATHERINE</vt:lpstr>
      <vt:lpstr>KATHERINE</vt:lpstr>
      <vt:lpstr>KATHERINE</vt:lpstr>
      <vt:lpstr>KATHERINE</vt:lpstr>
      <vt:lpstr>KATHERINE</vt:lpstr>
      <vt:lpstr>KATHERINE</vt:lpstr>
      <vt:lpstr>KATHERINE</vt:lpstr>
      <vt:lpstr>TRAIN-2</vt:lpstr>
      <vt:lpstr>TRAIN-2</vt:lpstr>
      <vt:lpstr>TRAIN-2</vt:lpstr>
      <vt:lpstr>TRAIN-2</vt:lpstr>
      <vt:lpstr>TRAIN-2</vt:lpstr>
      <vt:lpstr>TRAIN-2</vt:lpstr>
      <vt:lpstr>TRAIN-2</vt:lpstr>
      <vt:lpstr>TRAIN-2</vt:lpstr>
      <vt:lpstr>TRAIN-2</vt:lpstr>
      <vt:lpstr>TRAIN-2</vt:lpstr>
      <vt:lpstr>TRAIN-2</vt:lpstr>
      <vt:lpstr>TRAIN-2</vt:lpstr>
      <vt:lpstr>KAITLIN</vt:lpstr>
      <vt:lpstr>KAITLIN</vt:lpstr>
      <vt:lpstr>KAITLIN</vt:lpstr>
      <vt:lpstr>KAITLIN</vt:lpstr>
      <vt:lpstr>KAITLIN</vt:lpstr>
      <vt:lpstr>KAITLIN</vt:lpstr>
      <vt:lpstr>KAITLIN</vt:lpstr>
      <vt:lpstr>KAITLIN</vt:lpstr>
      <vt:lpstr>KAITLIN</vt:lpstr>
      <vt:lpstr>NSABP B-43</vt:lpstr>
      <vt:lpstr>NSABP B-43</vt:lpstr>
      <vt:lpstr>NSABP B-43</vt:lpstr>
      <vt:lpstr>NSABP B-43</vt:lpstr>
      <vt:lpstr>NSABP B-43</vt:lpstr>
      <vt:lpstr>NSABP B-43</vt:lpstr>
      <vt:lpstr>NSABP B-43</vt:lpstr>
      <vt:lpstr>NSABP B-43</vt:lpstr>
      <vt:lpstr>NSABP B-43</vt:lpstr>
      <vt:lpstr>NSABP B-43</vt:lpstr>
      <vt:lpstr>Fortgeschrittenes Mammakarzinom</vt:lpstr>
      <vt:lpstr>PHOEBE</vt:lpstr>
      <vt:lpstr>PHOEBE</vt:lpstr>
      <vt:lpstr>PHOEBE</vt:lpstr>
      <vt:lpstr>PHOEBE</vt:lpstr>
      <vt:lpstr>PHOEBE</vt:lpstr>
      <vt:lpstr>PHOEBE</vt:lpstr>
      <vt:lpstr>PHOEBE</vt:lpstr>
      <vt:lpstr>PHOEBE</vt:lpstr>
      <vt:lpstr>PHOEBE</vt:lpstr>
      <vt:lpstr>PHOEBE</vt:lpstr>
      <vt:lpstr>HER2CLIMB</vt:lpstr>
      <vt:lpstr>HER2CLIMB</vt:lpstr>
      <vt:lpstr>HER2CLIMB</vt:lpstr>
      <vt:lpstr>HER2CLIMB</vt:lpstr>
      <vt:lpstr>HER2CLIMB</vt:lpstr>
      <vt:lpstr>HER2CLIMB</vt:lpstr>
      <vt:lpstr>HER2CLIMB</vt:lpstr>
      <vt:lpstr>HER2CLIMB</vt:lpstr>
      <vt:lpstr>HER2CLIMB</vt:lpstr>
      <vt:lpstr>HER2CLIMB</vt:lpstr>
      <vt:lpstr>DESTINY-Breast01</vt:lpstr>
      <vt:lpstr>DESTINY-Breast01</vt:lpstr>
      <vt:lpstr>DESTINY-Breast01</vt:lpstr>
      <vt:lpstr>DESTINY-Breast01</vt:lpstr>
      <vt:lpstr>DESTINY-Breast01</vt:lpstr>
      <vt:lpstr>DESTINY-Breast01</vt:lpstr>
      <vt:lpstr>DESTINY-Breast01</vt:lpstr>
      <vt:lpstr>DESTINY-Breast01</vt:lpstr>
    </vt:vector>
  </TitlesOfParts>
  <Company>Coreslide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Heidi Schörken</dc:creator>
  <cp:lastModifiedBy>Recker, Regina</cp:lastModifiedBy>
  <cp:revision>960</cp:revision>
  <dcterms:created xsi:type="dcterms:W3CDTF">2018-09-06T14:39:41Z</dcterms:created>
  <dcterms:modified xsi:type="dcterms:W3CDTF">2020-06-09T11:17:19Z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0x01010027F8F797E6577A47ADCAD2E31FE23DCD</vt:lpwstr>
  </property>
</Properties>
</file>